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4" r:id="rId4"/>
    <p:sldMasterId id="2147483688" r:id="rId5"/>
    <p:sldMasterId id="2147483702" r:id="rId6"/>
    <p:sldMasterId id="2147483716" r:id="rId7"/>
    <p:sldMasterId id="2147483730" r:id="rId8"/>
  </p:sldMasterIdLst>
  <p:notesMasterIdLst>
    <p:notesMasterId r:id="rId18"/>
  </p:notesMasterIdLst>
  <p:sldIdLst>
    <p:sldId id="258" r:id="rId9"/>
    <p:sldId id="259" r:id="rId10"/>
    <p:sldId id="372" r:id="rId11"/>
    <p:sldId id="260" r:id="rId12"/>
    <p:sldId id="261" r:id="rId13"/>
    <p:sldId id="262" r:id="rId14"/>
    <p:sldId id="304" r:id="rId15"/>
    <p:sldId id="366" r:id="rId16"/>
    <p:sldId id="263" r:id="rId17"/>
    <p:sldId id="367" r:id="rId19"/>
    <p:sldId id="269" r:id="rId20"/>
    <p:sldId id="368" r:id="rId21"/>
    <p:sldId id="406" r:id="rId22"/>
    <p:sldId id="407" r:id="rId23"/>
    <p:sldId id="369" r:id="rId24"/>
    <p:sldId id="371" r:id="rId25"/>
    <p:sldId id="266" r:id="rId26"/>
    <p:sldId id="374" r:id="rId27"/>
    <p:sldId id="396" r:id="rId28"/>
    <p:sldId id="408" r:id="rId29"/>
    <p:sldId id="442" r:id="rId30"/>
    <p:sldId id="443" r:id="rId31"/>
    <p:sldId id="613" r:id="rId32"/>
    <p:sldId id="614" r:id="rId33"/>
    <p:sldId id="444" r:id="rId34"/>
    <p:sldId id="617" r:id="rId35"/>
    <p:sldId id="618" r:id="rId36"/>
    <p:sldId id="619" r:id="rId37"/>
    <p:sldId id="620" r:id="rId38"/>
    <p:sldId id="621" r:id="rId39"/>
    <p:sldId id="525" r:id="rId40"/>
    <p:sldId id="447" r:id="rId41"/>
    <p:sldId id="448" r:id="rId42"/>
    <p:sldId id="622" r:id="rId43"/>
    <p:sldId id="449" r:id="rId44"/>
    <p:sldId id="623" r:id="rId45"/>
    <p:sldId id="624" r:id="rId46"/>
    <p:sldId id="625" r:id="rId47"/>
    <p:sldId id="450" r:id="rId48"/>
    <p:sldId id="451" r:id="rId49"/>
    <p:sldId id="452" r:id="rId50"/>
    <p:sldId id="453" r:id="rId51"/>
    <p:sldId id="454" r:id="rId52"/>
    <p:sldId id="626" r:id="rId53"/>
    <p:sldId id="627" r:id="rId54"/>
    <p:sldId id="455" r:id="rId55"/>
    <p:sldId id="628" r:id="rId56"/>
    <p:sldId id="629" r:id="rId57"/>
    <p:sldId id="456" r:id="rId58"/>
    <p:sldId id="457" r:id="rId59"/>
    <p:sldId id="462" r:id="rId60"/>
    <p:sldId id="458" r:id="rId61"/>
    <p:sldId id="459" r:id="rId62"/>
    <p:sldId id="460" r:id="rId63"/>
    <p:sldId id="461" r:id="rId64"/>
    <p:sldId id="494" r:id="rId65"/>
    <p:sldId id="493" r:id="rId66"/>
    <p:sldId id="495" r:id="rId67"/>
    <p:sldId id="497" r:id="rId68"/>
    <p:sldId id="498" r:id="rId69"/>
    <p:sldId id="499" r:id="rId70"/>
    <p:sldId id="730" r:id="rId71"/>
    <p:sldId id="731" r:id="rId72"/>
    <p:sldId id="733" r:id="rId73"/>
    <p:sldId id="734" r:id="rId74"/>
    <p:sldId id="500" r:id="rId75"/>
    <p:sldId id="381" r:id="rId76"/>
    <p:sldId id="382" r:id="rId77"/>
    <p:sldId id="503" r:id="rId78"/>
    <p:sldId id="802" r:id="rId79"/>
    <p:sldId id="832" r:id="rId80"/>
    <p:sldId id="504" r:id="rId81"/>
    <p:sldId id="505" r:id="rId82"/>
    <p:sldId id="679" r:id="rId83"/>
    <p:sldId id="684" r:id="rId84"/>
    <p:sldId id="680" r:id="rId85"/>
    <p:sldId id="681" r:id="rId86"/>
    <p:sldId id="682" r:id="rId87"/>
    <p:sldId id="683" r:id="rId88"/>
    <p:sldId id="709" r:id="rId89"/>
    <p:sldId id="501" r:id="rId90"/>
    <p:sldId id="803" r:id="rId91"/>
    <p:sldId id="502" r:id="rId92"/>
    <p:sldId id="411" r:id="rId93"/>
    <p:sldId id="384" r:id="rId94"/>
    <p:sldId id="388" r:id="rId95"/>
    <p:sldId id="385" r:id="rId96"/>
    <p:sldId id="389" r:id="rId97"/>
    <p:sldId id="386" r:id="rId98"/>
    <p:sldId id="387" r:id="rId99"/>
    <p:sldId id="394" r:id="rId100"/>
    <p:sldId id="400" r:id="rId101"/>
    <p:sldId id="401" r:id="rId102"/>
    <p:sldId id="363" r:id="rId103"/>
    <p:sldId id="359" r:id="rId104"/>
    <p:sldId id="390" r:id="rId105"/>
    <p:sldId id="391" r:id="rId106"/>
    <p:sldId id="410" r:id="rId107"/>
    <p:sldId id="360" r:id="rId108"/>
    <p:sldId id="392" r:id="rId109"/>
  </p:sldIdLst>
  <p:sldSz cx="9144000" cy="6858000" type="screen4x3"/>
  <p:notesSz cx="6858000" cy="9144000"/>
  <p:custDataLst>
    <p:tags r:id="rId113"/>
  </p:custDataLst>
  <p:defaultTex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3" d="100"/>
          <a:sy n="63" d="100"/>
        </p:scale>
        <p:origin x="1380" y="48"/>
      </p:cViewPr>
      <p:guideLst>
        <p:guide orient="horz" pos="2160"/>
        <p:guide pos="2871"/>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notesMaster" Target="notesMasters/notesMaster1.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3" Type="http://schemas.openxmlformats.org/officeDocument/2006/relationships/tags" Target="tags/tag2.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3.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slide" Target="slides/slide2.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12AC248-FD87-4096-AAD1-C61497C8D9F4}" type="doc">
      <dgm:prSet loTypeId="urn:microsoft.com/office/officeart/2005/8/layout/list1#1" loCatId="list" qsTypeId="urn:microsoft.com/office/officeart/2005/8/quickstyle/simple1#1" qsCatId="simple" csTypeId="urn:microsoft.com/office/officeart/2005/8/colors/accent0_3#1" csCatId="mainScheme" phldr="1"/>
      <dgm:spPr/>
      <dgm:t>
        <a:bodyPr/>
        <a:lstStyle/>
        <a:p>
          <a:endParaRPr lang="zh-CN" altLang="en-US"/>
        </a:p>
      </dgm:t>
    </dgm:pt>
    <dgm:pt modelId="{4894440D-DCF8-4E8E-8CEB-CCF9476C9A18}">
      <dgm:prSet phldrT="[文本]" custT="1"/>
      <dgm:spPr/>
      <dgm:t>
        <a:bodyPr/>
        <a:lstStyle/>
        <a:p>
          <a:r>
            <a:rPr lang="en-US" altLang="zh-CN" sz="2800" b="0" dirty="0">
              <a:latin typeface="微软雅黑" panose="020B0503020204020204" pitchFamily="34" charset="-122"/>
              <a:ea typeface="微软雅黑" panose="020B0503020204020204" pitchFamily="34" charset="-122"/>
            </a:rPr>
            <a:t>1. </a:t>
          </a:r>
          <a:r>
            <a:rPr lang="zh-CN" altLang="en-US" sz="2800" b="0" dirty="0">
              <a:latin typeface="微软雅黑" panose="020B0503020204020204" pitchFamily="34" charset="-122"/>
              <a:ea typeface="微软雅黑" panose="020B0503020204020204" pitchFamily="34" charset="-122"/>
            </a:rPr>
            <a:t>个人所得税的概念</a:t>
          </a:r>
        </a:p>
      </dgm:t>
    </dgm:pt>
    <dgm:pt modelId="{3D4B2CC7-81A8-4BD4-B423-F0D3E5B75982}" cxnId="{F7525473-A4E5-42E6-A6B0-659A0AC15455}"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7DEEBACF-6BD3-4578-B553-4CBFE0F34E12}" cxnId="{F7525473-A4E5-42E6-A6B0-659A0AC15455}"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1189360E-760C-40CF-BD29-A20D2CE4E24D}">
      <dgm:prSet phldrT="[文本]" custT="1"/>
      <dgm:spPr/>
      <dgm:t>
        <a:bodyPr/>
        <a:lstStyle/>
        <a:p>
          <a:r>
            <a:rPr lang="en-US" altLang="zh-CN" sz="2800" b="0" dirty="0">
              <a:latin typeface="微软雅黑" panose="020B0503020204020204" pitchFamily="34" charset="-122"/>
              <a:ea typeface="微软雅黑" panose="020B0503020204020204" pitchFamily="34" charset="-122"/>
            </a:rPr>
            <a:t>2. </a:t>
          </a:r>
          <a:r>
            <a:rPr lang="zh-CN" altLang="en-US" sz="2800" b="0" dirty="0">
              <a:latin typeface="微软雅黑" panose="020B0503020204020204" pitchFamily="34" charset="-122"/>
              <a:ea typeface="微软雅黑" panose="020B0503020204020204" pitchFamily="34" charset="-122"/>
            </a:rPr>
            <a:t>个人所得税的纳税人</a:t>
          </a:r>
        </a:p>
      </dgm:t>
    </dgm:pt>
    <dgm:pt modelId="{118529D9-1982-4095-8F85-C15E17FC7D85}" cxnId="{DB5E313C-A126-4661-9B55-A05DDE93F088}"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9AB2D241-4B97-4D5A-9209-492016A50E02}" cxnId="{DB5E313C-A126-4661-9B55-A05DDE93F088}"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8B3CD1DF-D7D3-4FA4-AF16-26AA53194A6D}">
      <dgm:prSet phldrT="[文本]" custT="1"/>
      <dgm:spPr/>
      <dgm:t>
        <a:bodyPr/>
        <a:lstStyle/>
        <a:p>
          <a:r>
            <a:rPr lang="en-US" altLang="zh-CN" sz="2800" b="0" dirty="0">
              <a:latin typeface="微软雅黑" panose="020B0503020204020204" pitchFamily="34" charset="-122"/>
              <a:ea typeface="微软雅黑" panose="020B0503020204020204" pitchFamily="34" charset="-122"/>
            </a:rPr>
            <a:t>3. </a:t>
          </a:r>
          <a:r>
            <a:rPr lang="zh-CN" altLang="en-US" sz="2800" b="0" dirty="0">
              <a:latin typeface="微软雅黑" panose="020B0503020204020204" pitchFamily="34" charset="-122"/>
              <a:ea typeface="微软雅黑" panose="020B0503020204020204" pitchFamily="34" charset="-122"/>
            </a:rPr>
            <a:t>个人所得税的征税对象</a:t>
          </a:r>
        </a:p>
      </dgm:t>
    </dgm:pt>
    <dgm:pt modelId="{6C0AD1F6-FA57-4183-B62D-35440A83B4ED}" cxnId="{9D812E2C-FA18-453D-869C-3F6A67A1C56E}"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7BA8A63C-DB3C-4529-8DEB-9345D5A4957D}" cxnId="{9D812E2C-FA18-453D-869C-3F6A67A1C56E}"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99166721-4B5F-481F-9BF0-240D62F720E5}">
      <dgm:prSet phldrT="[文本]" custT="1"/>
      <dgm:spPr/>
      <dgm:t>
        <a:bodyPr/>
        <a:lstStyle/>
        <a:p>
          <a:r>
            <a:rPr lang="en-US" altLang="zh-CN" sz="2800" b="0" dirty="0">
              <a:latin typeface="微软雅黑" panose="020B0503020204020204" pitchFamily="34" charset="-122"/>
              <a:ea typeface="微软雅黑" panose="020B0503020204020204" pitchFamily="34" charset="-122"/>
            </a:rPr>
            <a:t>4. </a:t>
          </a:r>
          <a:r>
            <a:rPr lang="zh-CN" altLang="en-US" sz="2800" b="0" dirty="0">
              <a:latin typeface="微软雅黑" panose="020B0503020204020204" pitchFamily="34" charset="-122"/>
              <a:ea typeface="微软雅黑" panose="020B0503020204020204" pitchFamily="34" charset="-122"/>
            </a:rPr>
            <a:t>个人所得税的税率</a:t>
          </a:r>
        </a:p>
      </dgm:t>
    </dgm:pt>
    <dgm:pt modelId="{9D55EEA0-91DF-4EDB-BAD1-B405ECEB80A1}" cxnId="{7F2BA2F4-E083-4F73-AA4D-F9A1C2E21F3D}"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559190DC-D931-4DD5-A3EF-0AC97D38BD7C}" cxnId="{7F2BA2F4-E083-4F73-AA4D-F9A1C2E21F3D}"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4"/>
      <dgm:spPr/>
    </dgm:pt>
    <dgm:pt modelId="{0C8F1504-E2C4-4998-87F9-D820CBF78606}" type="pres">
      <dgm:prSet presAssocID="{4894440D-DCF8-4E8E-8CEB-CCF9476C9A18}" presName="parentText" presStyleLbl="node1" presStyleIdx="0" presStyleCnt="4">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4">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4"/>
      <dgm:spPr/>
    </dgm:pt>
    <dgm:pt modelId="{5E6C669C-1DA9-4BD3-8569-2434BF87C7F8}" type="pres">
      <dgm:prSet presAssocID="{1189360E-760C-40CF-BD29-A20D2CE4E24D}" presName="parentText" presStyleLbl="node1" presStyleIdx="1" presStyleCnt="4">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4">
        <dgm:presLayoutVars>
          <dgm:bulletEnabled val="1"/>
        </dgm:presLayoutVars>
      </dgm:prSet>
      <dgm:spPr/>
    </dgm:pt>
    <dgm:pt modelId="{606ED00E-10E1-45CA-A4E7-38C547F9EB9B}" type="pres">
      <dgm:prSet presAssocID="{9AB2D241-4B97-4D5A-9209-492016A50E02}" presName="spaceBetweenRectangles" presStyleCnt="0"/>
      <dgm:spPr/>
    </dgm:pt>
    <dgm:pt modelId="{919D72DA-FA45-4DDC-9196-E9F942C8ACAF}" type="pres">
      <dgm:prSet presAssocID="{8B3CD1DF-D7D3-4FA4-AF16-26AA53194A6D}" presName="parentLin" presStyleCnt="0"/>
      <dgm:spPr/>
    </dgm:pt>
    <dgm:pt modelId="{5B46AE05-CD6E-462A-99E2-3C302E9369FC}" type="pres">
      <dgm:prSet presAssocID="{8B3CD1DF-D7D3-4FA4-AF16-26AA53194A6D}" presName="parentLeftMargin" presStyleLbl="node1" presStyleIdx="1" presStyleCnt="4"/>
      <dgm:spPr/>
    </dgm:pt>
    <dgm:pt modelId="{6A10AC89-491C-47F0-B173-003FD65E7104}" type="pres">
      <dgm:prSet presAssocID="{8B3CD1DF-D7D3-4FA4-AF16-26AA53194A6D}" presName="parentText" presStyleLbl="node1" presStyleIdx="2" presStyleCnt="4">
        <dgm:presLayoutVars>
          <dgm:chMax val="0"/>
          <dgm:bulletEnabled val="1"/>
        </dgm:presLayoutVars>
      </dgm:prSet>
      <dgm:spPr/>
    </dgm:pt>
    <dgm:pt modelId="{B8A8C66C-8075-460F-BFD4-C68A77F0EB55}" type="pres">
      <dgm:prSet presAssocID="{8B3CD1DF-D7D3-4FA4-AF16-26AA53194A6D}" presName="negativeSpace" presStyleCnt="0"/>
      <dgm:spPr/>
    </dgm:pt>
    <dgm:pt modelId="{B9C71E99-638C-411F-8DE3-5BB3B605C9B4}" type="pres">
      <dgm:prSet presAssocID="{8B3CD1DF-D7D3-4FA4-AF16-26AA53194A6D}" presName="childText" presStyleLbl="conFgAcc1" presStyleIdx="2" presStyleCnt="4">
        <dgm:presLayoutVars>
          <dgm:bulletEnabled val="1"/>
        </dgm:presLayoutVars>
      </dgm:prSet>
      <dgm:spPr/>
    </dgm:pt>
    <dgm:pt modelId="{8DE33639-7A6F-4ACE-9931-414CE845E721}" type="pres">
      <dgm:prSet presAssocID="{7BA8A63C-DB3C-4529-8DEB-9345D5A4957D}" presName="spaceBetweenRectangles" presStyleCnt="0"/>
      <dgm:spPr/>
    </dgm:pt>
    <dgm:pt modelId="{44B6B213-4834-4A52-8476-D614B247F16C}" type="pres">
      <dgm:prSet presAssocID="{99166721-4B5F-481F-9BF0-240D62F720E5}" presName="parentLin" presStyleCnt="0"/>
      <dgm:spPr/>
    </dgm:pt>
    <dgm:pt modelId="{D6184A9B-168A-4EEB-9ECE-72CB72752DF3}" type="pres">
      <dgm:prSet presAssocID="{99166721-4B5F-481F-9BF0-240D62F720E5}" presName="parentLeftMargin" presStyleLbl="node1" presStyleIdx="2" presStyleCnt="4"/>
      <dgm:spPr/>
    </dgm:pt>
    <dgm:pt modelId="{2B13ECC2-496D-4D60-B35C-FB1ECC912BDF}" type="pres">
      <dgm:prSet presAssocID="{99166721-4B5F-481F-9BF0-240D62F720E5}" presName="parentText" presStyleLbl="node1" presStyleIdx="3" presStyleCnt="4">
        <dgm:presLayoutVars>
          <dgm:chMax val="0"/>
          <dgm:bulletEnabled val="1"/>
        </dgm:presLayoutVars>
      </dgm:prSet>
      <dgm:spPr/>
    </dgm:pt>
    <dgm:pt modelId="{7158E259-9488-4EB3-ABF1-A349DB5F86D3}" type="pres">
      <dgm:prSet presAssocID="{99166721-4B5F-481F-9BF0-240D62F720E5}" presName="negativeSpace" presStyleCnt="0"/>
      <dgm:spPr/>
    </dgm:pt>
    <dgm:pt modelId="{935DB44A-1B97-41C0-9481-FF9A6A8455BC}" type="pres">
      <dgm:prSet presAssocID="{99166721-4B5F-481F-9BF0-240D62F720E5}" presName="childText" presStyleLbl="conFgAcc1" presStyleIdx="3" presStyleCnt="4">
        <dgm:presLayoutVars>
          <dgm:bulletEnabled val="1"/>
        </dgm:presLayoutVars>
      </dgm:prSet>
      <dgm:spPr/>
    </dgm:pt>
  </dgm:ptLst>
  <dgm:cxnLst>
    <dgm:cxn modelId="{6B6EA021-F528-4FDA-B9EE-669AB94F7B7B}" type="presOf" srcId="{8B3CD1DF-D7D3-4FA4-AF16-26AA53194A6D}" destId="{5B46AE05-CD6E-462A-99E2-3C302E9369FC}" srcOrd="0" destOrd="0" presId="urn:microsoft.com/office/officeart/2005/8/layout/list1#1"/>
    <dgm:cxn modelId="{9D812E2C-FA18-453D-869C-3F6A67A1C56E}" srcId="{512AC248-FD87-4096-AAD1-C61497C8D9F4}" destId="{8B3CD1DF-D7D3-4FA4-AF16-26AA53194A6D}" srcOrd="2" destOrd="0" parTransId="{6C0AD1F6-FA57-4183-B62D-35440A83B4ED}" sibTransId="{7BA8A63C-DB3C-4529-8DEB-9345D5A4957D}"/>
    <dgm:cxn modelId="{68DD5537-0ED2-4EFC-8A43-96429BCC9BE6}" type="presOf" srcId="{99166721-4B5F-481F-9BF0-240D62F720E5}" destId="{D6184A9B-168A-4EEB-9ECE-72CB72752DF3}" srcOrd="0" destOrd="0" presId="urn:microsoft.com/office/officeart/2005/8/layout/list1#1"/>
    <dgm:cxn modelId="{DB5E313C-A126-4661-9B55-A05DDE93F088}" srcId="{512AC248-FD87-4096-AAD1-C61497C8D9F4}" destId="{1189360E-760C-40CF-BD29-A20D2CE4E24D}" srcOrd="1" destOrd="0" parTransId="{118529D9-1982-4095-8F85-C15E17FC7D85}" sibTransId="{9AB2D241-4B97-4D5A-9209-492016A50E02}"/>
    <dgm:cxn modelId="{F7525473-A4E5-42E6-A6B0-659A0AC15455}" srcId="{512AC248-FD87-4096-AAD1-C61497C8D9F4}" destId="{4894440D-DCF8-4E8E-8CEB-CCF9476C9A18}" srcOrd="0" destOrd="0" parTransId="{3D4B2CC7-81A8-4BD4-B423-F0D3E5B75982}" sibTransId="{7DEEBACF-6BD3-4578-B553-4CBFE0F34E12}"/>
    <dgm:cxn modelId="{22798D79-6D04-44EB-8F08-1015ECB95276}" type="presOf" srcId="{8B3CD1DF-D7D3-4FA4-AF16-26AA53194A6D}" destId="{6A10AC89-491C-47F0-B173-003FD65E7104}" srcOrd="1" destOrd="0" presId="urn:microsoft.com/office/officeart/2005/8/layout/list1#1"/>
    <dgm:cxn modelId="{4F063C8B-8476-45CA-B1DB-60D013F44A69}" type="presOf" srcId="{512AC248-FD87-4096-AAD1-C61497C8D9F4}" destId="{B14A1F14-F379-473A-929E-AE8F377B5710}" srcOrd="0" destOrd="0" presId="urn:microsoft.com/office/officeart/2005/8/layout/list1#1"/>
    <dgm:cxn modelId="{07EF438C-96EB-45ED-81D7-A541950C3522}" type="presOf" srcId="{99166721-4B5F-481F-9BF0-240D62F720E5}" destId="{2B13ECC2-496D-4D60-B35C-FB1ECC912BDF}" srcOrd="1" destOrd="0" presId="urn:microsoft.com/office/officeart/2005/8/layout/list1#1"/>
    <dgm:cxn modelId="{8D773C9B-B19B-4807-BE7D-A43743240D63}" type="presOf" srcId="{1189360E-760C-40CF-BD29-A20D2CE4E24D}" destId="{424FF670-9239-4C34-BEB9-734E4BE23598}" srcOrd="0" destOrd="0" presId="urn:microsoft.com/office/officeart/2005/8/layout/list1#1"/>
    <dgm:cxn modelId="{D006BFAA-F6CE-4D7C-829B-62A99820C475}" type="presOf" srcId="{4894440D-DCF8-4E8E-8CEB-CCF9476C9A18}" destId="{94F8AA11-050A-4FF3-A57D-2258503F4164}" srcOrd="0" destOrd="0" presId="urn:microsoft.com/office/officeart/2005/8/layout/list1#1"/>
    <dgm:cxn modelId="{821368CB-9C86-4514-B807-E20B3486D67D}" type="presOf" srcId="{1189360E-760C-40CF-BD29-A20D2CE4E24D}" destId="{5E6C669C-1DA9-4BD3-8569-2434BF87C7F8}" srcOrd="1" destOrd="0" presId="urn:microsoft.com/office/officeart/2005/8/layout/list1#1"/>
    <dgm:cxn modelId="{E8219FDA-320F-48F5-9275-7329565FE957}" type="presOf" srcId="{4894440D-DCF8-4E8E-8CEB-CCF9476C9A18}" destId="{0C8F1504-E2C4-4998-87F9-D820CBF78606}" srcOrd="1" destOrd="0" presId="urn:microsoft.com/office/officeart/2005/8/layout/list1#1"/>
    <dgm:cxn modelId="{7F2BA2F4-E083-4F73-AA4D-F9A1C2E21F3D}" srcId="{512AC248-FD87-4096-AAD1-C61497C8D9F4}" destId="{99166721-4B5F-481F-9BF0-240D62F720E5}" srcOrd="3" destOrd="0" parTransId="{9D55EEA0-91DF-4EDB-BAD1-B405ECEB80A1}" sibTransId="{559190DC-D931-4DD5-A3EF-0AC97D38BD7C}"/>
    <dgm:cxn modelId="{E9029C6C-BE26-4C5E-8AA4-B71E9F16394D}" type="presParOf" srcId="{B14A1F14-F379-473A-929E-AE8F377B5710}" destId="{E6A5F725-FF68-40D8-8259-D851987317EB}" srcOrd="0" destOrd="0" presId="urn:microsoft.com/office/officeart/2005/8/layout/list1#1"/>
    <dgm:cxn modelId="{ED21D952-74E2-4F97-B212-1852DD6614A6}" type="presParOf" srcId="{E6A5F725-FF68-40D8-8259-D851987317EB}" destId="{94F8AA11-050A-4FF3-A57D-2258503F4164}" srcOrd="0" destOrd="0" presId="urn:microsoft.com/office/officeart/2005/8/layout/list1#1"/>
    <dgm:cxn modelId="{D4728489-A165-4437-9752-512210F99B19}" type="presParOf" srcId="{E6A5F725-FF68-40D8-8259-D851987317EB}" destId="{0C8F1504-E2C4-4998-87F9-D820CBF78606}" srcOrd="1" destOrd="0" presId="urn:microsoft.com/office/officeart/2005/8/layout/list1#1"/>
    <dgm:cxn modelId="{94D37F3F-C763-4D47-9777-0A08A9CC7EC8}" type="presParOf" srcId="{B14A1F14-F379-473A-929E-AE8F377B5710}" destId="{5644C1F3-1961-4D9D-A845-C60ABA1921F0}" srcOrd="1" destOrd="0" presId="urn:microsoft.com/office/officeart/2005/8/layout/list1#1"/>
    <dgm:cxn modelId="{6779B8D2-22E9-4260-BFCE-C4E6A141D124}" type="presParOf" srcId="{B14A1F14-F379-473A-929E-AE8F377B5710}" destId="{12D206C0-3727-4024-9753-544CE19E7886}" srcOrd="2" destOrd="0" presId="urn:microsoft.com/office/officeart/2005/8/layout/list1#1"/>
    <dgm:cxn modelId="{E3DF7F86-6FD3-43AB-A7CA-1C5A9E8D76EA}" type="presParOf" srcId="{B14A1F14-F379-473A-929E-AE8F377B5710}" destId="{959F498E-DC2B-4940-B7D2-666D705E1AA8}" srcOrd="3" destOrd="0" presId="urn:microsoft.com/office/officeart/2005/8/layout/list1#1"/>
    <dgm:cxn modelId="{5E949AE9-A387-440D-80C1-45CBD630F47B}" type="presParOf" srcId="{B14A1F14-F379-473A-929E-AE8F377B5710}" destId="{798F258C-AFDD-4C19-8746-CA93732A1279}" srcOrd="4" destOrd="0" presId="urn:microsoft.com/office/officeart/2005/8/layout/list1#1"/>
    <dgm:cxn modelId="{F369504E-F22F-4A5C-808E-534DF12C01D3}" type="presParOf" srcId="{798F258C-AFDD-4C19-8746-CA93732A1279}" destId="{424FF670-9239-4C34-BEB9-734E4BE23598}" srcOrd="0" destOrd="0" presId="urn:microsoft.com/office/officeart/2005/8/layout/list1#1"/>
    <dgm:cxn modelId="{E7C66858-9847-4BBC-8B58-F8B496095149}" type="presParOf" srcId="{798F258C-AFDD-4C19-8746-CA93732A1279}" destId="{5E6C669C-1DA9-4BD3-8569-2434BF87C7F8}" srcOrd="1" destOrd="0" presId="urn:microsoft.com/office/officeart/2005/8/layout/list1#1"/>
    <dgm:cxn modelId="{2EE6074C-4882-46C5-8251-32E1BA67B7BB}" type="presParOf" srcId="{B14A1F14-F379-473A-929E-AE8F377B5710}" destId="{79AA25D6-F421-4F5F-8000-2A67C0EA3CE4}" srcOrd="5" destOrd="0" presId="urn:microsoft.com/office/officeart/2005/8/layout/list1#1"/>
    <dgm:cxn modelId="{3F63BA3D-44E1-4BBF-8E4B-1DAE9A63004D}" type="presParOf" srcId="{B14A1F14-F379-473A-929E-AE8F377B5710}" destId="{3CE2106A-7CB2-4A19-9867-C6AB9DF46D04}" srcOrd="6" destOrd="0" presId="urn:microsoft.com/office/officeart/2005/8/layout/list1#1"/>
    <dgm:cxn modelId="{F7BDE4B7-F1D1-4E6E-8ACC-C12BB42C8E9D}" type="presParOf" srcId="{B14A1F14-F379-473A-929E-AE8F377B5710}" destId="{606ED00E-10E1-45CA-A4E7-38C547F9EB9B}" srcOrd="7" destOrd="0" presId="urn:microsoft.com/office/officeart/2005/8/layout/list1#1"/>
    <dgm:cxn modelId="{1AE93450-4C65-480D-ACE5-A6371AB584EF}" type="presParOf" srcId="{B14A1F14-F379-473A-929E-AE8F377B5710}" destId="{919D72DA-FA45-4DDC-9196-E9F942C8ACAF}" srcOrd="8" destOrd="0" presId="urn:microsoft.com/office/officeart/2005/8/layout/list1#1"/>
    <dgm:cxn modelId="{67DB67D5-CC93-497F-A390-CA273E93E75B}" type="presParOf" srcId="{919D72DA-FA45-4DDC-9196-E9F942C8ACAF}" destId="{5B46AE05-CD6E-462A-99E2-3C302E9369FC}" srcOrd="0" destOrd="0" presId="urn:microsoft.com/office/officeart/2005/8/layout/list1#1"/>
    <dgm:cxn modelId="{78D4E3B5-13DA-44A5-A044-0E33C128E933}" type="presParOf" srcId="{919D72DA-FA45-4DDC-9196-E9F942C8ACAF}" destId="{6A10AC89-491C-47F0-B173-003FD65E7104}" srcOrd="1" destOrd="0" presId="urn:microsoft.com/office/officeart/2005/8/layout/list1#1"/>
    <dgm:cxn modelId="{30F8E068-7F14-4959-A96B-663CE1AC4842}" type="presParOf" srcId="{B14A1F14-F379-473A-929E-AE8F377B5710}" destId="{B8A8C66C-8075-460F-BFD4-C68A77F0EB55}" srcOrd="9" destOrd="0" presId="urn:microsoft.com/office/officeart/2005/8/layout/list1#1"/>
    <dgm:cxn modelId="{75C720C7-264C-483D-8C2E-A0E79FA5F31C}" type="presParOf" srcId="{B14A1F14-F379-473A-929E-AE8F377B5710}" destId="{B9C71E99-638C-411F-8DE3-5BB3B605C9B4}" srcOrd="10" destOrd="0" presId="urn:microsoft.com/office/officeart/2005/8/layout/list1#1"/>
    <dgm:cxn modelId="{53B66348-A93C-4FF6-AC59-C720A40444EF}" type="presParOf" srcId="{B14A1F14-F379-473A-929E-AE8F377B5710}" destId="{8DE33639-7A6F-4ACE-9931-414CE845E721}" srcOrd="11" destOrd="0" presId="urn:microsoft.com/office/officeart/2005/8/layout/list1#1"/>
    <dgm:cxn modelId="{EC0E91C4-E591-469D-BD39-2127053A64A5}" type="presParOf" srcId="{B14A1F14-F379-473A-929E-AE8F377B5710}" destId="{44B6B213-4834-4A52-8476-D614B247F16C}" srcOrd="12" destOrd="0" presId="urn:microsoft.com/office/officeart/2005/8/layout/list1#1"/>
    <dgm:cxn modelId="{BA684BD5-982E-4746-ADD0-17BEFCFD78D0}" type="presParOf" srcId="{44B6B213-4834-4A52-8476-D614B247F16C}" destId="{D6184A9B-168A-4EEB-9ECE-72CB72752DF3}" srcOrd="0" destOrd="0" presId="urn:microsoft.com/office/officeart/2005/8/layout/list1#1"/>
    <dgm:cxn modelId="{7404E52B-F350-424C-9294-F8270832973E}" type="presParOf" srcId="{44B6B213-4834-4A52-8476-D614B247F16C}" destId="{2B13ECC2-496D-4D60-B35C-FB1ECC912BDF}" srcOrd="1" destOrd="0" presId="urn:microsoft.com/office/officeart/2005/8/layout/list1#1"/>
    <dgm:cxn modelId="{CAC193E7-0BF5-4BAA-8B3A-337DC911FA2E}" type="presParOf" srcId="{B14A1F14-F379-473A-929E-AE8F377B5710}" destId="{7158E259-9488-4EB3-ABF1-A349DB5F86D3}" srcOrd="13" destOrd="0" presId="urn:microsoft.com/office/officeart/2005/8/layout/list1#1"/>
    <dgm:cxn modelId="{1A88BDA1-A867-46C8-BD60-C8C1039FBEDB}" type="presParOf" srcId="{B14A1F14-F379-473A-929E-AE8F377B5710}" destId="{935DB44A-1B97-41C0-9481-FF9A6A8455BC}" srcOrd="14"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2AC248-FD87-4096-AAD1-C61497C8D9F4}" type="doc">
      <dgm:prSet loTypeId="urn:microsoft.com/office/officeart/2005/8/layout/list1#1" loCatId="list" qsTypeId="urn:microsoft.com/office/officeart/2005/8/quickstyle/simple1#1" qsCatId="simple" csTypeId="urn:microsoft.com/office/officeart/2005/8/colors/accent0_3#1"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000" b="0" dirty="0">
              <a:latin typeface="微软雅黑" panose="020B0503020204020204" pitchFamily="34" charset="-122"/>
              <a:ea typeface="微软雅黑" panose="020B0503020204020204" pitchFamily="34" charset="-122"/>
            </a:rPr>
            <a:t>1.</a:t>
          </a:r>
          <a:r>
            <a:rPr lang="zh-CN" altLang="en-US" sz="2000" b="1" dirty="0">
              <a:latin typeface="Arial" panose="020B0604020202020204" pitchFamily="34" charset="0"/>
              <a:ea typeface="宋体" panose="02010600030101010101" pitchFamily="2" charset="-122"/>
              <a:sym typeface="+mn-ea"/>
            </a:rPr>
            <a:t>夫妻双方主要工作城市相同的，只能由一方扣除住房租金支出。主要工作城市不同，各自在主要工作城市都没有住房，可分别进行扣除。</a:t>
          </a:r>
          <a:endParaRPr lang="zh-CN" altLang="en-US" sz="2000" b="0" dirty="0">
            <a:latin typeface="微软雅黑" panose="020B0503020204020204" pitchFamily="34" charset="-122"/>
            <a:ea typeface="微软雅黑" panose="020B0503020204020204" pitchFamily="34" charset="-122"/>
          </a:endParaRPr>
        </a:p>
      </dgm:t>
    </dgm:pt>
    <dgm:pt modelId="{3D4B2CC7-81A8-4BD4-B423-F0D3E5B75982}" cxnId="{AE61D056-81B5-4B79-8663-C3A046BC985A}"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7DEEBACF-6BD3-4578-B553-4CBFE0F34E12}" cxnId="{AE61D056-81B5-4B79-8663-C3A046BC985A}"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Arial" panose="020B0604020202020204" pitchFamily="34" charset="0"/>
              <a:ea typeface="宋体" panose="02010600030101010101" pitchFamily="2" charset="-122"/>
              <a:sym typeface="+mn-ea"/>
            </a:rPr>
            <a:t>纳税人及其配偶不得同时分别享受住房贷款利息专项附加扣除和住房租金专项附加扣除</a:t>
          </a:r>
          <a:r>
            <a:rPr lang="en-US" altLang="zh-CN" sz="2000" b="1" dirty="0">
              <a:latin typeface="Arial" panose="020B0604020202020204" pitchFamily="34" charset="0"/>
              <a:ea typeface="宋体" panose="02010600030101010101" pitchFamily="2" charset="-122"/>
              <a:sym typeface="+mn-ea"/>
            </a:rPr>
            <a:t>.</a:t>
          </a:r>
        </a:p>
      </dgm:t>
    </dgm:pt>
    <dgm:pt modelId="{118529D9-1982-4095-8F85-C15E17FC7D85}" cxnId="{E2264A7C-4693-4A10-916A-75E1531B1936}"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9AB2D241-4B97-4D5A-9209-492016A50E02}" cxnId="{E2264A7C-4693-4A10-916A-75E1531B1936}"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2"/>
      <dgm:spPr/>
    </dgm:pt>
    <dgm:pt modelId="{0C8F1504-E2C4-4998-87F9-D820CBF78606}" type="pres">
      <dgm:prSet presAssocID="{4894440D-DCF8-4E8E-8CEB-CCF9476C9A18}" presName="parentText" presStyleLbl="node1" presStyleIdx="0" presStyleCnt="2">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2">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2"/>
      <dgm:spPr/>
    </dgm:pt>
    <dgm:pt modelId="{5E6C669C-1DA9-4BD3-8569-2434BF87C7F8}" type="pres">
      <dgm:prSet presAssocID="{1189360E-760C-40CF-BD29-A20D2CE4E24D}" presName="parentText" presStyleLbl="node1" presStyleIdx="1" presStyleCnt="2">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2">
        <dgm:presLayoutVars>
          <dgm:bulletEnabled val="1"/>
        </dgm:presLayoutVars>
      </dgm:prSet>
      <dgm:spPr/>
    </dgm:pt>
  </dgm:ptLst>
  <dgm:cxnLst>
    <dgm:cxn modelId="{3E2BE809-0AF7-4D00-B537-A10DC64AA790}" type="presOf" srcId="{1189360E-760C-40CF-BD29-A20D2CE4E24D}" destId="{424FF670-9239-4C34-BEB9-734E4BE23598}" srcOrd="0" destOrd="0" presId="urn:microsoft.com/office/officeart/2005/8/layout/list1#1"/>
    <dgm:cxn modelId="{FC570329-0A22-402E-8FA8-0782842923BC}" type="presOf" srcId="{512AC248-FD87-4096-AAD1-C61497C8D9F4}" destId="{B14A1F14-F379-473A-929E-AE8F377B5710}" srcOrd="0" destOrd="0" presId="urn:microsoft.com/office/officeart/2005/8/layout/list1#1"/>
    <dgm:cxn modelId="{A2474364-D881-4E6C-85B6-DBF212D0250D}" type="presOf" srcId="{4894440D-DCF8-4E8E-8CEB-CCF9476C9A18}" destId="{94F8AA11-050A-4FF3-A57D-2258503F4164}" srcOrd="0" destOrd="0" presId="urn:microsoft.com/office/officeart/2005/8/layout/list1#1"/>
    <dgm:cxn modelId="{C0907148-4F94-4A88-A3A5-63787CB489FC}" type="presOf" srcId="{1189360E-760C-40CF-BD29-A20D2CE4E24D}" destId="{5E6C669C-1DA9-4BD3-8569-2434BF87C7F8}" srcOrd="1" destOrd="0" presId="urn:microsoft.com/office/officeart/2005/8/layout/list1#1"/>
    <dgm:cxn modelId="{AE61D056-81B5-4B79-8663-C3A046BC985A}" srcId="{512AC248-FD87-4096-AAD1-C61497C8D9F4}" destId="{4894440D-DCF8-4E8E-8CEB-CCF9476C9A18}" srcOrd="0" destOrd="0" parTransId="{3D4B2CC7-81A8-4BD4-B423-F0D3E5B75982}" sibTransId="{7DEEBACF-6BD3-4578-B553-4CBFE0F34E12}"/>
    <dgm:cxn modelId="{E2264A7C-4693-4A10-916A-75E1531B1936}" srcId="{512AC248-FD87-4096-AAD1-C61497C8D9F4}" destId="{1189360E-760C-40CF-BD29-A20D2CE4E24D}" srcOrd="1" destOrd="0" parTransId="{118529D9-1982-4095-8F85-C15E17FC7D85}" sibTransId="{9AB2D241-4B97-4D5A-9209-492016A50E02}"/>
    <dgm:cxn modelId="{BE8B5AB6-1C9F-4902-A826-6D9082DA7AA8}" type="presOf" srcId="{4894440D-DCF8-4E8E-8CEB-CCF9476C9A18}" destId="{0C8F1504-E2C4-4998-87F9-D820CBF78606}" srcOrd="1" destOrd="0" presId="urn:microsoft.com/office/officeart/2005/8/layout/list1#1"/>
    <dgm:cxn modelId="{8DEB9F1E-B4D5-46BB-80A1-2A56F9039FFA}" type="presParOf" srcId="{B14A1F14-F379-473A-929E-AE8F377B5710}" destId="{E6A5F725-FF68-40D8-8259-D851987317EB}" srcOrd="0" destOrd="0" presId="urn:microsoft.com/office/officeart/2005/8/layout/list1#1"/>
    <dgm:cxn modelId="{5DDF2CE4-E2DC-485E-94BD-B5877C775C0A}" type="presParOf" srcId="{E6A5F725-FF68-40D8-8259-D851987317EB}" destId="{94F8AA11-050A-4FF3-A57D-2258503F4164}" srcOrd="0" destOrd="0" presId="urn:microsoft.com/office/officeart/2005/8/layout/list1#1"/>
    <dgm:cxn modelId="{A1A9434A-35F2-44A7-9A3D-363531A593F1}" type="presParOf" srcId="{E6A5F725-FF68-40D8-8259-D851987317EB}" destId="{0C8F1504-E2C4-4998-87F9-D820CBF78606}" srcOrd="1" destOrd="0" presId="urn:microsoft.com/office/officeart/2005/8/layout/list1#1"/>
    <dgm:cxn modelId="{95C2B9D3-6CFD-4187-B251-6B1BD22F40C1}" type="presParOf" srcId="{B14A1F14-F379-473A-929E-AE8F377B5710}" destId="{5644C1F3-1961-4D9D-A845-C60ABA1921F0}" srcOrd="1" destOrd="0" presId="urn:microsoft.com/office/officeart/2005/8/layout/list1#1"/>
    <dgm:cxn modelId="{1BC7DE10-2F5D-441A-8D9B-64933D731130}" type="presParOf" srcId="{B14A1F14-F379-473A-929E-AE8F377B5710}" destId="{12D206C0-3727-4024-9753-544CE19E7886}" srcOrd="2" destOrd="0" presId="urn:microsoft.com/office/officeart/2005/8/layout/list1#1"/>
    <dgm:cxn modelId="{F927DA84-94A2-4C9A-B969-0DED14B112EE}" type="presParOf" srcId="{B14A1F14-F379-473A-929E-AE8F377B5710}" destId="{959F498E-DC2B-4940-B7D2-666D705E1AA8}" srcOrd="3" destOrd="0" presId="urn:microsoft.com/office/officeart/2005/8/layout/list1#1"/>
    <dgm:cxn modelId="{44C2D423-CC5D-4600-B738-A6FFC0D7D3E4}" type="presParOf" srcId="{B14A1F14-F379-473A-929E-AE8F377B5710}" destId="{798F258C-AFDD-4C19-8746-CA93732A1279}" srcOrd="4" destOrd="0" presId="urn:microsoft.com/office/officeart/2005/8/layout/list1#1"/>
    <dgm:cxn modelId="{BBE0E648-9AAA-4019-83BE-24320269B9A6}" type="presParOf" srcId="{798F258C-AFDD-4C19-8746-CA93732A1279}" destId="{424FF670-9239-4C34-BEB9-734E4BE23598}" srcOrd="0" destOrd="0" presId="urn:microsoft.com/office/officeart/2005/8/layout/list1#1"/>
    <dgm:cxn modelId="{8D7F419D-B549-4E93-9355-8D5ED57BA810}" type="presParOf" srcId="{798F258C-AFDD-4C19-8746-CA93732A1279}" destId="{5E6C669C-1DA9-4BD3-8569-2434BF87C7F8}" srcOrd="1" destOrd="0" presId="urn:microsoft.com/office/officeart/2005/8/layout/list1#1"/>
    <dgm:cxn modelId="{62F27853-A751-47E8-A671-2964820CB7FE}" type="presParOf" srcId="{B14A1F14-F379-473A-929E-AE8F377B5710}" destId="{79AA25D6-F421-4F5F-8000-2A67C0EA3CE4}" srcOrd="5" destOrd="0" presId="urn:microsoft.com/office/officeart/2005/8/layout/list1#1"/>
    <dgm:cxn modelId="{8C2C27A0-2E25-48A2-B359-CB204F0CA226}" type="presParOf" srcId="{B14A1F14-F379-473A-929E-AE8F377B5710}" destId="{3CE2106A-7CB2-4A19-9867-C6AB9DF46D04}" srcOrd="6"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2AC248-FD87-4096-AAD1-C61497C8D9F4}" type="doc">
      <dgm:prSet loTypeId="urn:microsoft.com/office/officeart/2005/8/layout/list1#2" loCatId="list" qsTypeId="urn:microsoft.com/office/officeart/2005/8/quickstyle/simple1#2" qsCatId="simple" csTypeId="urn:microsoft.com/office/officeart/2005/8/colors/accent0_3#2"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宋体" panose="02010600030101010101" pitchFamily="2" charset="-122"/>
            </a:rPr>
            <a:t>纳税人为独生子女</a:t>
          </a:r>
          <a:r>
            <a:rPr lang="zh-CN" altLang="en-US" sz="2000" b="1" dirty="0">
              <a:latin typeface="Arial" panose="020B0604020202020204" pitchFamily="34" charset="0"/>
              <a:ea typeface="宋体" panose="02010600030101010101" pitchFamily="2" charset="-122"/>
              <a:sym typeface="+mn-ea"/>
            </a:rPr>
            <a:t>：</a:t>
          </a:r>
        </a:p>
        <a:p>
          <a:pPr>
            <a:lnSpc>
              <a:spcPct val="100000"/>
            </a:lnSpc>
            <a:spcBef>
              <a:spcPct val="0"/>
            </a:spcBef>
            <a:spcAft>
              <a:spcPct val="35000"/>
            </a:spcAft>
          </a:pPr>
          <a:r>
            <a:rPr lang="zh-CN" altLang="en-US" sz="2000" b="1" dirty="0">
              <a:latin typeface="Arial" panose="020B0604020202020204" pitchFamily="34" charset="0"/>
              <a:ea typeface="宋体" panose="02010600030101010101" pitchFamily="2" charset="-122"/>
              <a:sym typeface="+mn-ea"/>
            </a:rPr>
            <a:t>   </a:t>
          </a:r>
          <a:r>
            <a:rPr lang="zh-CN" altLang="en-US" sz="2000" b="1" dirty="0">
              <a:solidFill>
                <a:srgbClr val="FF0000"/>
              </a:solidFill>
              <a:latin typeface="Arial" panose="020B0604020202020204" pitchFamily="34" charset="0"/>
              <a:ea typeface="宋体" panose="02010600030101010101" pitchFamily="2" charset="-122"/>
              <a:sym typeface="+mn-ea"/>
            </a:rPr>
            <a:t>每年</a:t>
          </a:r>
          <a:r>
            <a:rPr lang="en-US" altLang="zh-CN" sz="20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24000</a:t>
          </a:r>
          <a:r>
            <a:rPr lang="zh-CN" altLang="en-US" sz="20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元</a:t>
          </a:r>
          <a:r>
            <a:rPr lang="zh-CN" altLang="en-US" sz="2000" b="1" dirty="0">
              <a:latin typeface="Arial" panose="020B0604020202020204" pitchFamily="34" charset="0"/>
              <a:ea typeface="宋体" panose="02010600030101010101" pitchFamily="2" charset="-122"/>
              <a:sym typeface="+mn-ea"/>
            </a:rPr>
            <a:t>（每月</a:t>
          </a:r>
          <a:r>
            <a:rPr lang="en-US" altLang="zh-CN" sz="2000" b="1" dirty="0">
              <a:latin typeface="Arial" panose="020B0604020202020204" pitchFamily="34" charset="0"/>
              <a:ea typeface="宋体" panose="02010600030101010101" pitchFamily="2" charset="-122"/>
              <a:sym typeface="+mn-ea"/>
            </a:rPr>
            <a:t>2000</a:t>
          </a:r>
          <a:r>
            <a:rPr lang="zh-CN" altLang="en-US" sz="2000" b="1" dirty="0">
              <a:latin typeface="Arial" panose="020B0604020202020204" pitchFamily="34" charset="0"/>
              <a:ea typeface="宋体" panose="02010600030101010101" pitchFamily="2" charset="-122"/>
              <a:sym typeface="+mn-ea"/>
            </a:rPr>
            <a:t>元）</a:t>
          </a:r>
          <a:endParaRPr lang="zh-CN" altLang="en-US" sz="2000" b="1" dirty="0">
            <a:latin typeface="微软雅黑" panose="020B0503020204020204" pitchFamily="34" charset="-122"/>
            <a:ea typeface="微软雅黑" panose="020B0503020204020204" pitchFamily="34" charset="-122"/>
            <a:sym typeface="+mn-ea"/>
          </a:endParaRPr>
        </a:p>
      </dgm:t>
    </dgm:pt>
    <dgm:pt modelId="{3D4B2CC7-81A8-4BD4-B423-F0D3E5B75982}" cxnId="{7D09EBFC-79F4-40B6-A121-5EAA2555EACE}"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7DEEBACF-6BD3-4578-B553-4CBFE0F34E12}" cxnId="{7D09EBFC-79F4-40B6-A121-5EAA2555EACE}"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宋体" panose="02010600030101010101" pitchFamily="2" charset="-122"/>
              <a:sym typeface="+mn-ea"/>
            </a:rPr>
            <a:t>纳税人为非独生子女，与兄弟姐妹指定或者约定分摊</a:t>
          </a:r>
          <a:r>
            <a:rPr lang="zh-CN" altLang="en-US" sz="2000" b="1" dirty="0">
              <a:latin typeface="Arial" panose="020B0604020202020204" pitchFamily="34" charset="0"/>
              <a:ea typeface="宋体" panose="02010600030101010101" pitchFamily="2" charset="-122"/>
              <a:sym typeface="+mn-ea"/>
            </a:rPr>
            <a:t>：</a:t>
          </a:r>
          <a:r>
            <a:rPr lang="zh-CN" altLang="en-US" sz="2000" b="1" dirty="0">
              <a:latin typeface="微软雅黑" panose="020B0503020204020204" pitchFamily="34" charset="-122"/>
              <a:ea typeface="微软雅黑" panose="020B0503020204020204" pitchFamily="34" charset="-122"/>
            </a:rPr>
            <a:t>分摊须签订书面分摊协议，指定优于约定。</a:t>
          </a:r>
        </a:p>
      </dgm:t>
    </dgm:pt>
    <dgm:pt modelId="{118529D9-1982-4095-8F85-C15E17FC7D85}" cxnId="{527ACF04-4926-40D4-AA2E-83EA9E53BD5F}"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AB2D241-4B97-4D5A-9209-492016A50E02}" cxnId="{527ACF04-4926-40D4-AA2E-83EA9E53BD5F}"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1F590E2-BD87-4D3F-9642-3D3078FFECE0}">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宋体" panose="02010600030101010101" pitchFamily="2" charset="-122"/>
            </a:rPr>
            <a:t>每个纳税人分摊的扣除额最高不得超过</a:t>
          </a:r>
          <a:r>
            <a:rPr lang="zh-CN" altLang="en-US" sz="2000" b="1" dirty="0">
              <a:sym typeface="+mn-ea"/>
            </a:rPr>
            <a:t>：</a:t>
          </a:r>
          <a:endParaRPr lang="zh-CN" altLang="en-US" sz="2000" b="1" dirty="0">
            <a:latin typeface="Arial" panose="020B0604020202020204" pitchFamily="34" charset="0"/>
            <a:ea typeface="宋体" panose="02010600030101010101" pitchFamily="2" charset="-122"/>
          </a:endParaRPr>
        </a:p>
        <a:p>
          <a:pPr>
            <a:lnSpc>
              <a:spcPct val="100000"/>
            </a:lnSpc>
            <a:spcBef>
              <a:spcPct val="0"/>
            </a:spcBef>
            <a:spcAft>
              <a:spcPct val="35000"/>
            </a:spcAft>
          </a:pPr>
          <a:r>
            <a:rPr lang="zh-CN" altLang="en-US" sz="2000" b="1" dirty="0">
              <a:solidFill>
                <a:srgbClr val="FF0000"/>
              </a:solidFill>
              <a:sym typeface="+mn-ea"/>
            </a:rPr>
            <a:t>   每年</a:t>
          </a:r>
          <a:r>
            <a:rPr lang="en-US" altLang="zh-CN" sz="2000" b="1" dirty="0">
              <a:solidFill>
                <a:schemeClr val="accent1"/>
              </a:solidFill>
              <a:effectLst>
                <a:outerShdw blurRad="38100" dist="25400" dir="5400000" algn="ctr" rotWithShape="0">
                  <a:srgbClr val="6E747A">
                    <a:alpha val="43000"/>
                  </a:srgbClr>
                </a:outerShdw>
              </a:effectLst>
              <a:sym typeface="+mn-ea"/>
            </a:rPr>
            <a:t>12000</a:t>
          </a:r>
          <a:r>
            <a:rPr lang="zh-CN" altLang="en-US" sz="2000" b="1" dirty="0">
              <a:solidFill>
                <a:schemeClr val="accent1"/>
              </a:solidFill>
              <a:effectLst>
                <a:outerShdw blurRad="38100" dist="25400" dir="5400000" algn="ctr" rotWithShape="0">
                  <a:srgbClr val="6E747A">
                    <a:alpha val="43000"/>
                  </a:srgbClr>
                </a:outerShdw>
              </a:effectLst>
              <a:sym typeface="+mn-ea"/>
            </a:rPr>
            <a:t>元</a:t>
          </a:r>
          <a:r>
            <a:rPr lang="zh-CN" altLang="en-US" sz="2000" b="1" dirty="0">
              <a:sym typeface="+mn-ea"/>
            </a:rPr>
            <a:t>（每月</a:t>
          </a:r>
          <a:r>
            <a:rPr lang="en-US" altLang="zh-CN" sz="2000" b="1" dirty="0">
              <a:sym typeface="+mn-ea"/>
            </a:rPr>
            <a:t>1000</a:t>
          </a:r>
          <a:r>
            <a:rPr lang="zh-CN" altLang="en-US" sz="2000" b="1" dirty="0">
              <a:sym typeface="+mn-ea"/>
            </a:rPr>
            <a:t>元）</a:t>
          </a:r>
          <a:endParaRPr lang="zh-CN" altLang="en-US" sz="2000" b="1" dirty="0">
            <a:latin typeface="微软雅黑" panose="020B0503020204020204" pitchFamily="34" charset="-122"/>
            <a:ea typeface="微软雅黑" panose="020B0503020204020204" pitchFamily="34" charset="-122"/>
          </a:endParaRPr>
        </a:p>
      </dgm:t>
    </dgm:pt>
    <dgm:pt modelId="{3B6F1ABF-EAA4-4CA9-ACF6-2E7F4D789E3D}" cxnId="{1825C5F7-5009-4007-8D8D-DA40C06C6908}" type="parTrans">
      <dgm:prSet/>
      <dgm:spPr/>
      <dgm:t>
        <a:bodyPr/>
        <a:lstStyle/>
        <a:p>
          <a:endParaRPr lang="zh-CN" altLang="en-US" sz="2400" b="1"/>
        </a:p>
      </dgm:t>
    </dgm:pt>
    <dgm:pt modelId="{3E75958E-726B-41D9-8C44-17AF61710CF2}" cxnId="{1825C5F7-5009-4007-8D8D-DA40C06C6908}" type="sibTrans">
      <dgm:prSet/>
      <dgm:spPr/>
      <dgm:t>
        <a:bodyPr/>
        <a:lstStyle/>
        <a:p>
          <a:endParaRPr lang="zh-CN" altLang="en-US" sz="2400" b="1"/>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3"/>
      <dgm:spPr/>
    </dgm:pt>
    <dgm:pt modelId="{0C8F1504-E2C4-4998-87F9-D820CBF78606}" type="pres">
      <dgm:prSet presAssocID="{4894440D-DCF8-4E8E-8CEB-CCF9476C9A18}" presName="parentText" presStyleLbl="node1" presStyleIdx="0" presStyleCnt="3" custScaleX="123809" custScaleY="133781">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3">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3"/>
      <dgm:spPr/>
    </dgm:pt>
    <dgm:pt modelId="{5E6C669C-1DA9-4BD3-8569-2434BF87C7F8}" type="pres">
      <dgm:prSet presAssocID="{1189360E-760C-40CF-BD29-A20D2CE4E24D}" presName="parentText" presStyleLbl="node1" presStyleIdx="1" presStyleCnt="3" custScaleX="123809">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3">
        <dgm:presLayoutVars>
          <dgm:bulletEnabled val="1"/>
        </dgm:presLayoutVars>
      </dgm:prSet>
      <dgm:spPr/>
    </dgm:pt>
    <dgm:pt modelId="{AA0D8FF1-D72D-47F9-8D52-EDA679A7E1F2}" type="pres">
      <dgm:prSet presAssocID="{9AB2D241-4B97-4D5A-9209-492016A50E02}" presName="spaceBetweenRectangles" presStyleCnt="0"/>
      <dgm:spPr/>
    </dgm:pt>
    <dgm:pt modelId="{50B5F2B1-8BFE-4714-84A7-9ED06984E08F}" type="pres">
      <dgm:prSet presAssocID="{21F590E2-BD87-4D3F-9642-3D3078FFECE0}" presName="parentLin" presStyleCnt="0"/>
      <dgm:spPr/>
    </dgm:pt>
    <dgm:pt modelId="{9E8C09E1-C44B-4EC1-A1A0-4D12324172CF}" type="pres">
      <dgm:prSet presAssocID="{21F590E2-BD87-4D3F-9642-3D3078FFECE0}" presName="parentLeftMargin" presStyleLbl="node1" presStyleIdx="1" presStyleCnt="3"/>
      <dgm:spPr/>
    </dgm:pt>
    <dgm:pt modelId="{7055C139-A3B0-4FC2-B59B-A541AD4BA8CC}" type="pres">
      <dgm:prSet presAssocID="{21F590E2-BD87-4D3F-9642-3D3078FFECE0}" presName="parentText" presStyleLbl="node1" presStyleIdx="2" presStyleCnt="3" custScaleX="123809" custScaleY="129265">
        <dgm:presLayoutVars>
          <dgm:chMax val="0"/>
          <dgm:bulletEnabled val="1"/>
        </dgm:presLayoutVars>
      </dgm:prSet>
      <dgm:spPr/>
    </dgm:pt>
    <dgm:pt modelId="{590904A1-F65A-44F8-B0AF-3A971685EF04}" type="pres">
      <dgm:prSet presAssocID="{21F590E2-BD87-4D3F-9642-3D3078FFECE0}" presName="negativeSpace" presStyleCnt="0"/>
      <dgm:spPr/>
    </dgm:pt>
    <dgm:pt modelId="{0C03DBDC-9DCB-4CCE-8224-A39D90F91851}" type="pres">
      <dgm:prSet presAssocID="{21F590E2-BD87-4D3F-9642-3D3078FFECE0}" presName="childText" presStyleLbl="conFgAcc1" presStyleIdx="2" presStyleCnt="3">
        <dgm:presLayoutVars>
          <dgm:bulletEnabled val="1"/>
        </dgm:presLayoutVars>
      </dgm:prSet>
      <dgm:spPr/>
    </dgm:pt>
  </dgm:ptLst>
  <dgm:cxnLst>
    <dgm:cxn modelId="{527ACF04-4926-40D4-AA2E-83EA9E53BD5F}" srcId="{512AC248-FD87-4096-AAD1-C61497C8D9F4}" destId="{1189360E-760C-40CF-BD29-A20D2CE4E24D}" srcOrd="1" destOrd="0" parTransId="{118529D9-1982-4095-8F85-C15E17FC7D85}" sibTransId="{9AB2D241-4B97-4D5A-9209-492016A50E02}"/>
    <dgm:cxn modelId="{915A121D-EEB7-4ACE-935B-3948FFFF478A}" type="presOf" srcId="{21F590E2-BD87-4D3F-9642-3D3078FFECE0}" destId="{9E8C09E1-C44B-4EC1-A1A0-4D12324172CF}" srcOrd="0" destOrd="0" presId="urn:microsoft.com/office/officeart/2005/8/layout/list1#2"/>
    <dgm:cxn modelId="{36261A43-89B9-4877-84B5-EE1E6C24D175}" type="presOf" srcId="{1189360E-760C-40CF-BD29-A20D2CE4E24D}" destId="{424FF670-9239-4C34-BEB9-734E4BE23598}" srcOrd="0" destOrd="0" presId="urn:microsoft.com/office/officeart/2005/8/layout/list1#2"/>
    <dgm:cxn modelId="{7E1AF394-52AD-4FA2-8856-EE00FD94248A}" type="presOf" srcId="{1189360E-760C-40CF-BD29-A20D2CE4E24D}" destId="{5E6C669C-1DA9-4BD3-8569-2434BF87C7F8}" srcOrd="1" destOrd="0" presId="urn:microsoft.com/office/officeart/2005/8/layout/list1#2"/>
    <dgm:cxn modelId="{5002719A-6633-4253-8A5B-F781EB26D2CA}" type="presOf" srcId="{4894440D-DCF8-4E8E-8CEB-CCF9476C9A18}" destId="{94F8AA11-050A-4FF3-A57D-2258503F4164}" srcOrd="0" destOrd="0" presId="urn:microsoft.com/office/officeart/2005/8/layout/list1#2"/>
    <dgm:cxn modelId="{C5FC01A8-05BF-47B5-BEDE-65087496EF0F}" type="presOf" srcId="{512AC248-FD87-4096-AAD1-C61497C8D9F4}" destId="{B14A1F14-F379-473A-929E-AE8F377B5710}" srcOrd="0" destOrd="0" presId="urn:microsoft.com/office/officeart/2005/8/layout/list1#2"/>
    <dgm:cxn modelId="{82D456B7-DE32-4ABA-ACE6-2EA32CD72EC7}" type="presOf" srcId="{21F590E2-BD87-4D3F-9642-3D3078FFECE0}" destId="{7055C139-A3B0-4FC2-B59B-A541AD4BA8CC}" srcOrd="1" destOrd="0" presId="urn:microsoft.com/office/officeart/2005/8/layout/list1#2"/>
    <dgm:cxn modelId="{786361F3-DDDA-488F-B277-AAF52A3533F6}" type="presOf" srcId="{4894440D-DCF8-4E8E-8CEB-CCF9476C9A18}" destId="{0C8F1504-E2C4-4998-87F9-D820CBF78606}" srcOrd="1" destOrd="0" presId="urn:microsoft.com/office/officeart/2005/8/layout/list1#2"/>
    <dgm:cxn modelId="{1825C5F7-5009-4007-8D8D-DA40C06C6908}" srcId="{512AC248-FD87-4096-AAD1-C61497C8D9F4}" destId="{21F590E2-BD87-4D3F-9642-3D3078FFECE0}" srcOrd="2" destOrd="0" parTransId="{3B6F1ABF-EAA4-4CA9-ACF6-2E7F4D789E3D}" sibTransId="{3E75958E-726B-41D9-8C44-17AF61710CF2}"/>
    <dgm:cxn modelId="{7D09EBFC-79F4-40B6-A121-5EAA2555EACE}" srcId="{512AC248-FD87-4096-AAD1-C61497C8D9F4}" destId="{4894440D-DCF8-4E8E-8CEB-CCF9476C9A18}" srcOrd="0" destOrd="0" parTransId="{3D4B2CC7-81A8-4BD4-B423-F0D3E5B75982}" sibTransId="{7DEEBACF-6BD3-4578-B553-4CBFE0F34E12}"/>
    <dgm:cxn modelId="{6B23B2A8-9BC3-4274-A8C6-F382E19DE4BE}" type="presParOf" srcId="{B14A1F14-F379-473A-929E-AE8F377B5710}" destId="{E6A5F725-FF68-40D8-8259-D851987317EB}" srcOrd="0" destOrd="0" presId="urn:microsoft.com/office/officeart/2005/8/layout/list1#2"/>
    <dgm:cxn modelId="{1EAFBB25-8B9C-4065-8BA5-2D6ABF4DC447}" type="presParOf" srcId="{E6A5F725-FF68-40D8-8259-D851987317EB}" destId="{94F8AA11-050A-4FF3-A57D-2258503F4164}" srcOrd="0" destOrd="0" presId="urn:microsoft.com/office/officeart/2005/8/layout/list1#2"/>
    <dgm:cxn modelId="{BBC7503A-5E4B-4B55-8F89-44A76431EAE6}" type="presParOf" srcId="{E6A5F725-FF68-40D8-8259-D851987317EB}" destId="{0C8F1504-E2C4-4998-87F9-D820CBF78606}" srcOrd="1" destOrd="0" presId="urn:microsoft.com/office/officeart/2005/8/layout/list1#2"/>
    <dgm:cxn modelId="{CE09A195-4037-4331-80EE-BCE426354474}" type="presParOf" srcId="{B14A1F14-F379-473A-929E-AE8F377B5710}" destId="{5644C1F3-1961-4D9D-A845-C60ABA1921F0}" srcOrd="1" destOrd="0" presId="urn:microsoft.com/office/officeart/2005/8/layout/list1#2"/>
    <dgm:cxn modelId="{23ADACF5-AD99-4DC9-BA1D-BDC572F75CF9}" type="presParOf" srcId="{B14A1F14-F379-473A-929E-AE8F377B5710}" destId="{12D206C0-3727-4024-9753-544CE19E7886}" srcOrd="2" destOrd="0" presId="urn:microsoft.com/office/officeart/2005/8/layout/list1#2"/>
    <dgm:cxn modelId="{9B4C89C5-BFC9-4498-B8CD-15F7A019E19A}" type="presParOf" srcId="{B14A1F14-F379-473A-929E-AE8F377B5710}" destId="{959F498E-DC2B-4940-B7D2-666D705E1AA8}" srcOrd="3" destOrd="0" presId="urn:microsoft.com/office/officeart/2005/8/layout/list1#2"/>
    <dgm:cxn modelId="{75E301AA-709E-4221-933B-B411DC5B70F4}" type="presParOf" srcId="{B14A1F14-F379-473A-929E-AE8F377B5710}" destId="{798F258C-AFDD-4C19-8746-CA93732A1279}" srcOrd="4" destOrd="0" presId="urn:microsoft.com/office/officeart/2005/8/layout/list1#2"/>
    <dgm:cxn modelId="{B753FF8C-E85E-47A2-99F3-B721EFBAF350}" type="presParOf" srcId="{798F258C-AFDD-4C19-8746-CA93732A1279}" destId="{424FF670-9239-4C34-BEB9-734E4BE23598}" srcOrd="0" destOrd="0" presId="urn:microsoft.com/office/officeart/2005/8/layout/list1#2"/>
    <dgm:cxn modelId="{7700B104-B37C-439E-8E2B-4FC244DDEC3C}" type="presParOf" srcId="{798F258C-AFDD-4C19-8746-CA93732A1279}" destId="{5E6C669C-1DA9-4BD3-8569-2434BF87C7F8}" srcOrd="1" destOrd="0" presId="urn:microsoft.com/office/officeart/2005/8/layout/list1#2"/>
    <dgm:cxn modelId="{7D7791E9-EFB8-4346-A983-50967E4087C2}" type="presParOf" srcId="{B14A1F14-F379-473A-929E-AE8F377B5710}" destId="{79AA25D6-F421-4F5F-8000-2A67C0EA3CE4}" srcOrd="5" destOrd="0" presId="urn:microsoft.com/office/officeart/2005/8/layout/list1#2"/>
    <dgm:cxn modelId="{BBCC5076-951F-4187-B7C5-33A1097C593E}" type="presParOf" srcId="{B14A1F14-F379-473A-929E-AE8F377B5710}" destId="{3CE2106A-7CB2-4A19-9867-C6AB9DF46D04}" srcOrd="6" destOrd="0" presId="urn:microsoft.com/office/officeart/2005/8/layout/list1#2"/>
    <dgm:cxn modelId="{21B824F2-5613-4AC8-BA27-52931F0E5027}" type="presParOf" srcId="{B14A1F14-F379-473A-929E-AE8F377B5710}" destId="{AA0D8FF1-D72D-47F9-8D52-EDA679A7E1F2}" srcOrd="7" destOrd="0" presId="urn:microsoft.com/office/officeart/2005/8/layout/list1#2"/>
    <dgm:cxn modelId="{7267F90E-0647-4EDC-8188-B94EA1291EE3}" type="presParOf" srcId="{B14A1F14-F379-473A-929E-AE8F377B5710}" destId="{50B5F2B1-8BFE-4714-84A7-9ED06984E08F}" srcOrd="8" destOrd="0" presId="urn:microsoft.com/office/officeart/2005/8/layout/list1#2"/>
    <dgm:cxn modelId="{EBF3B25A-9EEF-4FDE-A722-39E4AB9F9D0A}" type="presParOf" srcId="{50B5F2B1-8BFE-4714-84A7-9ED06984E08F}" destId="{9E8C09E1-C44B-4EC1-A1A0-4D12324172CF}" srcOrd="0" destOrd="0" presId="urn:microsoft.com/office/officeart/2005/8/layout/list1#2"/>
    <dgm:cxn modelId="{A8BD876C-F23F-47D2-A6CD-1DDF23C8975C}" type="presParOf" srcId="{50B5F2B1-8BFE-4714-84A7-9ED06984E08F}" destId="{7055C139-A3B0-4FC2-B59B-A541AD4BA8CC}" srcOrd="1" destOrd="0" presId="urn:microsoft.com/office/officeart/2005/8/layout/list1#2"/>
    <dgm:cxn modelId="{59ECC006-DC5C-4621-A859-DEC0F5EF02D5}" type="presParOf" srcId="{B14A1F14-F379-473A-929E-AE8F377B5710}" destId="{590904A1-F65A-44F8-B0AF-3A971685EF04}" srcOrd="9" destOrd="0" presId="urn:microsoft.com/office/officeart/2005/8/layout/list1#2"/>
    <dgm:cxn modelId="{7F1FA4E0-B7F9-49B8-88A8-40373446DA16}" type="presParOf" srcId="{B14A1F14-F379-473A-929E-AE8F377B5710}" destId="{0C03DBDC-9DCB-4CCE-8224-A39D90F91851}" srcOrd="10" destOrd="0" presId="urn:microsoft.com/office/officeart/2005/8/layout/list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2AC248-FD87-4096-AAD1-C61497C8D9F4}" type="doc">
      <dgm:prSet loTypeId="urn:microsoft.com/office/officeart/2005/8/layout/list1#2" loCatId="list" qsTypeId="urn:microsoft.com/office/officeart/2005/8/quickstyle/simple1#2" qsCatId="simple" csTypeId="urn:microsoft.com/office/officeart/2005/8/colors/accent0_3#2"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6.</a:t>
          </a:r>
          <a:r>
            <a:rPr lang="zh-CN" altLang="en-US" sz="2400" b="1" dirty="0">
              <a:solidFill>
                <a:schemeClr val="bg2"/>
              </a:solidFill>
              <a:uFillTx/>
              <a:latin typeface="Calibri" panose="020F0502020204030204" pitchFamily="34" charset="0"/>
              <a:sym typeface="+mn-ea"/>
            </a:rPr>
            <a:t>利息、股息、红利所得；</a:t>
          </a:r>
          <a:endParaRPr lang="zh-CN" altLang="en-US" sz="2400" b="1" dirty="0">
            <a:solidFill>
              <a:schemeClr val="bg2"/>
            </a:solidFill>
            <a:uFillTx/>
            <a:latin typeface="Calibri" panose="020F0502020204030204" pitchFamily="34" charset="0"/>
            <a:ea typeface="微软雅黑" panose="020B0503020204020204" pitchFamily="34" charset="-122"/>
            <a:sym typeface="+mn-ea"/>
          </a:endParaRPr>
        </a:p>
      </dgm:t>
    </dgm:pt>
    <dgm:pt modelId="{3D4B2CC7-81A8-4BD4-B423-F0D3E5B75982}" cxnId="{5DAC1BCD-1397-4CD4-8C03-1C31C2FD3DA6}"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7DEEBACF-6BD3-4578-B553-4CBFE0F34E12}" cxnId="{5DAC1BCD-1397-4CD4-8C03-1C31C2FD3DA6}"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7.</a:t>
          </a:r>
          <a:r>
            <a:rPr lang="zh-CN" altLang="en-US" sz="2400" b="1" dirty="0">
              <a:solidFill>
                <a:schemeClr val="bg2"/>
              </a:solidFill>
              <a:uFillTx/>
              <a:latin typeface="Calibri" panose="020F0502020204030204" pitchFamily="34" charset="0"/>
              <a:sym typeface="+mn-ea"/>
            </a:rPr>
            <a:t>财产租赁所得；</a:t>
          </a:r>
          <a:endParaRPr lang="zh-CN" altLang="en-US" sz="2400" b="1" dirty="0">
            <a:solidFill>
              <a:schemeClr val="bg2"/>
            </a:solidFill>
            <a:uFillTx/>
            <a:latin typeface="Calibri" panose="020F0502020204030204" pitchFamily="34" charset="0"/>
            <a:ea typeface="微软雅黑" panose="020B0503020204020204" pitchFamily="34" charset="-122"/>
            <a:sym typeface="+mn-ea"/>
          </a:endParaRPr>
        </a:p>
      </dgm:t>
    </dgm:pt>
    <dgm:pt modelId="{118529D9-1982-4095-8F85-C15E17FC7D85}" cxnId="{8969315D-2475-4A32-AABE-1E0AC6290BB8}"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AB2D241-4B97-4D5A-9209-492016A50E02}" cxnId="{8969315D-2475-4A32-AABE-1E0AC6290BB8}"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1F590E2-BD87-4D3F-9642-3D3078FFECE0}">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8.</a:t>
          </a:r>
          <a:r>
            <a:rPr lang="zh-CN" altLang="en-US" sz="2400" b="1" dirty="0">
              <a:solidFill>
                <a:schemeClr val="bg2"/>
              </a:solidFill>
              <a:uFillTx/>
              <a:latin typeface="Calibri" panose="020F0502020204030204" pitchFamily="34" charset="0"/>
              <a:sym typeface="+mn-ea"/>
            </a:rPr>
            <a:t>财产转让所得；</a:t>
          </a:r>
          <a:endParaRPr lang="zh-CN" altLang="en-US" sz="2400" b="1" dirty="0">
            <a:solidFill>
              <a:schemeClr val="bg2"/>
            </a:solidFill>
            <a:uFillTx/>
            <a:latin typeface="Calibri" panose="020F0502020204030204" pitchFamily="34" charset="0"/>
            <a:ea typeface="微软雅黑" panose="020B0503020204020204" pitchFamily="34" charset="-122"/>
            <a:sym typeface="+mn-ea"/>
          </a:endParaRPr>
        </a:p>
      </dgm:t>
    </dgm:pt>
    <dgm:pt modelId="{3B6F1ABF-EAA4-4CA9-ACF6-2E7F4D789E3D}" cxnId="{E238D2D9-5AD8-4605-BB6B-5A5EAC3E6498}" type="parTrans">
      <dgm:prSet/>
      <dgm:spPr/>
      <dgm:t>
        <a:bodyPr/>
        <a:lstStyle/>
        <a:p>
          <a:endParaRPr lang="zh-CN" altLang="en-US" sz="2400" b="1"/>
        </a:p>
      </dgm:t>
    </dgm:pt>
    <dgm:pt modelId="{3E75958E-726B-41D9-8C44-17AF61710CF2}" cxnId="{E238D2D9-5AD8-4605-BB6B-5A5EAC3E6498}" type="sibTrans">
      <dgm:prSet/>
      <dgm:spPr/>
      <dgm:t>
        <a:bodyPr/>
        <a:lstStyle/>
        <a:p>
          <a:endParaRPr lang="zh-CN" altLang="en-US" sz="2400" b="1"/>
        </a:p>
      </dgm:t>
    </dgm:pt>
    <dgm:pt modelId="{AD94ABDA-BE54-4150-9586-4D0AA78C2099}">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solidFill>
                <a:schemeClr val="bg2"/>
              </a:solidFill>
              <a:latin typeface="微软雅黑" panose="020B0503020204020204" pitchFamily="34" charset="-122"/>
              <a:ea typeface="微软雅黑" panose="020B0503020204020204" pitchFamily="34" charset="-122"/>
            </a:rPr>
            <a:t>9.</a:t>
          </a:r>
          <a:r>
            <a:rPr lang="zh-CN" altLang="en-US" sz="2400" b="1" dirty="0">
              <a:solidFill>
                <a:schemeClr val="bg2"/>
              </a:solidFill>
              <a:latin typeface="Calibri" panose="020F0502020204030204" pitchFamily="34" charset="0"/>
              <a:sym typeface="+mn-ea"/>
            </a:rPr>
            <a:t>偶然所得；</a:t>
          </a:r>
          <a:endParaRPr lang="zh-CN" altLang="en-US" sz="2400" b="1" dirty="0">
            <a:solidFill>
              <a:schemeClr val="bg2"/>
            </a:solidFill>
            <a:latin typeface="Calibri" panose="020F0502020204030204" pitchFamily="34" charset="0"/>
            <a:ea typeface="微软雅黑" panose="020B0503020204020204" pitchFamily="34" charset="-122"/>
            <a:sym typeface="+mn-ea"/>
          </a:endParaRPr>
        </a:p>
      </dgm:t>
    </dgm:pt>
    <dgm:pt modelId="{8F15E575-4EEB-401C-BB95-739A639D390C}" cxnId="{0DE4F3E5-846B-45D4-AF56-774219F866AB}" type="parTrans">
      <dgm:prSet/>
      <dgm:spPr/>
      <dgm:t>
        <a:bodyPr/>
        <a:lstStyle/>
        <a:p>
          <a:endParaRPr lang="zh-CN" altLang="en-US" sz="2400" b="1"/>
        </a:p>
      </dgm:t>
    </dgm:pt>
    <dgm:pt modelId="{871A1D1A-B9B2-475C-B930-61DFC588F679}" cxnId="{0DE4F3E5-846B-45D4-AF56-774219F866AB}" type="sibTrans">
      <dgm:prSet/>
      <dgm:spPr/>
      <dgm:t>
        <a:bodyPr/>
        <a:lstStyle/>
        <a:p>
          <a:endParaRPr lang="zh-CN" altLang="en-US" sz="2400" b="1"/>
        </a:p>
      </dgm:t>
    </dgm:pt>
    <dgm:pt modelId="{D28CD64D-3BC9-41D1-84BE-B0CAFCF7810B}">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zh-CN" altLang="en-US" sz="2400" b="1" dirty="0">
              <a:latin typeface="微软雅黑" panose="020B0503020204020204" pitchFamily="34" charset="-122"/>
              <a:ea typeface="宋体" panose="02010600030101010101" pitchFamily="2" charset="-122"/>
            </a:rPr>
            <a:t>以上所得项目适用税率：</a:t>
          </a:r>
          <a:r>
            <a:rPr lang="en-US" altLang="zh-CN" sz="2400" b="1" dirty="0">
              <a:latin typeface="微软雅黑" panose="020B0503020204020204" pitchFamily="34" charset="-122"/>
              <a:ea typeface="宋体" panose="02010600030101010101" pitchFamily="2" charset="-122"/>
            </a:rPr>
            <a:t>20%</a:t>
          </a:r>
        </a:p>
      </dgm:t>
    </dgm:pt>
    <dgm:pt modelId="{B828480D-46DB-456F-B827-218C5FD33BF0}" cxnId="{D9DDA27E-B51A-4CB0-9A15-D48F1EA15807}" type="parTrans">
      <dgm:prSet/>
      <dgm:spPr/>
      <dgm:t>
        <a:bodyPr/>
        <a:lstStyle/>
        <a:p>
          <a:endParaRPr lang="zh-CN" altLang="en-US" sz="2400" b="1"/>
        </a:p>
      </dgm:t>
    </dgm:pt>
    <dgm:pt modelId="{65647197-08B7-47EF-AC59-5FDAFF5AB7F5}" cxnId="{D9DDA27E-B51A-4CB0-9A15-D48F1EA15807}" type="sibTrans">
      <dgm:prSet/>
      <dgm:spPr/>
      <dgm:t>
        <a:bodyPr/>
        <a:lstStyle/>
        <a:p>
          <a:endParaRPr lang="zh-CN" altLang="en-US" sz="2400" b="1"/>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5"/>
      <dgm:spPr/>
    </dgm:pt>
    <dgm:pt modelId="{0C8F1504-E2C4-4998-87F9-D820CBF78606}" type="pres">
      <dgm:prSet presAssocID="{4894440D-DCF8-4E8E-8CEB-CCF9476C9A18}" presName="parentText" presStyleLbl="node1" presStyleIdx="0" presStyleCnt="5" custScaleX="123809">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5">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5"/>
      <dgm:spPr/>
    </dgm:pt>
    <dgm:pt modelId="{5E6C669C-1DA9-4BD3-8569-2434BF87C7F8}" type="pres">
      <dgm:prSet presAssocID="{1189360E-760C-40CF-BD29-A20D2CE4E24D}" presName="parentText" presStyleLbl="node1" presStyleIdx="1" presStyleCnt="5" custScaleX="123809">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5">
        <dgm:presLayoutVars>
          <dgm:bulletEnabled val="1"/>
        </dgm:presLayoutVars>
      </dgm:prSet>
      <dgm:spPr/>
    </dgm:pt>
    <dgm:pt modelId="{AA0D8FF1-D72D-47F9-8D52-EDA679A7E1F2}" type="pres">
      <dgm:prSet presAssocID="{9AB2D241-4B97-4D5A-9209-492016A50E02}" presName="spaceBetweenRectangles" presStyleCnt="0"/>
      <dgm:spPr/>
    </dgm:pt>
    <dgm:pt modelId="{50B5F2B1-8BFE-4714-84A7-9ED06984E08F}" type="pres">
      <dgm:prSet presAssocID="{21F590E2-BD87-4D3F-9642-3D3078FFECE0}" presName="parentLin" presStyleCnt="0"/>
      <dgm:spPr/>
    </dgm:pt>
    <dgm:pt modelId="{9E8C09E1-C44B-4EC1-A1A0-4D12324172CF}" type="pres">
      <dgm:prSet presAssocID="{21F590E2-BD87-4D3F-9642-3D3078FFECE0}" presName="parentLeftMargin" presStyleLbl="node1" presStyleIdx="1" presStyleCnt="5"/>
      <dgm:spPr/>
    </dgm:pt>
    <dgm:pt modelId="{7055C139-A3B0-4FC2-B59B-A541AD4BA8CC}" type="pres">
      <dgm:prSet presAssocID="{21F590E2-BD87-4D3F-9642-3D3078FFECE0}" presName="parentText" presStyleLbl="node1" presStyleIdx="2" presStyleCnt="5" custScaleX="123809">
        <dgm:presLayoutVars>
          <dgm:chMax val="0"/>
          <dgm:bulletEnabled val="1"/>
        </dgm:presLayoutVars>
      </dgm:prSet>
      <dgm:spPr/>
    </dgm:pt>
    <dgm:pt modelId="{590904A1-F65A-44F8-B0AF-3A971685EF04}" type="pres">
      <dgm:prSet presAssocID="{21F590E2-BD87-4D3F-9642-3D3078FFECE0}" presName="negativeSpace" presStyleCnt="0"/>
      <dgm:spPr/>
    </dgm:pt>
    <dgm:pt modelId="{0C03DBDC-9DCB-4CCE-8224-A39D90F91851}" type="pres">
      <dgm:prSet presAssocID="{21F590E2-BD87-4D3F-9642-3D3078FFECE0}" presName="childText" presStyleLbl="conFgAcc1" presStyleIdx="2" presStyleCnt="5">
        <dgm:presLayoutVars>
          <dgm:bulletEnabled val="1"/>
        </dgm:presLayoutVars>
      </dgm:prSet>
      <dgm:spPr/>
    </dgm:pt>
    <dgm:pt modelId="{8752477F-8EE5-40D8-8ED9-8D20DAE85799}" type="pres">
      <dgm:prSet presAssocID="{3E75958E-726B-41D9-8C44-17AF61710CF2}" presName="spaceBetweenRectangles" presStyleCnt="0"/>
      <dgm:spPr/>
    </dgm:pt>
    <dgm:pt modelId="{4A40A78C-225B-4BD7-AD0C-C3F1802BBA10}" type="pres">
      <dgm:prSet presAssocID="{AD94ABDA-BE54-4150-9586-4D0AA78C2099}" presName="parentLin" presStyleCnt="0"/>
      <dgm:spPr/>
    </dgm:pt>
    <dgm:pt modelId="{901146FB-EAAC-4AA8-A10C-0B8B641BE091}" type="pres">
      <dgm:prSet presAssocID="{AD94ABDA-BE54-4150-9586-4D0AA78C2099}" presName="parentLeftMargin" presStyleLbl="node1" presStyleIdx="2" presStyleCnt="5"/>
      <dgm:spPr/>
    </dgm:pt>
    <dgm:pt modelId="{2DD341C1-A269-4B38-9E65-2EEAB82D5558}" type="pres">
      <dgm:prSet presAssocID="{AD94ABDA-BE54-4150-9586-4D0AA78C2099}" presName="parentText" presStyleLbl="node1" presStyleIdx="3" presStyleCnt="5" custScaleX="123809">
        <dgm:presLayoutVars>
          <dgm:chMax val="0"/>
          <dgm:bulletEnabled val="1"/>
        </dgm:presLayoutVars>
      </dgm:prSet>
      <dgm:spPr/>
    </dgm:pt>
    <dgm:pt modelId="{3038D3BF-7920-40AF-97CA-545105BBAC8C}" type="pres">
      <dgm:prSet presAssocID="{AD94ABDA-BE54-4150-9586-4D0AA78C2099}" presName="negativeSpace" presStyleCnt="0"/>
      <dgm:spPr/>
    </dgm:pt>
    <dgm:pt modelId="{1A0AF55B-48D6-4F69-8DE6-6AC20ED27DA6}" type="pres">
      <dgm:prSet presAssocID="{AD94ABDA-BE54-4150-9586-4D0AA78C2099}" presName="childText" presStyleLbl="conFgAcc1" presStyleIdx="3" presStyleCnt="5">
        <dgm:presLayoutVars>
          <dgm:bulletEnabled val="1"/>
        </dgm:presLayoutVars>
      </dgm:prSet>
      <dgm:spPr/>
    </dgm:pt>
    <dgm:pt modelId="{9E99F345-FC66-4AC5-B771-A40765D280CF}" type="pres">
      <dgm:prSet presAssocID="{871A1D1A-B9B2-475C-B930-61DFC588F679}" presName="spaceBetweenRectangles" presStyleCnt="0"/>
      <dgm:spPr/>
    </dgm:pt>
    <dgm:pt modelId="{54FB025D-B6D8-4593-BEBC-10F764C1393D}" type="pres">
      <dgm:prSet presAssocID="{D28CD64D-3BC9-41D1-84BE-B0CAFCF7810B}" presName="parentLin" presStyleCnt="0"/>
      <dgm:spPr/>
    </dgm:pt>
    <dgm:pt modelId="{9CBEBF58-A858-4A01-967B-FB555C107D2D}" type="pres">
      <dgm:prSet presAssocID="{D28CD64D-3BC9-41D1-84BE-B0CAFCF7810B}" presName="parentLeftMargin" presStyleLbl="node1" presStyleIdx="3" presStyleCnt="5"/>
      <dgm:spPr/>
    </dgm:pt>
    <dgm:pt modelId="{265106F3-9CB4-4B3E-914B-72B2D43A7C82}" type="pres">
      <dgm:prSet presAssocID="{D28CD64D-3BC9-41D1-84BE-B0CAFCF7810B}" presName="parentText" presStyleLbl="node1" presStyleIdx="4" presStyleCnt="5" custScaleX="123809">
        <dgm:presLayoutVars>
          <dgm:chMax val="0"/>
          <dgm:bulletEnabled val="1"/>
        </dgm:presLayoutVars>
      </dgm:prSet>
      <dgm:spPr/>
    </dgm:pt>
    <dgm:pt modelId="{8F9DF7E2-44E7-4A6E-BE92-9F1EF5A2AC1C}" type="pres">
      <dgm:prSet presAssocID="{D28CD64D-3BC9-41D1-84BE-B0CAFCF7810B}" presName="negativeSpace" presStyleCnt="0"/>
      <dgm:spPr/>
    </dgm:pt>
    <dgm:pt modelId="{3760DABA-A32A-4D2B-9778-2F12B17AC8E7}" type="pres">
      <dgm:prSet presAssocID="{D28CD64D-3BC9-41D1-84BE-B0CAFCF7810B}" presName="childText" presStyleLbl="conFgAcc1" presStyleIdx="4" presStyleCnt="5">
        <dgm:presLayoutVars>
          <dgm:bulletEnabled val="1"/>
        </dgm:presLayoutVars>
      </dgm:prSet>
      <dgm:spPr/>
    </dgm:pt>
  </dgm:ptLst>
  <dgm:cxnLst>
    <dgm:cxn modelId="{0C7D330E-A86E-4D5D-9238-C8A03354D3DC}" type="presOf" srcId="{4894440D-DCF8-4E8E-8CEB-CCF9476C9A18}" destId="{94F8AA11-050A-4FF3-A57D-2258503F4164}" srcOrd="0" destOrd="0" presId="urn:microsoft.com/office/officeart/2005/8/layout/list1#2"/>
    <dgm:cxn modelId="{8969315D-2475-4A32-AABE-1E0AC6290BB8}" srcId="{512AC248-FD87-4096-AAD1-C61497C8D9F4}" destId="{1189360E-760C-40CF-BD29-A20D2CE4E24D}" srcOrd="1" destOrd="0" parTransId="{118529D9-1982-4095-8F85-C15E17FC7D85}" sibTransId="{9AB2D241-4B97-4D5A-9209-492016A50E02}"/>
    <dgm:cxn modelId="{CD0D3766-F781-42BF-87F6-91B004F23D28}" type="presOf" srcId="{1189360E-760C-40CF-BD29-A20D2CE4E24D}" destId="{424FF670-9239-4C34-BEB9-734E4BE23598}" srcOrd="0" destOrd="0" presId="urn:microsoft.com/office/officeart/2005/8/layout/list1#2"/>
    <dgm:cxn modelId="{AF06DF54-60C8-424D-9389-A58AA5A92C20}" type="presOf" srcId="{21F590E2-BD87-4D3F-9642-3D3078FFECE0}" destId="{7055C139-A3B0-4FC2-B59B-A541AD4BA8CC}" srcOrd="1" destOrd="0" presId="urn:microsoft.com/office/officeart/2005/8/layout/list1#2"/>
    <dgm:cxn modelId="{D9DDA27E-B51A-4CB0-9A15-D48F1EA15807}" srcId="{512AC248-FD87-4096-AAD1-C61497C8D9F4}" destId="{D28CD64D-3BC9-41D1-84BE-B0CAFCF7810B}" srcOrd="4" destOrd="0" parTransId="{B828480D-46DB-456F-B827-218C5FD33BF0}" sibTransId="{65647197-08B7-47EF-AC59-5FDAFF5AB7F5}"/>
    <dgm:cxn modelId="{68356C85-7D3B-4033-9030-11F74CB34303}" type="presOf" srcId="{D28CD64D-3BC9-41D1-84BE-B0CAFCF7810B}" destId="{9CBEBF58-A858-4A01-967B-FB555C107D2D}" srcOrd="0" destOrd="0" presId="urn:microsoft.com/office/officeart/2005/8/layout/list1#2"/>
    <dgm:cxn modelId="{E0A92193-6CB8-41B2-8296-17F55CE7A582}" type="presOf" srcId="{4894440D-DCF8-4E8E-8CEB-CCF9476C9A18}" destId="{0C8F1504-E2C4-4998-87F9-D820CBF78606}" srcOrd="1" destOrd="0" presId="urn:microsoft.com/office/officeart/2005/8/layout/list1#2"/>
    <dgm:cxn modelId="{97A9FC98-33B9-4461-909F-248E07FBCA13}" type="presOf" srcId="{AD94ABDA-BE54-4150-9586-4D0AA78C2099}" destId="{2DD341C1-A269-4B38-9E65-2EEAB82D5558}" srcOrd="1" destOrd="0" presId="urn:microsoft.com/office/officeart/2005/8/layout/list1#2"/>
    <dgm:cxn modelId="{1A3A609A-9DDE-41C1-8B2C-E23169A381C1}" type="presOf" srcId="{AD94ABDA-BE54-4150-9586-4D0AA78C2099}" destId="{901146FB-EAAC-4AA8-A10C-0B8B641BE091}" srcOrd="0" destOrd="0" presId="urn:microsoft.com/office/officeart/2005/8/layout/list1#2"/>
    <dgm:cxn modelId="{DCED819C-5107-4F8D-9E8E-CED320CBE87D}" type="presOf" srcId="{D28CD64D-3BC9-41D1-84BE-B0CAFCF7810B}" destId="{265106F3-9CB4-4B3E-914B-72B2D43A7C82}" srcOrd="1" destOrd="0" presId="urn:microsoft.com/office/officeart/2005/8/layout/list1#2"/>
    <dgm:cxn modelId="{0EBDDCB3-C2EA-48FF-B600-C72E9B6B3130}" type="presOf" srcId="{1189360E-760C-40CF-BD29-A20D2CE4E24D}" destId="{5E6C669C-1DA9-4BD3-8569-2434BF87C7F8}" srcOrd="1" destOrd="0" presId="urn:microsoft.com/office/officeart/2005/8/layout/list1#2"/>
    <dgm:cxn modelId="{5DAC1BCD-1397-4CD4-8C03-1C31C2FD3DA6}" srcId="{512AC248-FD87-4096-AAD1-C61497C8D9F4}" destId="{4894440D-DCF8-4E8E-8CEB-CCF9476C9A18}" srcOrd="0" destOrd="0" parTransId="{3D4B2CC7-81A8-4BD4-B423-F0D3E5B75982}" sibTransId="{7DEEBACF-6BD3-4578-B553-4CBFE0F34E12}"/>
    <dgm:cxn modelId="{E238D2D9-5AD8-4605-BB6B-5A5EAC3E6498}" srcId="{512AC248-FD87-4096-AAD1-C61497C8D9F4}" destId="{21F590E2-BD87-4D3F-9642-3D3078FFECE0}" srcOrd="2" destOrd="0" parTransId="{3B6F1ABF-EAA4-4CA9-ACF6-2E7F4D789E3D}" sibTransId="{3E75958E-726B-41D9-8C44-17AF61710CF2}"/>
    <dgm:cxn modelId="{9CDB8CDF-EE7F-48EA-B22A-1363F5309A6F}" type="presOf" srcId="{21F590E2-BD87-4D3F-9642-3D3078FFECE0}" destId="{9E8C09E1-C44B-4EC1-A1A0-4D12324172CF}" srcOrd="0" destOrd="0" presId="urn:microsoft.com/office/officeart/2005/8/layout/list1#2"/>
    <dgm:cxn modelId="{0DE4F3E5-846B-45D4-AF56-774219F866AB}" srcId="{512AC248-FD87-4096-AAD1-C61497C8D9F4}" destId="{AD94ABDA-BE54-4150-9586-4D0AA78C2099}" srcOrd="3" destOrd="0" parTransId="{8F15E575-4EEB-401C-BB95-739A639D390C}" sibTransId="{871A1D1A-B9B2-475C-B930-61DFC588F679}"/>
    <dgm:cxn modelId="{0526ACF6-7E59-49B5-9E40-E3A6715B7F5C}" type="presOf" srcId="{512AC248-FD87-4096-AAD1-C61497C8D9F4}" destId="{B14A1F14-F379-473A-929E-AE8F377B5710}" srcOrd="0" destOrd="0" presId="urn:microsoft.com/office/officeart/2005/8/layout/list1#2"/>
    <dgm:cxn modelId="{FAD9D056-7BD6-4A3D-B5B4-FC61C4089C0E}" type="presParOf" srcId="{B14A1F14-F379-473A-929E-AE8F377B5710}" destId="{E6A5F725-FF68-40D8-8259-D851987317EB}" srcOrd="0" destOrd="0" presId="urn:microsoft.com/office/officeart/2005/8/layout/list1#2"/>
    <dgm:cxn modelId="{4E42048B-8153-4B76-AA8A-11F89C9BF8ED}" type="presParOf" srcId="{E6A5F725-FF68-40D8-8259-D851987317EB}" destId="{94F8AA11-050A-4FF3-A57D-2258503F4164}" srcOrd="0" destOrd="0" presId="urn:microsoft.com/office/officeart/2005/8/layout/list1#2"/>
    <dgm:cxn modelId="{B8FE133F-9D15-4694-A127-5B4713998757}" type="presParOf" srcId="{E6A5F725-FF68-40D8-8259-D851987317EB}" destId="{0C8F1504-E2C4-4998-87F9-D820CBF78606}" srcOrd="1" destOrd="0" presId="urn:microsoft.com/office/officeart/2005/8/layout/list1#2"/>
    <dgm:cxn modelId="{A543786B-956D-46C4-AD2A-52FA377D30CD}" type="presParOf" srcId="{B14A1F14-F379-473A-929E-AE8F377B5710}" destId="{5644C1F3-1961-4D9D-A845-C60ABA1921F0}" srcOrd="1" destOrd="0" presId="urn:microsoft.com/office/officeart/2005/8/layout/list1#2"/>
    <dgm:cxn modelId="{004DFBB7-2CD2-41F1-BC75-4212B527E4E1}" type="presParOf" srcId="{B14A1F14-F379-473A-929E-AE8F377B5710}" destId="{12D206C0-3727-4024-9753-544CE19E7886}" srcOrd="2" destOrd="0" presId="urn:microsoft.com/office/officeart/2005/8/layout/list1#2"/>
    <dgm:cxn modelId="{D1C1B437-EA97-429A-8ED8-4C6ED74479A6}" type="presParOf" srcId="{B14A1F14-F379-473A-929E-AE8F377B5710}" destId="{959F498E-DC2B-4940-B7D2-666D705E1AA8}" srcOrd="3" destOrd="0" presId="urn:microsoft.com/office/officeart/2005/8/layout/list1#2"/>
    <dgm:cxn modelId="{5355ED13-ACC9-4FD6-A9A4-F926095F33F0}" type="presParOf" srcId="{B14A1F14-F379-473A-929E-AE8F377B5710}" destId="{798F258C-AFDD-4C19-8746-CA93732A1279}" srcOrd="4" destOrd="0" presId="urn:microsoft.com/office/officeart/2005/8/layout/list1#2"/>
    <dgm:cxn modelId="{9F3BDB6B-A607-4465-819C-A2E67D6D46A3}" type="presParOf" srcId="{798F258C-AFDD-4C19-8746-CA93732A1279}" destId="{424FF670-9239-4C34-BEB9-734E4BE23598}" srcOrd="0" destOrd="0" presId="urn:microsoft.com/office/officeart/2005/8/layout/list1#2"/>
    <dgm:cxn modelId="{55C6D9DD-6C0E-4F5E-B3DF-347CEA9BB8A8}" type="presParOf" srcId="{798F258C-AFDD-4C19-8746-CA93732A1279}" destId="{5E6C669C-1DA9-4BD3-8569-2434BF87C7F8}" srcOrd="1" destOrd="0" presId="urn:microsoft.com/office/officeart/2005/8/layout/list1#2"/>
    <dgm:cxn modelId="{248C1C2B-7A00-4BB0-9621-8F55D2AAED46}" type="presParOf" srcId="{B14A1F14-F379-473A-929E-AE8F377B5710}" destId="{79AA25D6-F421-4F5F-8000-2A67C0EA3CE4}" srcOrd="5" destOrd="0" presId="urn:microsoft.com/office/officeart/2005/8/layout/list1#2"/>
    <dgm:cxn modelId="{0DB6C368-F304-4264-B4B5-BBB769BAEE88}" type="presParOf" srcId="{B14A1F14-F379-473A-929E-AE8F377B5710}" destId="{3CE2106A-7CB2-4A19-9867-C6AB9DF46D04}" srcOrd="6" destOrd="0" presId="urn:microsoft.com/office/officeart/2005/8/layout/list1#2"/>
    <dgm:cxn modelId="{3938E535-ED9D-4902-BC1F-88E62497A803}" type="presParOf" srcId="{B14A1F14-F379-473A-929E-AE8F377B5710}" destId="{AA0D8FF1-D72D-47F9-8D52-EDA679A7E1F2}" srcOrd="7" destOrd="0" presId="urn:microsoft.com/office/officeart/2005/8/layout/list1#2"/>
    <dgm:cxn modelId="{DC807D1A-9704-424E-A3D3-DADCA5525D33}" type="presParOf" srcId="{B14A1F14-F379-473A-929E-AE8F377B5710}" destId="{50B5F2B1-8BFE-4714-84A7-9ED06984E08F}" srcOrd="8" destOrd="0" presId="urn:microsoft.com/office/officeart/2005/8/layout/list1#2"/>
    <dgm:cxn modelId="{6B08E266-690E-4EE9-A835-AC448BA93ED5}" type="presParOf" srcId="{50B5F2B1-8BFE-4714-84A7-9ED06984E08F}" destId="{9E8C09E1-C44B-4EC1-A1A0-4D12324172CF}" srcOrd="0" destOrd="0" presId="urn:microsoft.com/office/officeart/2005/8/layout/list1#2"/>
    <dgm:cxn modelId="{AC8745E9-11E6-4C19-9955-D7D1F0BD4595}" type="presParOf" srcId="{50B5F2B1-8BFE-4714-84A7-9ED06984E08F}" destId="{7055C139-A3B0-4FC2-B59B-A541AD4BA8CC}" srcOrd="1" destOrd="0" presId="urn:microsoft.com/office/officeart/2005/8/layout/list1#2"/>
    <dgm:cxn modelId="{AFECB99E-B340-401E-BE1D-8229DAFC5617}" type="presParOf" srcId="{B14A1F14-F379-473A-929E-AE8F377B5710}" destId="{590904A1-F65A-44F8-B0AF-3A971685EF04}" srcOrd="9" destOrd="0" presId="urn:microsoft.com/office/officeart/2005/8/layout/list1#2"/>
    <dgm:cxn modelId="{4138FC2C-45A5-40F3-B377-3063CA46001C}" type="presParOf" srcId="{B14A1F14-F379-473A-929E-AE8F377B5710}" destId="{0C03DBDC-9DCB-4CCE-8224-A39D90F91851}" srcOrd="10" destOrd="0" presId="urn:microsoft.com/office/officeart/2005/8/layout/list1#2"/>
    <dgm:cxn modelId="{8FA694ED-714D-4FBE-8283-C4CAA956C8AA}" type="presParOf" srcId="{B14A1F14-F379-473A-929E-AE8F377B5710}" destId="{8752477F-8EE5-40D8-8ED9-8D20DAE85799}" srcOrd="11" destOrd="0" presId="urn:microsoft.com/office/officeart/2005/8/layout/list1#2"/>
    <dgm:cxn modelId="{676616DC-3AC6-44D9-8C6B-905F2823912D}" type="presParOf" srcId="{B14A1F14-F379-473A-929E-AE8F377B5710}" destId="{4A40A78C-225B-4BD7-AD0C-C3F1802BBA10}" srcOrd="12" destOrd="0" presId="urn:microsoft.com/office/officeart/2005/8/layout/list1#2"/>
    <dgm:cxn modelId="{CDDFBE71-F4AC-4D91-8935-70AA00023B78}" type="presParOf" srcId="{4A40A78C-225B-4BD7-AD0C-C3F1802BBA10}" destId="{901146FB-EAAC-4AA8-A10C-0B8B641BE091}" srcOrd="0" destOrd="0" presId="urn:microsoft.com/office/officeart/2005/8/layout/list1#2"/>
    <dgm:cxn modelId="{52E633B9-EBB9-4700-A063-51B44131FA59}" type="presParOf" srcId="{4A40A78C-225B-4BD7-AD0C-C3F1802BBA10}" destId="{2DD341C1-A269-4B38-9E65-2EEAB82D5558}" srcOrd="1" destOrd="0" presId="urn:microsoft.com/office/officeart/2005/8/layout/list1#2"/>
    <dgm:cxn modelId="{99885C58-CDA9-44DE-A433-483DB7E35272}" type="presParOf" srcId="{B14A1F14-F379-473A-929E-AE8F377B5710}" destId="{3038D3BF-7920-40AF-97CA-545105BBAC8C}" srcOrd="13" destOrd="0" presId="urn:microsoft.com/office/officeart/2005/8/layout/list1#2"/>
    <dgm:cxn modelId="{DA2B0FE3-BCB9-490E-AD47-BC75CBB8F8F3}" type="presParOf" srcId="{B14A1F14-F379-473A-929E-AE8F377B5710}" destId="{1A0AF55B-48D6-4F69-8DE6-6AC20ED27DA6}" srcOrd="14" destOrd="0" presId="urn:microsoft.com/office/officeart/2005/8/layout/list1#2"/>
    <dgm:cxn modelId="{6593973F-F78A-4AC3-8B2C-035E8C33AAD8}" type="presParOf" srcId="{B14A1F14-F379-473A-929E-AE8F377B5710}" destId="{9E99F345-FC66-4AC5-B771-A40765D280CF}" srcOrd="15" destOrd="0" presId="urn:microsoft.com/office/officeart/2005/8/layout/list1#2"/>
    <dgm:cxn modelId="{FBEAB6D2-E0AC-473F-A413-75C1DE447CEC}" type="presParOf" srcId="{B14A1F14-F379-473A-929E-AE8F377B5710}" destId="{54FB025D-B6D8-4593-BEBC-10F764C1393D}" srcOrd="16" destOrd="0" presId="urn:microsoft.com/office/officeart/2005/8/layout/list1#2"/>
    <dgm:cxn modelId="{F1621B06-7048-4D28-92D7-7B783FE1510E}" type="presParOf" srcId="{54FB025D-B6D8-4593-BEBC-10F764C1393D}" destId="{9CBEBF58-A858-4A01-967B-FB555C107D2D}" srcOrd="0" destOrd="0" presId="urn:microsoft.com/office/officeart/2005/8/layout/list1#2"/>
    <dgm:cxn modelId="{547D294D-D69F-46F4-ABF9-BF53F30C9DAC}" type="presParOf" srcId="{54FB025D-B6D8-4593-BEBC-10F764C1393D}" destId="{265106F3-9CB4-4B3E-914B-72B2D43A7C82}" srcOrd="1" destOrd="0" presId="urn:microsoft.com/office/officeart/2005/8/layout/list1#2"/>
    <dgm:cxn modelId="{9BD70885-CE10-4805-8591-93598B0A6360}" type="presParOf" srcId="{B14A1F14-F379-473A-929E-AE8F377B5710}" destId="{8F9DF7E2-44E7-4A6E-BE92-9F1EF5A2AC1C}" srcOrd="17" destOrd="0" presId="urn:microsoft.com/office/officeart/2005/8/layout/list1#2"/>
    <dgm:cxn modelId="{2876D2A6-58F5-4984-8799-941A31082540}" type="presParOf" srcId="{B14A1F14-F379-473A-929E-AE8F377B5710}" destId="{3760DABA-A32A-4D2B-9778-2F12B17AC8E7}" srcOrd="18" destOrd="0" presId="urn:microsoft.com/office/officeart/2005/8/layout/list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2AC248-FD87-4096-AAD1-C61497C8D9F4}" type="doc">
      <dgm:prSet loTypeId="urn:microsoft.com/office/officeart/2005/8/layout/list1#2" loCatId="list" qsTypeId="urn:microsoft.com/office/officeart/2005/8/quickstyle/simple1#2" qsCatId="simple" csTypeId="urn:microsoft.com/office/officeart/2005/8/colors/accent0_3#2"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zh-CN" altLang="en-US" sz="2400" b="1" dirty="0">
              <a:latin typeface="微软雅黑" panose="020B0503020204020204" pitchFamily="34" charset="-122"/>
              <a:ea typeface="宋体" panose="02010600030101010101" pitchFamily="2" charset="-122"/>
            </a:rPr>
            <a:t>九个税目：</a:t>
          </a:r>
        </a:p>
      </dgm:t>
    </dgm:pt>
    <dgm:pt modelId="{3D4B2CC7-81A8-4BD4-B423-F0D3E5B75982}" cxnId="{D528480F-F8F2-4268-8ADB-7934E209B4D1}"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7DEEBACF-6BD3-4578-B553-4CBFE0F34E12}" cxnId="{D528480F-F8F2-4268-8ADB-7934E209B4D1}"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宋体" panose="02010600030101010101" pitchFamily="2" charset="-122"/>
            </a:rPr>
            <a:t>工资薪金</a:t>
          </a:r>
          <a:r>
            <a:rPr lang="zh-CN" altLang="en-US" sz="2400" b="1" dirty="0">
              <a:latin typeface="微软雅黑" panose="020B0503020204020204" pitchFamily="34" charset="-122"/>
              <a:ea typeface="微软雅黑" panose="020B0503020204020204" pitchFamily="34" charset="-122"/>
            </a:rPr>
            <a:t>所得</a:t>
          </a:r>
          <a:endParaRPr lang="en-US" altLang="zh-CN" sz="2400" b="1" dirty="0">
            <a:latin typeface="微软雅黑" panose="020B0503020204020204" pitchFamily="34" charset="-122"/>
            <a:ea typeface="微软雅黑" panose="020B0503020204020204" pitchFamily="34" charset="-122"/>
          </a:endParaRPr>
        </a:p>
      </dgm:t>
    </dgm:pt>
    <dgm:pt modelId="{118529D9-1982-4095-8F85-C15E17FC7D85}" cxnId="{8270AC14-F250-430A-BF0A-A2C523D88D51}"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AB2D241-4B97-4D5A-9209-492016A50E02}" cxnId="{8270AC14-F250-430A-BF0A-A2C523D88D51}"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1F590E2-BD87-4D3F-9642-3D3078FFECE0}">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宋体" panose="02010600030101010101" pitchFamily="2" charset="-122"/>
            </a:rPr>
            <a:t>劳务报酬所得</a:t>
          </a:r>
        </a:p>
      </dgm:t>
    </dgm:pt>
    <dgm:pt modelId="{3B6F1ABF-EAA4-4CA9-ACF6-2E7F4D789E3D}" cxnId="{78AA0464-FECF-41BB-9047-0EC11732B4C1}" type="parTrans">
      <dgm:prSet/>
      <dgm:spPr/>
      <dgm:t>
        <a:bodyPr/>
        <a:lstStyle/>
        <a:p>
          <a:endParaRPr lang="zh-CN" altLang="en-US" sz="2400" b="1"/>
        </a:p>
      </dgm:t>
    </dgm:pt>
    <dgm:pt modelId="{3E75958E-726B-41D9-8C44-17AF61710CF2}" cxnId="{78AA0464-FECF-41BB-9047-0EC11732B4C1}" type="sibTrans">
      <dgm:prSet/>
      <dgm:spPr/>
      <dgm:t>
        <a:bodyPr/>
        <a:lstStyle/>
        <a:p>
          <a:endParaRPr lang="zh-CN" altLang="en-US" sz="2400" b="1"/>
        </a:p>
      </dgm:t>
    </dgm:pt>
    <dgm:pt modelId="{AD94ABDA-BE54-4150-9586-4D0AA78C2099}">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宋体" panose="02010600030101010101" pitchFamily="2" charset="-122"/>
            </a:rPr>
            <a:t>稿酬</a:t>
          </a:r>
          <a:r>
            <a:rPr lang="zh-CN" altLang="en-US" sz="2400" b="1" dirty="0">
              <a:latin typeface="微软雅黑" panose="020B0503020204020204" pitchFamily="34" charset="-122"/>
              <a:ea typeface="微软雅黑" panose="020B0503020204020204" pitchFamily="34" charset="-122"/>
            </a:rPr>
            <a:t>所得</a:t>
          </a:r>
          <a:endParaRPr lang="en-US" altLang="zh-CN" sz="2400" b="1" dirty="0">
            <a:latin typeface="微软雅黑" panose="020B0503020204020204" pitchFamily="34" charset="-122"/>
            <a:ea typeface="微软雅黑" panose="020B0503020204020204" pitchFamily="34" charset="-122"/>
          </a:endParaRPr>
        </a:p>
      </dgm:t>
    </dgm:pt>
    <dgm:pt modelId="{8F15E575-4EEB-401C-BB95-739A639D390C}" cxnId="{B1EDBFA7-7DEE-4DAD-8447-303BCC70A7A4}" type="parTrans">
      <dgm:prSet/>
      <dgm:spPr/>
      <dgm:t>
        <a:bodyPr/>
        <a:lstStyle/>
        <a:p>
          <a:endParaRPr lang="zh-CN" altLang="en-US" sz="2400" b="1"/>
        </a:p>
      </dgm:t>
    </dgm:pt>
    <dgm:pt modelId="{871A1D1A-B9B2-475C-B930-61DFC588F679}" cxnId="{B1EDBFA7-7DEE-4DAD-8447-303BCC70A7A4}" type="sibTrans">
      <dgm:prSet/>
      <dgm:spPr/>
      <dgm:t>
        <a:bodyPr/>
        <a:lstStyle/>
        <a:p>
          <a:endParaRPr lang="zh-CN" altLang="en-US" sz="2400" b="1"/>
        </a:p>
      </dgm:t>
    </dgm:pt>
    <dgm:pt modelId="{D28CD64D-3BC9-41D1-84BE-B0CAFCF7810B}">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宋体" panose="02010600030101010101" pitchFamily="2" charset="-122"/>
            </a:rPr>
            <a:t>特许权适用费</a:t>
          </a:r>
          <a:r>
            <a:rPr lang="zh-CN" altLang="en-US" sz="2400" b="1" dirty="0">
              <a:latin typeface="微软雅黑" panose="020B0503020204020204" pitchFamily="34" charset="-122"/>
              <a:ea typeface="微软雅黑" panose="020B0503020204020204" pitchFamily="34" charset="-122"/>
            </a:rPr>
            <a:t>所得</a:t>
          </a:r>
          <a:endParaRPr lang="en-US" altLang="zh-CN" sz="2400" b="1" dirty="0">
            <a:latin typeface="微软雅黑" panose="020B0503020204020204" pitchFamily="34" charset="-122"/>
            <a:ea typeface="微软雅黑" panose="020B0503020204020204" pitchFamily="34" charset="-122"/>
          </a:endParaRPr>
        </a:p>
      </dgm:t>
    </dgm:pt>
    <dgm:pt modelId="{B828480D-46DB-456F-B827-218C5FD33BF0}" cxnId="{249ADE8D-55B2-4EF3-819A-B000332EBA5F}" type="parTrans">
      <dgm:prSet/>
      <dgm:spPr/>
      <dgm:t>
        <a:bodyPr/>
        <a:lstStyle/>
        <a:p>
          <a:endParaRPr lang="zh-CN" altLang="en-US" sz="2400" b="1"/>
        </a:p>
      </dgm:t>
    </dgm:pt>
    <dgm:pt modelId="{65647197-08B7-47EF-AC59-5FDAFF5AB7F5}" cxnId="{249ADE8D-55B2-4EF3-819A-B000332EBA5F}" type="sibTrans">
      <dgm:prSet/>
      <dgm:spPr/>
      <dgm:t>
        <a:bodyPr/>
        <a:lstStyle/>
        <a:p>
          <a:endParaRPr lang="zh-CN" altLang="en-US" sz="2400" b="1"/>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5"/>
      <dgm:spPr/>
    </dgm:pt>
    <dgm:pt modelId="{0C8F1504-E2C4-4998-87F9-D820CBF78606}" type="pres">
      <dgm:prSet presAssocID="{4894440D-DCF8-4E8E-8CEB-CCF9476C9A18}" presName="parentText" presStyleLbl="node1" presStyleIdx="0" presStyleCnt="5" custScaleX="123809">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5">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5"/>
      <dgm:spPr/>
    </dgm:pt>
    <dgm:pt modelId="{5E6C669C-1DA9-4BD3-8569-2434BF87C7F8}" type="pres">
      <dgm:prSet presAssocID="{1189360E-760C-40CF-BD29-A20D2CE4E24D}" presName="parentText" presStyleLbl="node1" presStyleIdx="1" presStyleCnt="5" custScaleX="123809">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5">
        <dgm:presLayoutVars>
          <dgm:bulletEnabled val="1"/>
        </dgm:presLayoutVars>
      </dgm:prSet>
      <dgm:spPr/>
    </dgm:pt>
    <dgm:pt modelId="{AA0D8FF1-D72D-47F9-8D52-EDA679A7E1F2}" type="pres">
      <dgm:prSet presAssocID="{9AB2D241-4B97-4D5A-9209-492016A50E02}" presName="spaceBetweenRectangles" presStyleCnt="0"/>
      <dgm:spPr/>
    </dgm:pt>
    <dgm:pt modelId="{50B5F2B1-8BFE-4714-84A7-9ED06984E08F}" type="pres">
      <dgm:prSet presAssocID="{21F590E2-BD87-4D3F-9642-3D3078FFECE0}" presName="parentLin" presStyleCnt="0"/>
      <dgm:spPr/>
    </dgm:pt>
    <dgm:pt modelId="{9E8C09E1-C44B-4EC1-A1A0-4D12324172CF}" type="pres">
      <dgm:prSet presAssocID="{21F590E2-BD87-4D3F-9642-3D3078FFECE0}" presName="parentLeftMargin" presStyleLbl="node1" presStyleIdx="1" presStyleCnt="5"/>
      <dgm:spPr/>
    </dgm:pt>
    <dgm:pt modelId="{7055C139-A3B0-4FC2-B59B-A541AD4BA8CC}" type="pres">
      <dgm:prSet presAssocID="{21F590E2-BD87-4D3F-9642-3D3078FFECE0}" presName="parentText" presStyleLbl="node1" presStyleIdx="2" presStyleCnt="5" custScaleX="123809">
        <dgm:presLayoutVars>
          <dgm:chMax val="0"/>
          <dgm:bulletEnabled val="1"/>
        </dgm:presLayoutVars>
      </dgm:prSet>
      <dgm:spPr/>
    </dgm:pt>
    <dgm:pt modelId="{590904A1-F65A-44F8-B0AF-3A971685EF04}" type="pres">
      <dgm:prSet presAssocID="{21F590E2-BD87-4D3F-9642-3D3078FFECE0}" presName="negativeSpace" presStyleCnt="0"/>
      <dgm:spPr/>
    </dgm:pt>
    <dgm:pt modelId="{0C03DBDC-9DCB-4CCE-8224-A39D90F91851}" type="pres">
      <dgm:prSet presAssocID="{21F590E2-BD87-4D3F-9642-3D3078FFECE0}" presName="childText" presStyleLbl="conFgAcc1" presStyleIdx="2" presStyleCnt="5">
        <dgm:presLayoutVars>
          <dgm:bulletEnabled val="1"/>
        </dgm:presLayoutVars>
      </dgm:prSet>
      <dgm:spPr/>
    </dgm:pt>
    <dgm:pt modelId="{8752477F-8EE5-40D8-8ED9-8D20DAE85799}" type="pres">
      <dgm:prSet presAssocID="{3E75958E-726B-41D9-8C44-17AF61710CF2}" presName="spaceBetweenRectangles" presStyleCnt="0"/>
      <dgm:spPr/>
    </dgm:pt>
    <dgm:pt modelId="{4A40A78C-225B-4BD7-AD0C-C3F1802BBA10}" type="pres">
      <dgm:prSet presAssocID="{AD94ABDA-BE54-4150-9586-4D0AA78C2099}" presName="parentLin" presStyleCnt="0"/>
      <dgm:spPr/>
    </dgm:pt>
    <dgm:pt modelId="{901146FB-EAAC-4AA8-A10C-0B8B641BE091}" type="pres">
      <dgm:prSet presAssocID="{AD94ABDA-BE54-4150-9586-4D0AA78C2099}" presName="parentLeftMargin" presStyleLbl="node1" presStyleIdx="2" presStyleCnt="5"/>
      <dgm:spPr/>
    </dgm:pt>
    <dgm:pt modelId="{2DD341C1-A269-4B38-9E65-2EEAB82D5558}" type="pres">
      <dgm:prSet presAssocID="{AD94ABDA-BE54-4150-9586-4D0AA78C2099}" presName="parentText" presStyleLbl="node1" presStyleIdx="3" presStyleCnt="5" custScaleX="123809">
        <dgm:presLayoutVars>
          <dgm:chMax val="0"/>
          <dgm:bulletEnabled val="1"/>
        </dgm:presLayoutVars>
      </dgm:prSet>
      <dgm:spPr/>
    </dgm:pt>
    <dgm:pt modelId="{3038D3BF-7920-40AF-97CA-545105BBAC8C}" type="pres">
      <dgm:prSet presAssocID="{AD94ABDA-BE54-4150-9586-4D0AA78C2099}" presName="negativeSpace" presStyleCnt="0"/>
      <dgm:spPr/>
    </dgm:pt>
    <dgm:pt modelId="{1A0AF55B-48D6-4F69-8DE6-6AC20ED27DA6}" type="pres">
      <dgm:prSet presAssocID="{AD94ABDA-BE54-4150-9586-4D0AA78C2099}" presName="childText" presStyleLbl="conFgAcc1" presStyleIdx="3" presStyleCnt="5">
        <dgm:presLayoutVars>
          <dgm:bulletEnabled val="1"/>
        </dgm:presLayoutVars>
      </dgm:prSet>
      <dgm:spPr/>
    </dgm:pt>
    <dgm:pt modelId="{9E99F345-FC66-4AC5-B771-A40765D280CF}" type="pres">
      <dgm:prSet presAssocID="{871A1D1A-B9B2-475C-B930-61DFC588F679}" presName="spaceBetweenRectangles" presStyleCnt="0"/>
      <dgm:spPr/>
    </dgm:pt>
    <dgm:pt modelId="{54FB025D-B6D8-4593-BEBC-10F764C1393D}" type="pres">
      <dgm:prSet presAssocID="{D28CD64D-3BC9-41D1-84BE-B0CAFCF7810B}" presName="parentLin" presStyleCnt="0"/>
      <dgm:spPr/>
    </dgm:pt>
    <dgm:pt modelId="{9CBEBF58-A858-4A01-967B-FB555C107D2D}" type="pres">
      <dgm:prSet presAssocID="{D28CD64D-3BC9-41D1-84BE-B0CAFCF7810B}" presName="parentLeftMargin" presStyleLbl="node1" presStyleIdx="3" presStyleCnt="5"/>
      <dgm:spPr/>
    </dgm:pt>
    <dgm:pt modelId="{265106F3-9CB4-4B3E-914B-72B2D43A7C82}" type="pres">
      <dgm:prSet presAssocID="{D28CD64D-3BC9-41D1-84BE-B0CAFCF7810B}" presName="parentText" presStyleLbl="node1" presStyleIdx="4" presStyleCnt="5" custScaleX="123809">
        <dgm:presLayoutVars>
          <dgm:chMax val="0"/>
          <dgm:bulletEnabled val="1"/>
        </dgm:presLayoutVars>
      </dgm:prSet>
      <dgm:spPr/>
    </dgm:pt>
    <dgm:pt modelId="{8F9DF7E2-44E7-4A6E-BE92-9F1EF5A2AC1C}" type="pres">
      <dgm:prSet presAssocID="{D28CD64D-3BC9-41D1-84BE-B0CAFCF7810B}" presName="negativeSpace" presStyleCnt="0"/>
      <dgm:spPr/>
    </dgm:pt>
    <dgm:pt modelId="{3760DABA-A32A-4D2B-9778-2F12B17AC8E7}" type="pres">
      <dgm:prSet presAssocID="{D28CD64D-3BC9-41D1-84BE-B0CAFCF7810B}" presName="childText" presStyleLbl="conFgAcc1" presStyleIdx="4" presStyleCnt="5">
        <dgm:presLayoutVars>
          <dgm:bulletEnabled val="1"/>
        </dgm:presLayoutVars>
      </dgm:prSet>
      <dgm:spPr/>
    </dgm:pt>
  </dgm:ptLst>
  <dgm:cxnLst>
    <dgm:cxn modelId="{F0E8B101-A96D-45A2-B276-80867AC753D5}" type="presOf" srcId="{4894440D-DCF8-4E8E-8CEB-CCF9476C9A18}" destId="{94F8AA11-050A-4FF3-A57D-2258503F4164}" srcOrd="0" destOrd="0" presId="urn:microsoft.com/office/officeart/2005/8/layout/list1#2"/>
    <dgm:cxn modelId="{D528480F-F8F2-4268-8ADB-7934E209B4D1}" srcId="{512AC248-FD87-4096-AAD1-C61497C8D9F4}" destId="{4894440D-DCF8-4E8E-8CEB-CCF9476C9A18}" srcOrd="0" destOrd="0" parTransId="{3D4B2CC7-81A8-4BD4-B423-F0D3E5B75982}" sibTransId="{7DEEBACF-6BD3-4578-B553-4CBFE0F34E12}"/>
    <dgm:cxn modelId="{8270AC14-F250-430A-BF0A-A2C523D88D51}" srcId="{512AC248-FD87-4096-AAD1-C61497C8D9F4}" destId="{1189360E-760C-40CF-BD29-A20D2CE4E24D}" srcOrd="1" destOrd="0" parTransId="{118529D9-1982-4095-8F85-C15E17FC7D85}" sibTransId="{9AB2D241-4B97-4D5A-9209-492016A50E02}"/>
    <dgm:cxn modelId="{57C88215-9B7C-4A77-B3C1-16F7FC0764ED}" type="presOf" srcId="{1189360E-760C-40CF-BD29-A20D2CE4E24D}" destId="{424FF670-9239-4C34-BEB9-734E4BE23598}" srcOrd="0" destOrd="0" presId="urn:microsoft.com/office/officeart/2005/8/layout/list1#2"/>
    <dgm:cxn modelId="{A10D6E20-9A1A-4579-9828-0D89DEBB6C3F}" type="presOf" srcId="{D28CD64D-3BC9-41D1-84BE-B0CAFCF7810B}" destId="{265106F3-9CB4-4B3E-914B-72B2D43A7C82}" srcOrd="1" destOrd="0" presId="urn:microsoft.com/office/officeart/2005/8/layout/list1#2"/>
    <dgm:cxn modelId="{78AA0464-FECF-41BB-9047-0EC11732B4C1}" srcId="{512AC248-FD87-4096-AAD1-C61497C8D9F4}" destId="{21F590E2-BD87-4D3F-9642-3D3078FFECE0}" srcOrd="2" destOrd="0" parTransId="{3B6F1ABF-EAA4-4CA9-ACF6-2E7F4D789E3D}" sibTransId="{3E75958E-726B-41D9-8C44-17AF61710CF2}"/>
    <dgm:cxn modelId="{13D71E6A-F054-468A-8DBE-6E4DFA76F11D}" type="presOf" srcId="{AD94ABDA-BE54-4150-9586-4D0AA78C2099}" destId="{901146FB-EAAC-4AA8-A10C-0B8B641BE091}" srcOrd="0" destOrd="0" presId="urn:microsoft.com/office/officeart/2005/8/layout/list1#2"/>
    <dgm:cxn modelId="{A1DF6E73-D1CE-44A5-A586-24E8408B8E20}" type="presOf" srcId="{AD94ABDA-BE54-4150-9586-4D0AA78C2099}" destId="{2DD341C1-A269-4B38-9E65-2EEAB82D5558}" srcOrd="1" destOrd="0" presId="urn:microsoft.com/office/officeart/2005/8/layout/list1#2"/>
    <dgm:cxn modelId="{249ADE8D-55B2-4EF3-819A-B000332EBA5F}" srcId="{512AC248-FD87-4096-AAD1-C61497C8D9F4}" destId="{D28CD64D-3BC9-41D1-84BE-B0CAFCF7810B}" srcOrd="4" destOrd="0" parTransId="{B828480D-46DB-456F-B827-218C5FD33BF0}" sibTransId="{65647197-08B7-47EF-AC59-5FDAFF5AB7F5}"/>
    <dgm:cxn modelId="{E1906C97-0146-4749-B0D5-E4AFB369338F}" type="presOf" srcId="{21F590E2-BD87-4D3F-9642-3D3078FFECE0}" destId="{7055C139-A3B0-4FC2-B59B-A541AD4BA8CC}" srcOrd="1" destOrd="0" presId="urn:microsoft.com/office/officeart/2005/8/layout/list1#2"/>
    <dgm:cxn modelId="{2C4476A0-D6D5-4453-B799-C5945A7DB497}" type="presOf" srcId="{512AC248-FD87-4096-AAD1-C61497C8D9F4}" destId="{B14A1F14-F379-473A-929E-AE8F377B5710}" srcOrd="0" destOrd="0" presId="urn:microsoft.com/office/officeart/2005/8/layout/list1#2"/>
    <dgm:cxn modelId="{B1EDBFA7-7DEE-4DAD-8447-303BCC70A7A4}" srcId="{512AC248-FD87-4096-AAD1-C61497C8D9F4}" destId="{AD94ABDA-BE54-4150-9586-4D0AA78C2099}" srcOrd="3" destOrd="0" parTransId="{8F15E575-4EEB-401C-BB95-739A639D390C}" sibTransId="{871A1D1A-B9B2-475C-B930-61DFC588F679}"/>
    <dgm:cxn modelId="{906672AA-5BA0-4C7F-AC47-C0DDE6A02A4A}" type="presOf" srcId="{1189360E-760C-40CF-BD29-A20D2CE4E24D}" destId="{5E6C669C-1DA9-4BD3-8569-2434BF87C7F8}" srcOrd="1" destOrd="0" presId="urn:microsoft.com/office/officeart/2005/8/layout/list1#2"/>
    <dgm:cxn modelId="{B85D8BB3-C705-41E1-B3EC-DA29A8776511}" type="presOf" srcId="{D28CD64D-3BC9-41D1-84BE-B0CAFCF7810B}" destId="{9CBEBF58-A858-4A01-967B-FB555C107D2D}" srcOrd="0" destOrd="0" presId="urn:microsoft.com/office/officeart/2005/8/layout/list1#2"/>
    <dgm:cxn modelId="{C2B6DED1-D169-47EE-88FE-8CAA32AD73FE}" type="presOf" srcId="{4894440D-DCF8-4E8E-8CEB-CCF9476C9A18}" destId="{0C8F1504-E2C4-4998-87F9-D820CBF78606}" srcOrd="1" destOrd="0" presId="urn:microsoft.com/office/officeart/2005/8/layout/list1#2"/>
    <dgm:cxn modelId="{1CA16DDF-3B71-4734-A68C-BBAE62C26811}" type="presOf" srcId="{21F590E2-BD87-4D3F-9642-3D3078FFECE0}" destId="{9E8C09E1-C44B-4EC1-A1A0-4D12324172CF}" srcOrd="0" destOrd="0" presId="urn:microsoft.com/office/officeart/2005/8/layout/list1#2"/>
    <dgm:cxn modelId="{55D8D337-B450-4A89-BDC0-8A411503B810}" type="presParOf" srcId="{B14A1F14-F379-473A-929E-AE8F377B5710}" destId="{E6A5F725-FF68-40D8-8259-D851987317EB}" srcOrd="0" destOrd="0" presId="urn:microsoft.com/office/officeart/2005/8/layout/list1#2"/>
    <dgm:cxn modelId="{2FDE4422-B09C-4633-9757-7ECE1A1E1F57}" type="presParOf" srcId="{E6A5F725-FF68-40D8-8259-D851987317EB}" destId="{94F8AA11-050A-4FF3-A57D-2258503F4164}" srcOrd="0" destOrd="0" presId="urn:microsoft.com/office/officeart/2005/8/layout/list1#2"/>
    <dgm:cxn modelId="{215555DA-D709-43C0-8C90-D7B3151A031C}" type="presParOf" srcId="{E6A5F725-FF68-40D8-8259-D851987317EB}" destId="{0C8F1504-E2C4-4998-87F9-D820CBF78606}" srcOrd="1" destOrd="0" presId="urn:microsoft.com/office/officeart/2005/8/layout/list1#2"/>
    <dgm:cxn modelId="{F4BA5B3F-44E4-43C2-8705-F86655C59EE8}" type="presParOf" srcId="{B14A1F14-F379-473A-929E-AE8F377B5710}" destId="{5644C1F3-1961-4D9D-A845-C60ABA1921F0}" srcOrd="1" destOrd="0" presId="urn:microsoft.com/office/officeart/2005/8/layout/list1#2"/>
    <dgm:cxn modelId="{4CF94BEE-6EC6-4AA6-A74A-8453E9055AE2}" type="presParOf" srcId="{B14A1F14-F379-473A-929E-AE8F377B5710}" destId="{12D206C0-3727-4024-9753-544CE19E7886}" srcOrd="2" destOrd="0" presId="urn:microsoft.com/office/officeart/2005/8/layout/list1#2"/>
    <dgm:cxn modelId="{077A3495-85A8-4D4B-B8EC-8D5038BA72CF}" type="presParOf" srcId="{B14A1F14-F379-473A-929E-AE8F377B5710}" destId="{959F498E-DC2B-4940-B7D2-666D705E1AA8}" srcOrd="3" destOrd="0" presId="urn:microsoft.com/office/officeart/2005/8/layout/list1#2"/>
    <dgm:cxn modelId="{DD8AECDC-FCBD-48B2-B917-D5A61E7ECE5A}" type="presParOf" srcId="{B14A1F14-F379-473A-929E-AE8F377B5710}" destId="{798F258C-AFDD-4C19-8746-CA93732A1279}" srcOrd="4" destOrd="0" presId="urn:microsoft.com/office/officeart/2005/8/layout/list1#2"/>
    <dgm:cxn modelId="{765F1D28-368F-4419-9602-FB56F6CBA26B}" type="presParOf" srcId="{798F258C-AFDD-4C19-8746-CA93732A1279}" destId="{424FF670-9239-4C34-BEB9-734E4BE23598}" srcOrd="0" destOrd="0" presId="urn:microsoft.com/office/officeart/2005/8/layout/list1#2"/>
    <dgm:cxn modelId="{53970111-8312-4E76-BEA1-C18AFBC023EC}" type="presParOf" srcId="{798F258C-AFDD-4C19-8746-CA93732A1279}" destId="{5E6C669C-1DA9-4BD3-8569-2434BF87C7F8}" srcOrd="1" destOrd="0" presId="urn:microsoft.com/office/officeart/2005/8/layout/list1#2"/>
    <dgm:cxn modelId="{6039F850-D6B8-4C85-9045-BE9DA1F53DC2}" type="presParOf" srcId="{B14A1F14-F379-473A-929E-AE8F377B5710}" destId="{79AA25D6-F421-4F5F-8000-2A67C0EA3CE4}" srcOrd="5" destOrd="0" presId="urn:microsoft.com/office/officeart/2005/8/layout/list1#2"/>
    <dgm:cxn modelId="{809E6B1D-FB37-4F14-A0B2-85707BF395B9}" type="presParOf" srcId="{B14A1F14-F379-473A-929E-AE8F377B5710}" destId="{3CE2106A-7CB2-4A19-9867-C6AB9DF46D04}" srcOrd="6" destOrd="0" presId="urn:microsoft.com/office/officeart/2005/8/layout/list1#2"/>
    <dgm:cxn modelId="{BE72E6D6-A754-45B5-A477-66A1A501D2D2}" type="presParOf" srcId="{B14A1F14-F379-473A-929E-AE8F377B5710}" destId="{AA0D8FF1-D72D-47F9-8D52-EDA679A7E1F2}" srcOrd="7" destOrd="0" presId="urn:microsoft.com/office/officeart/2005/8/layout/list1#2"/>
    <dgm:cxn modelId="{DD1D1C91-C72B-4C5F-8F5C-960A6A3D09F3}" type="presParOf" srcId="{B14A1F14-F379-473A-929E-AE8F377B5710}" destId="{50B5F2B1-8BFE-4714-84A7-9ED06984E08F}" srcOrd="8" destOrd="0" presId="urn:microsoft.com/office/officeart/2005/8/layout/list1#2"/>
    <dgm:cxn modelId="{6E0CD362-E5DF-42CF-B4F1-7F6C7D74DBF4}" type="presParOf" srcId="{50B5F2B1-8BFE-4714-84A7-9ED06984E08F}" destId="{9E8C09E1-C44B-4EC1-A1A0-4D12324172CF}" srcOrd="0" destOrd="0" presId="urn:microsoft.com/office/officeart/2005/8/layout/list1#2"/>
    <dgm:cxn modelId="{AF235EA3-C1F6-4552-993D-7894B2D7FBA2}" type="presParOf" srcId="{50B5F2B1-8BFE-4714-84A7-9ED06984E08F}" destId="{7055C139-A3B0-4FC2-B59B-A541AD4BA8CC}" srcOrd="1" destOrd="0" presId="urn:microsoft.com/office/officeart/2005/8/layout/list1#2"/>
    <dgm:cxn modelId="{EA5BD8E6-531A-4CDD-8AC6-D82F2F0BE31B}" type="presParOf" srcId="{B14A1F14-F379-473A-929E-AE8F377B5710}" destId="{590904A1-F65A-44F8-B0AF-3A971685EF04}" srcOrd="9" destOrd="0" presId="urn:microsoft.com/office/officeart/2005/8/layout/list1#2"/>
    <dgm:cxn modelId="{5D0DC2BD-892E-4E9F-82E3-272208498A6A}" type="presParOf" srcId="{B14A1F14-F379-473A-929E-AE8F377B5710}" destId="{0C03DBDC-9DCB-4CCE-8224-A39D90F91851}" srcOrd="10" destOrd="0" presId="urn:microsoft.com/office/officeart/2005/8/layout/list1#2"/>
    <dgm:cxn modelId="{37BF3B0B-2BBC-47C6-87AF-92359B8045A9}" type="presParOf" srcId="{B14A1F14-F379-473A-929E-AE8F377B5710}" destId="{8752477F-8EE5-40D8-8ED9-8D20DAE85799}" srcOrd="11" destOrd="0" presId="urn:microsoft.com/office/officeart/2005/8/layout/list1#2"/>
    <dgm:cxn modelId="{71C2D3BA-99C1-4A25-AAE9-C85E81480950}" type="presParOf" srcId="{B14A1F14-F379-473A-929E-AE8F377B5710}" destId="{4A40A78C-225B-4BD7-AD0C-C3F1802BBA10}" srcOrd="12" destOrd="0" presId="urn:microsoft.com/office/officeart/2005/8/layout/list1#2"/>
    <dgm:cxn modelId="{D1A8510D-C470-4FED-B374-B126AB2679F4}" type="presParOf" srcId="{4A40A78C-225B-4BD7-AD0C-C3F1802BBA10}" destId="{901146FB-EAAC-4AA8-A10C-0B8B641BE091}" srcOrd="0" destOrd="0" presId="urn:microsoft.com/office/officeart/2005/8/layout/list1#2"/>
    <dgm:cxn modelId="{6A6E81E8-EB26-4662-A123-0622C3BE2357}" type="presParOf" srcId="{4A40A78C-225B-4BD7-AD0C-C3F1802BBA10}" destId="{2DD341C1-A269-4B38-9E65-2EEAB82D5558}" srcOrd="1" destOrd="0" presId="urn:microsoft.com/office/officeart/2005/8/layout/list1#2"/>
    <dgm:cxn modelId="{8083AD25-AB76-4FAE-BCA4-751AF67A5BE7}" type="presParOf" srcId="{B14A1F14-F379-473A-929E-AE8F377B5710}" destId="{3038D3BF-7920-40AF-97CA-545105BBAC8C}" srcOrd="13" destOrd="0" presId="urn:microsoft.com/office/officeart/2005/8/layout/list1#2"/>
    <dgm:cxn modelId="{83E84E4E-C6F3-4ED1-ADC4-D89B8BB05D8D}" type="presParOf" srcId="{B14A1F14-F379-473A-929E-AE8F377B5710}" destId="{1A0AF55B-48D6-4F69-8DE6-6AC20ED27DA6}" srcOrd="14" destOrd="0" presId="urn:microsoft.com/office/officeart/2005/8/layout/list1#2"/>
    <dgm:cxn modelId="{9EB6A4C6-1C97-4587-971D-400C41BB0811}" type="presParOf" srcId="{B14A1F14-F379-473A-929E-AE8F377B5710}" destId="{9E99F345-FC66-4AC5-B771-A40765D280CF}" srcOrd="15" destOrd="0" presId="urn:microsoft.com/office/officeart/2005/8/layout/list1#2"/>
    <dgm:cxn modelId="{66034298-AA2B-4593-8519-7452580E5073}" type="presParOf" srcId="{B14A1F14-F379-473A-929E-AE8F377B5710}" destId="{54FB025D-B6D8-4593-BEBC-10F764C1393D}" srcOrd="16" destOrd="0" presId="urn:microsoft.com/office/officeart/2005/8/layout/list1#2"/>
    <dgm:cxn modelId="{9B0D786A-7F73-407B-93B5-CE73A136B460}" type="presParOf" srcId="{54FB025D-B6D8-4593-BEBC-10F764C1393D}" destId="{9CBEBF58-A858-4A01-967B-FB555C107D2D}" srcOrd="0" destOrd="0" presId="urn:microsoft.com/office/officeart/2005/8/layout/list1#2"/>
    <dgm:cxn modelId="{780C2479-1DD3-4C6C-8B05-26B908426EB7}" type="presParOf" srcId="{54FB025D-B6D8-4593-BEBC-10F764C1393D}" destId="{265106F3-9CB4-4B3E-914B-72B2D43A7C82}" srcOrd="1" destOrd="0" presId="urn:microsoft.com/office/officeart/2005/8/layout/list1#2"/>
    <dgm:cxn modelId="{1DC83F36-235B-473E-8299-B2F1DA86984F}" type="presParOf" srcId="{B14A1F14-F379-473A-929E-AE8F377B5710}" destId="{8F9DF7E2-44E7-4A6E-BE92-9F1EF5A2AC1C}" srcOrd="17" destOrd="0" presId="urn:microsoft.com/office/officeart/2005/8/layout/list1#2"/>
    <dgm:cxn modelId="{4BAFE2AB-639F-4E33-98BC-BDF275FDBDE5}" type="presParOf" srcId="{B14A1F14-F379-473A-929E-AE8F377B5710}" destId="{3760DABA-A32A-4D2B-9778-2F12B17AC8E7}" srcOrd="18" destOrd="0" presId="urn:microsoft.com/office/officeart/2005/8/layout/list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2AC248-FD87-4096-AAD1-C61497C8D9F4}" type="doc">
      <dgm:prSet loTypeId="urn:microsoft.com/office/officeart/2005/8/layout/list1#3" loCatId="list" qsTypeId="urn:microsoft.com/office/officeart/2005/8/quickstyle/simple1#3" qsCatId="simple" csTypeId="urn:microsoft.com/office/officeart/2005/8/colors/accent0_3#3"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宋体" panose="02010600030101010101" pitchFamily="2" charset="-122"/>
            </a:rPr>
            <a:t>经营</a:t>
          </a:r>
          <a:r>
            <a:rPr lang="zh-CN" altLang="en-US" sz="2400" b="1" dirty="0">
              <a:latin typeface="微软雅黑" panose="020B0503020204020204" pitchFamily="34" charset="-122"/>
              <a:ea typeface="微软雅黑" panose="020B0503020204020204" pitchFamily="34" charset="-122"/>
            </a:rPr>
            <a:t>所得</a:t>
          </a:r>
        </a:p>
      </dgm:t>
    </dgm:pt>
    <dgm:pt modelId="{3D4B2CC7-81A8-4BD4-B423-F0D3E5B75982}" cxnId="{D2FFD233-E580-4A26-BCCC-0AD6C3884739}"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7DEEBACF-6BD3-4578-B553-4CBFE0F34E12}" cxnId="{D2FFD233-E580-4A26-BCCC-0AD6C3884739}"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财产租赁所得</a:t>
          </a:r>
          <a:endParaRPr lang="en-US" altLang="zh-CN" sz="2400" b="1" dirty="0">
            <a:latin typeface="微软雅黑" panose="020B0503020204020204" pitchFamily="34" charset="-122"/>
            <a:ea typeface="微软雅黑" panose="020B0503020204020204" pitchFamily="34" charset="-122"/>
          </a:endParaRPr>
        </a:p>
      </dgm:t>
    </dgm:pt>
    <dgm:pt modelId="{118529D9-1982-4095-8F85-C15E17FC7D85}" cxnId="{199FAC2A-5247-424C-B1BB-9FB21E1622A7}"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AB2D241-4B97-4D5A-9209-492016A50E02}" cxnId="{199FAC2A-5247-424C-B1BB-9FB21E1622A7}"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1F590E2-BD87-4D3F-9642-3D3078FFECE0}">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7.</a:t>
          </a:r>
          <a:r>
            <a:rPr lang="zh-CN" altLang="en-US" sz="2400" b="1" dirty="0">
              <a:latin typeface="微软雅黑" panose="020B0503020204020204" pitchFamily="34" charset="-122"/>
              <a:ea typeface="微软雅黑" panose="020B0503020204020204" pitchFamily="34" charset="-122"/>
            </a:rPr>
            <a:t>财产转让所得</a:t>
          </a:r>
          <a:endParaRPr lang="en-US" altLang="zh-CN" sz="2400" b="1" dirty="0">
            <a:latin typeface="微软雅黑" panose="020B0503020204020204" pitchFamily="34" charset="-122"/>
            <a:ea typeface="微软雅黑" panose="020B0503020204020204" pitchFamily="34" charset="-122"/>
          </a:endParaRPr>
        </a:p>
      </dgm:t>
    </dgm:pt>
    <dgm:pt modelId="{3B6F1ABF-EAA4-4CA9-ACF6-2E7F4D789E3D}" cxnId="{23D5E0DD-EDAC-4814-BF4E-403F6AD71025}" type="parTrans">
      <dgm:prSet/>
      <dgm:spPr/>
      <dgm:t>
        <a:bodyPr/>
        <a:lstStyle/>
        <a:p>
          <a:endParaRPr lang="zh-CN" altLang="en-US" sz="2400" b="1"/>
        </a:p>
      </dgm:t>
    </dgm:pt>
    <dgm:pt modelId="{3E75958E-726B-41D9-8C44-17AF61710CF2}" cxnId="{23D5E0DD-EDAC-4814-BF4E-403F6AD71025}" type="sibTrans">
      <dgm:prSet/>
      <dgm:spPr/>
      <dgm:t>
        <a:bodyPr/>
        <a:lstStyle/>
        <a:p>
          <a:endParaRPr lang="zh-CN" altLang="en-US" sz="2400" b="1"/>
        </a:p>
      </dgm:t>
    </dgm:pt>
    <dgm:pt modelId="{AD94ABDA-BE54-4150-9586-4D0AA78C2099}">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利息、股息、红利所得</a:t>
          </a:r>
          <a:endParaRPr lang="en-US" altLang="zh-CN" sz="2400" b="1" dirty="0">
            <a:latin typeface="微软雅黑" panose="020B0503020204020204" pitchFamily="34" charset="-122"/>
            <a:ea typeface="微软雅黑" panose="020B0503020204020204" pitchFamily="34" charset="-122"/>
          </a:endParaRPr>
        </a:p>
      </dgm:t>
    </dgm:pt>
    <dgm:pt modelId="{8F15E575-4EEB-401C-BB95-739A639D390C}" cxnId="{16A2173B-A34C-4FA7-8670-F69B3E0DAE2B}" type="parTrans">
      <dgm:prSet/>
      <dgm:spPr/>
      <dgm:t>
        <a:bodyPr/>
        <a:lstStyle/>
        <a:p>
          <a:endParaRPr lang="zh-CN" altLang="en-US" sz="2400" b="1"/>
        </a:p>
      </dgm:t>
    </dgm:pt>
    <dgm:pt modelId="{871A1D1A-B9B2-475C-B930-61DFC588F679}" cxnId="{16A2173B-A34C-4FA7-8670-F69B3E0DAE2B}" type="sibTrans">
      <dgm:prSet/>
      <dgm:spPr/>
      <dgm:t>
        <a:bodyPr/>
        <a:lstStyle/>
        <a:p>
          <a:endParaRPr lang="zh-CN" altLang="en-US" sz="2400" b="1"/>
        </a:p>
      </dgm:t>
    </dgm:pt>
    <dgm:pt modelId="{D28CD64D-3BC9-41D1-84BE-B0CAFCF7810B}">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偶然所得</a:t>
          </a:r>
          <a:endParaRPr lang="en-US" altLang="zh-CN" sz="2400" b="1" dirty="0">
            <a:latin typeface="微软雅黑" panose="020B0503020204020204" pitchFamily="34" charset="-122"/>
            <a:ea typeface="微软雅黑" panose="020B0503020204020204" pitchFamily="34" charset="-122"/>
          </a:endParaRPr>
        </a:p>
      </dgm:t>
    </dgm:pt>
    <dgm:pt modelId="{B828480D-46DB-456F-B827-218C5FD33BF0}" cxnId="{12E8B9E9-C4BA-4702-B9F3-F7BE2162982D}" type="parTrans">
      <dgm:prSet/>
      <dgm:spPr/>
      <dgm:t>
        <a:bodyPr/>
        <a:lstStyle/>
        <a:p>
          <a:endParaRPr lang="zh-CN" altLang="en-US" sz="2400" b="1"/>
        </a:p>
      </dgm:t>
    </dgm:pt>
    <dgm:pt modelId="{65647197-08B7-47EF-AC59-5FDAFF5AB7F5}" cxnId="{12E8B9E9-C4BA-4702-B9F3-F7BE2162982D}" type="sibTrans">
      <dgm:prSet/>
      <dgm:spPr/>
      <dgm:t>
        <a:bodyPr/>
        <a:lstStyle/>
        <a:p>
          <a:endParaRPr lang="zh-CN" altLang="en-US" sz="2400" b="1"/>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5"/>
      <dgm:spPr/>
    </dgm:pt>
    <dgm:pt modelId="{0C8F1504-E2C4-4998-87F9-D820CBF78606}" type="pres">
      <dgm:prSet presAssocID="{4894440D-DCF8-4E8E-8CEB-CCF9476C9A18}" presName="parentText" presStyleLbl="node1" presStyleIdx="0" presStyleCnt="5" custScaleX="123809">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5">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5"/>
      <dgm:spPr/>
    </dgm:pt>
    <dgm:pt modelId="{5E6C669C-1DA9-4BD3-8569-2434BF87C7F8}" type="pres">
      <dgm:prSet presAssocID="{1189360E-760C-40CF-BD29-A20D2CE4E24D}" presName="parentText" presStyleLbl="node1" presStyleIdx="1" presStyleCnt="5" custScaleX="123809">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5">
        <dgm:presLayoutVars>
          <dgm:bulletEnabled val="1"/>
        </dgm:presLayoutVars>
      </dgm:prSet>
      <dgm:spPr/>
    </dgm:pt>
    <dgm:pt modelId="{AA0D8FF1-D72D-47F9-8D52-EDA679A7E1F2}" type="pres">
      <dgm:prSet presAssocID="{9AB2D241-4B97-4D5A-9209-492016A50E02}" presName="spaceBetweenRectangles" presStyleCnt="0"/>
      <dgm:spPr/>
    </dgm:pt>
    <dgm:pt modelId="{50B5F2B1-8BFE-4714-84A7-9ED06984E08F}" type="pres">
      <dgm:prSet presAssocID="{21F590E2-BD87-4D3F-9642-3D3078FFECE0}" presName="parentLin" presStyleCnt="0"/>
      <dgm:spPr/>
    </dgm:pt>
    <dgm:pt modelId="{9E8C09E1-C44B-4EC1-A1A0-4D12324172CF}" type="pres">
      <dgm:prSet presAssocID="{21F590E2-BD87-4D3F-9642-3D3078FFECE0}" presName="parentLeftMargin" presStyleLbl="node1" presStyleIdx="1" presStyleCnt="5"/>
      <dgm:spPr/>
    </dgm:pt>
    <dgm:pt modelId="{7055C139-A3B0-4FC2-B59B-A541AD4BA8CC}" type="pres">
      <dgm:prSet presAssocID="{21F590E2-BD87-4D3F-9642-3D3078FFECE0}" presName="parentText" presStyleLbl="node1" presStyleIdx="2" presStyleCnt="5" custScaleX="123809">
        <dgm:presLayoutVars>
          <dgm:chMax val="0"/>
          <dgm:bulletEnabled val="1"/>
        </dgm:presLayoutVars>
      </dgm:prSet>
      <dgm:spPr/>
    </dgm:pt>
    <dgm:pt modelId="{590904A1-F65A-44F8-B0AF-3A971685EF04}" type="pres">
      <dgm:prSet presAssocID="{21F590E2-BD87-4D3F-9642-3D3078FFECE0}" presName="negativeSpace" presStyleCnt="0"/>
      <dgm:spPr/>
    </dgm:pt>
    <dgm:pt modelId="{0C03DBDC-9DCB-4CCE-8224-A39D90F91851}" type="pres">
      <dgm:prSet presAssocID="{21F590E2-BD87-4D3F-9642-3D3078FFECE0}" presName="childText" presStyleLbl="conFgAcc1" presStyleIdx="2" presStyleCnt="5">
        <dgm:presLayoutVars>
          <dgm:bulletEnabled val="1"/>
        </dgm:presLayoutVars>
      </dgm:prSet>
      <dgm:spPr/>
    </dgm:pt>
    <dgm:pt modelId="{8752477F-8EE5-40D8-8ED9-8D20DAE85799}" type="pres">
      <dgm:prSet presAssocID="{3E75958E-726B-41D9-8C44-17AF61710CF2}" presName="spaceBetweenRectangles" presStyleCnt="0"/>
      <dgm:spPr/>
    </dgm:pt>
    <dgm:pt modelId="{4A40A78C-225B-4BD7-AD0C-C3F1802BBA10}" type="pres">
      <dgm:prSet presAssocID="{AD94ABDA-BE54-4150-9586-4D0AA78C2099}" presName="parentLin" presStyleCnt="0"/>
      <dgm:spPr/>
    </dgm:pt>
    <dgm:pt modelId="{901146FB-EAAC-4AA8-A10C-0B8B641BE091}" type="pres">
      <dgm:prSet presAssocID="{AD94ABDA-BE54-4150-9586-4D0AA78C2099}" presName="parentLeftMargin" presStyleLbl="node1" presStyleIdx="2" presStyleCnt="5"/>
      <dgm:spPr/>
    </dgm:pt>
    <dgm:pt modelId="{2DD341C1-A269-4B38-9E65-2EEAB82D5558}" type="pres">
      <dgm:prSet presAssocID="{AD94ABDA-BE54-4150-9586-4D0AA78C2099}" presName="parentText" presStyleLbl="node1" presStyleIdx="3" presStyleCnt="5" custScaleX="123809">
        <dgm:presLayoutVars>
          <dgm:chMax val="0"/>
          <dgm:bulletEnabled val="1"/>
        </dgm:presLayoutVars>
      </dgm:prSet>
      <dgm:spPr/>
    </dgm:pt>
    <dgm:pt modelId="{3038D3BF-7920-40AF-97CA-545105BBAC8C}" type="pres">
      <dgm:prSet presAssocID="{AD94ABDA-BE54-4150-9586-4D0AA78C2099}" presName="negativeSpace" presStyleCnt="0"/>
      <dgm:spPr/>
    </dgm:pt>
    <dgm:pt modelId="{1A0AF55B-48D6-4F69-8DE6-6AC20ED27DA6}" type="pres">
      <dgm:prSet presAssocID="{AD94ABDA-BE54-4150-9586-4D0AA78C2099}" presName="childText" presStyleLbl="conFgAcc1" presStyleIdx="3" presStyleCnt="5">
        <dgm:presLayoutVars>
          <dgm:bulletEnabled val="1"/>
        </dgm:presLayoutVars>
      </dgm:prSet>
      <dgm:spPr/>
    </dgm:pt>
    <dgm:pt modelId="{9E99F345-FC66-4AC5-B771-A40765D280CF}" type="pres">
      <dgm:prSet presAssocID="{871A1D1A-B9B2-475C-B930-61DFC588F679}" presName="spaceBetweenRectangles" presStyleCnt="0"/>
      <dgm:spPr/>
    </dgm:pt>
    <dgm:pt modelId="{54FB025D-B6D8-4593-BEBC-10F764C1393D}" type="pres">
      <dgm:prSet presAssocID="{D28CD64D-3BC9-41D1-84BE-B0CAFCF7810B}" presName="parentLin" presStyleCnt="0"/>
      <dgm:spPr/>
    </dgm:pt>
    <dgm:pt modelId="{9CBEBF58-A858-4A01-967B-FB555C107D2D}" type="pres">
      <dgm:prSet presAssocID="{D28CD64D-3BC9-41D1-84BE-B0CAFCF7810B}" presName="parentLeftMargin" presStyleLbl="node1" presStyleIdx="3" presStyleCnt="5"/>
      <dgm:spPr/>
    </dgm:pt>
    <dgm:pt modelId="{265106F3-9CB4-4B3E-914B-72B2D43A7C82}" type="pres">
      <dgm:prSet presAssocID="{D28CD64D-3BC9-41D1-84BE-B0CAFCF7810B}" presName="parentText" presStyleLbl="node1" presStyleIdx="4" presStyleCnt="5" custScaleX="123809">
        <dgm:presLayoutVars>
          <dgm:chMax val="0"/>
          <dgm:bulletEnabled val="1"/>
        </dgm:presLayoutVars>
      </dgm:prSet>
      <dgm:spPr/>
    </dgm:pt>
    <dgm:pt modelId="{8F9DF7E2-44E7-4A6E-BE92-9F1EF5A2AC1C}" type="pres">
      <dgm:prSet presAssocID="{D28CD64D-3BC9-41D1-84BE-B0CAFCF7810B}" presName="negativeSpace" presStyleCnt="0"/>
      <dgm:spPr/>
    </dgm:pt>
    <dgm:pt modelId="{3760DABA-A32A-4D2B-9778-2F12B17AC8E7}" type="pres">
      <dgm:prSet presAssocID="{D28CD64D-3BC9-41D1-84BE-B0CAFCF7810B}" presName="childText" presStyleLbl="conFgAcc1" presStyleIdx="4" presStyleCnt="5">
        <dgm:presLayoutVars>
          <dgm:bulletEnabled val="1"/>
        </dgm:presLayoutVars>
      </dgm:prSet>
      <dgm:spPr/>
    </dgm:pt>
  </dgm:ptLst>
  <dgm:cxnLst>
    <dgm:cxn modelId="{199FAC2A-5247-424C-B1BB-9FB21E1622A7}" srcId="{512AC248-FD87-4096-AAD1-C61497C8D9F4}" destId="{1189360E-760C-40CF-BD29-A20D2CE4E24D}" srcOrd="1" destOrd="0" parTransId="{118529D9-1982-4095-8F85-C15E17FC7D85}" sibTransId="{9AB2D241-4B97-4D5A-9209-492016A50E02}"/>
    <dgm:cxn modelId="{A41A112B-11EB-4AB5-8959-DF5872F2CB7E}" type="presOf" srcId="{AD94ABDA-BE54-4150-9586-4D0AA78C2099}" destId="{901146FB-EAAC-4AA8-A10C-0B8B641BE091}" srcOrd="0" destOrd="0" presId="urn:microsoft.com/office/officeart/2005/8/layout/list1#3"/>
    <dgm:cxn modelId="{D2FFD233-E580-4A26-BCCC-0AD6C3884739}" srcId="{512AC248-FD87-4096-AAD1-C61497C8D9F4}" destId="{4894440D-DCF8-4E8E-8CEB-CCF9476C9A18}" srcOrd="0" destOrd="0" parTransId="{3D4B2CC7-81A8-4BD4-B423-F0D3E5B75982}" sibTransId="{7DEEBACF-6BD3-4578-B553-4CBFE0F34E12}"/>
    <dgm:cxn modelId="{E4AEE435-2558-4C57-824C-C32044F0835A}" type="presOf" srcId="{4894440D-DCF8-4E8E-8CEB-CCF9476C9A18}" destId="{0C8F1504-E2C4-4998-87F9-D820CBF78606}" srcOrd="1" destOrd="0" presId="urn:microsoft.com/office/officeart/2005/8/layout/list1#3"/>
    <dgm:cxn modelId="{16A2173B-A34C-4FA7-8670-F69B3E0DAE2B}" srcId="{512AC248-FD87-4096-AAD1-C61497C8D9F4}" destId="{AD94ABDA-BE54-4150-9586-4D0AA78C2099}" srcOrd="3" destOrd="0" parTransId="{8F15E575-4EEB-401C-BB95-739A639D390C}" sibTransId="{871A1D1A-B9B2-475C-B930-61DFC588F679}"/>
    <dgm:cxn modelId="{C320AE40-916B-42A7-B4E8-8206F1448162}" type="presOf" srcId="{512AC248-FD87-4096-AAD1-C61497C8D9F4}" destId="{B14A1F14-F379-473A-929E-AE8F377B5710}" srcOrd="0" destOrd="0" presId="urn:microsoft.com/office/officeart/2005/8/layout/list1#3"/>
    <dgm:cxn modelId="{DEC4D25C-4DC8-4FCC-9C97-0E9C33FB8780}" type="presOf" srcId="{1189360E-760C-40CF-BD29-A20D2CE4E24D}" destId="{5E6C669C-1DA9-4BD3-8569-2434BF87C7F8}" srcOrd="1" destOrd="0" presId="urn:microsoft.com/office/officeart/2005/8/layout/list1#3"/>
    <dgm:cxn modelId="{6C5C5846-EA54-4C3F-94FE-15DDAF4340F7}" type="presOf" srcId="{D28CD64D-3BC9-41D1-84BE-B0CAFCF7810B}" destId="{265106F3-9CB4-4B3E-914B-72B2D43A7C82}" srcOrd="1" destOrd="0" presId="urn:microsoft.com/office/officeart/2005/8/layout/list1#3"/>
    <dgm:cxn modelId="{B2AE4B75-7463-4E8A-BB38-1A48D3F53777}" type="presOf" srcId="{AD94ABDA-BE54-4150-9586-4D0AA78C2099}" destId="{2DD341C1-A269-4B38-9E65-2EEAB82D5558}" srcOrd="1" destOrd="0" presId="urn:microsoft.com/office/officeart/2005/8/layout/list1#3"/>
    <dgm:cxn modelId="{74BDDC8D-1385-46BA-B684-A5548F760E02}" type="presOf" srcId="{D28CD64D-3BC9-41D1-84BE-B0CAFCF7810B}" destId="{9CBEBF58-A858-4A01-967B-FB555C107D2D}" srcOrd="0" destOrd="0" presId="urn:microsoft.com/office/officeart/2005/8/layout/list1#3"/>
    <dgm:cxn modelId="{4B2428B4-10B1-4095-8A17-E2156C3F6729}" type="presOf" srcId="{1189360E-760C-40CF-BD29-A20D2CE4E24D}" destId="{424FF670-9239-4C34-BEB9-734E4BE23598}" srcOrd="0" destOrd="0" presId="urn:microsoft.com/office/officeart/2005/8/layout/list1#3"/>
    <dgm:cxn modelId="{9F59EDB9-F5F7-4FE5-9196-50EBA3BDD5FA}" type="presOf" srcId="{21F590E2-BD87-4D3F-9642-3D3078FFECE0}" destId="{7055C139-A3B0-4FC2-B59B-A541AD4BA8CC}" srcOrd="1" destOrd="0" presId="urn:microsoft.com/office/officeart/2005/8/layout/list1#3"/>
    <dgm:cxn modelId="{5CED87BE-6723-4DBE-899E-748EAEB995CE}" type="presOf" srcId="{21F590E2-BD87-4D3F-9642-3D3078FFECE0}" destId="{9E8C09E1-C44B-4EC1-A1A0-4D12324172CF}" srcOrd="0" destOrd="0" presId="urn:microsoft.com/office/officeart/2005/8/layout/list1#3"/>
    <dgm:cxn modelId="{8A69BDD1-4EFB-40E7-A0F1-55CBACB3986E}" type="presOf" srcId="{4894440D-DCF8-4E8E-8CEB-CCF9476C9A18}" destId="{94F8AA11-050A-4FF3-A57D-2258503F4164}" srcOrd="0" destOrd="0" presId="urn:microsoft.com/office/officeart/2005/8/layout/list1#3"/>
    <dgm:cxn modelId="{23D5E0DD-EDAC-4814-BF4E-403F6AD71025}" srcId="{512AC248-FD87-4096-AAD1-C61497C8D9F4}" destId="{21F590E2-BD87-4D3F-9642-3D3078FFECE0}" srcOrd="2" destOrd="0" parTransId="{3B6F1ABF-EAA4-4CA9-ACF6-2E7F4D789E3D}" sibTransId="{3E75958E-726B-41D9-8C44-17AF61710CF2}"/>
    <dgm:cxn modelId="{12E8B9E9-C4BA-4702-B9F3-F7BE2162982D}" srcId="{512AC248-FD87-4096-AAD1-C61497C8D9F4}" destId="{D28CD64D-3BC9-41D1-84BE-B0CAFCF7810B}" srcOrd="4" destOrd="0" parTransId="{B828480D-46DB-456F-B827-218C5FD33BF0}" sibTransId="{65647197-08B7-47EF-AC59-5FDAFF5AB7F5}"/>
    <dgm:cxn modelId="{9DD4A23B-DEE0-4BBF-9D95-8BB5ABDB071E}" type="presParOf" srcId="{B14A1F14-F379-473A-929E-AE8F377B5710}" destId="{E6A5F725-FF68-40D8-8259-D851987317EB}" srcOrd="0" destOrd="0" presId="urn:microsoft.com/office/officeart/2005/8/layout/list1#3"/>
    <dgm:cxn modelId="{16978DF5-A9DA-4D3C-A531-852CB0A999D7}" type="presParOf" srcId="{E6A5F725-FF68-40D8-8259-D851987317EB}" destId="{94F8AA11-050A-4FF3-A57D-2258503F4164}" srcOrd="0" destOrd="0" presId="urn:microsoft.com/office/officeart/2005/8/layout/list1#3"/>
    <dgm:cxn modelId="{EC2921B8-7E42-4DEB-9176-65FB13AE48FF}" type="presParOf" srcId="{E6A5F725-FF68-40D8-8259-D851987317EB}" destId="{0C8F1504-E2C4-4998-87F9-D820CBF78606}" srcOrd="1" destOrd="0" presId="urn:microsoft.com/office/officeart/2005/8/layout/list1#3"/>
    <dgm:cxn modelId="{800610F3-F183-45A4-8904-5503014547E2}" type="presParOf" srcId="{B14A1F14-F379-473A-929E-AE8F377B5710}" destId="{5644C1F3-1961-4D9D-A845-C60ABA1921F0}" srcOrd="1" destOrd="0" presId="urn:microsoft.com/office/officeart/2005/8/layout/list1#3"/>
    <dgm:cxn modelId="{799E1D47-43D2-4094-8A92-157A58935375}" type="presParOf" srcId="{B14A1F14-F379-473A-929E-AE8F377B5710}" destId="{12D206C0-3727-4024-9753-544CE19E7886}" srcOrd="2" destOrd="0" presId="urn:microsoft.com/office/officeart/2005/8/layout/list1#3"/>
    <dgm:cxn modelId="{71014285-0253-4766-B6B7-3975AFA17DE3}" type="presParOf" srcId="{B14A1F14-F379-473A-929E-AE8F377B5710}" destId="{959F498E-DC2B-4940-B7D2-666D705E1AA8}" srcOrd="3" destOrd="0" presId="urn:microsoft.com/office/officeart/2005/8/layout/list1#3"/>
    <dgm:cxn modelId="{7B0BC524-2C72-45BC-802A-264E8938FABF}" type="presParOf" srcId="{B14A1F14-F379-473A-929E-AE8F377B5710}" destId="{798F258C-AFDD-4C19-8746-CA93732A1279}" srcOrd="4" destOrd="0" presId="urn:microsoft.com/office/officeart/2005/8/layout/list1#3"/>
    <dgm:cxn modelId="{79F6302B-791F-49B6-A3A7-579B3090FD2F}" type="presParOf" srcId="{798F258C-AFDD-4C19-8746-CA93732A1279}" destId="{424FF670-9239-4C34-BEB9-734E4BE23598}" srcOrd="0" destOrd="0" presId="urn:microsoft.com/office/officeart/2005/8/layout/list1#3"/>
    <dgm:cxn modelId="{BAD57E72-25DF-4DD0-98A5-2F00A67B60AD}" type="presParOf" srcId="{798F258C-AFDD-4C19-8746-CA93732A1279}" destId="{5E6C669C-1DA9-4BD3-8569-2434BF87C7F8}" srcOrd="1" destOrd="0" presId="urn:microsoft.com/office/officeart/2005/8/layout/list1#3"/>
    <dgm:cxn modelId="{67120AF0-2D8C-4834-ADD9-9D194BF76415}" type="presParOf" srcId="{B14A1F14-F379-473A-929E-AE8F377B5710}" destId="{79AA25D6-F421-4F5F-8000-2A67C0EA3CE4}" srcOrd="5" destOrd="0" presId="urn:microsoft.com/office/officeart/2005/8/layout/list1#3"/>
    <dgm:cxn modelId="{1900170D-614C-46BF-815D-96EAC121BB5F}" type="presParOf" srcId="{B14A1F14-F379-473A-929E-AE8F377B5710}" destId="{3CE2106A-7CB2-4A19-9867-C6AB9DF46D04}" srcOrd="6" destOrd="0" presId="urn:microsoft.com/office/officeart/2005/8/layout/list1#3"/>
    <dgm:cxn modelId="{37B1D14D-E170-4457-AFF5-B20CDB10A8A2}" type="presParOf" srcId="{B14A1F14-F379-473A-929E-AE8F377B5710}" destId="{AA0D8FF1-D72D-47F9-8D52-EDA679A7E1F2}" srcOrd="7" destOrd="0" presId="urn:microsoft.com/office/officeart/2005/8/layout/list1#3"/>
    <dgm:cxn modelId="{2BB74DB7-3152-4009-9DDD-61BE99D5DB6D}" type="presParOf" srcId="{B14A1F14-F379-473A-929E-AE8F377B5710}" destId="{50B5F2B1-8BFE-4714-84A7-9ED06984E08F}" srcOrd="8" destOrd="0" presId="urn:microsoft.com/office/officeart/2005/8/layout/list1#3"/>
    <dgm:cxn modelId="{543BBE7C-32A8-42DF-B2BA-BD2FB397359F}" type="presParOf" srcId="{50B5F2B1-8BFE-4714-84A7-9ED06984E08F}" destId="{9E8C09E1-C44B-4EC1-A1A0-4D12324172CF}" srcOrd="0" destOrd="0" presId="urn:microsoft.com/office/officeart/2005/8/layout/list1#3"/>
    <dgm:cxn modelId="{21694F07-9C73-44B7-B44C-69F226145873}" type="presParOf" srcId="{50B5F2B1-8BFE-4714-84A7-9ED06984E08F}" destId="{7055C139-A3B0-4FC2-B59B-A541AD4BA8CC}" srcOrd="1" destOrd="0" presId="urn:microsoft.com/office/officeart/2005/8/layout/list1#3"/>
    <dgm:cxn modelId="{AC6BB3EC-A26E-4198-A377-C7F99C935380}" type="presParOf" srcId="{B14A1F14-F379-473A-929E-AE8F377B5710}" destId="{590904A1-F65A-44F8-B0AF-3A971685EF04}" srcOrd="9" destOrd="0" presId="urn:microsoft.com/office/officeart/2005/8/layout/list1#3"/>
    <dgm:cxn modelId="{1B5A8BBD-3F85-4068-97D7-60ADE1C76695}" type="presParOf" srcId="{B14A1F14-F379-473A-929E-AE8F377B5710}" destId="{0C03DBDC-9DCB-4CCE-8224-A39D90F91851}" srcOrd="10" destOrd="0" presId="urn:microsoft.com/office/officeart/2005/8/layout/list1#3"/>
    <dgm:cxn modelId="{C502C222-6D77-40A6-9835-7B678B4D9DA3}" type="presParOf" srcId="{B14A1F14-F379-473A-929E-AE8F377B5710}" destId="{8752477F-8EE5-40D8-8ED9-8D20DAE85799}" srcOrd="11" destOrd="0" presId="urn:microsoft.com/office/officeart/2005/8/layout/list1#3"/>
    <dgm:cxn modelId="{F21827F0-7982-42D0-B6E1-8BD3E7B7334F}" type="presParOf" srcId="{B14A1F14-F379-473A-929E-AE8F377B5710}" destId="{4A40A78C-225B-4BD7-AD0C-C3F1802BBA10}" srcOrd="12" destOrd="0" presId="urn:microsoft.com/office/officeart/2005/8/layout/list1#3"/>
    <dgm:cxn modelId="{36D22871-5DF2-4ADA-BA2A-16A4408D46B3}" type="presParOf" srcId="{4A40A78C-225B-4BD7-AD0C-C3F1802BBA10}" destId="{901146FB-EAAC-4AA8-A10C-0B8B641BE091}" srcOrd="0" destOrd="0" presId="urn:microsoft.com/office/officeart/2005/8/layout/list1#3"/>
    <dgm:cxn modelId="{B9E0DBB0-65BC-4765-AD71-AB728B573FD9}" type="presParOf" srcId="{4A40A78C-225B-4BD7-AD0C-C3F1802BBA10}" destId="{2DD341C1-A269-4B38-9E65-2EEAB82D5558}" srcOrd="1" destOrd="0" presId="urn:microsoft.com/office/officeart/2005/8/layout/list1#3"/>
    <dgm:cxn modelId="{AD17BE3E-7ED7-45B5-BBDF-272CFE0E5822}" type="presParOf" srcId="{B14A1F14-F379-473A-929E-AE8F377B5710}" destId="{3038D3BF-7920-40AF-97CA-545105BBAC8C}" srcOrd="13" destOrd="0" presId="urn:microsoft.com/office/officeart/2005/8/layout/list1#3"/>
    <dgm:cxn modelId="{082E72C7-8FD7-4C0D-85D4-79F93F8FD74A}" type="presParOf" srcId="{B14A1F14-F379-473A-929E-AE8F377B5710}" destId="{1A0AF55B-48D6-4F69-8DE6-6AC20ED27DA6}" srcOrd="14" destOrd="0" presId="urn:microsoft.com/office/officeart/2005/8/layout/list1#3"/>
    <dgm:cxn modelId="{C3C83CD7-78AD-4541-A963-D87614DDD757}" type="presParOf" srcId="{B14A1F14-F379-473A-929E-AE8F377B5710}" destId="{9E99F345-FC66-4AC5-B771-A40765D280CF}" srcOrd="15" destOrd="0" presId="urn:microsoft.com/office/officeart/2005/8/layout/list1#3"/>
    <dgm:cxn modelId="{F01D1995-C862-4155-8D4E-AB9AF41E319E}" type="presParOf" srcId="{B14A1F14-F379-473A-929E-AE8F377B5710}" destId="{54FB025D-B6D8-4593-BEBC-10F764C1393D}" srcOrd="16" destOrd="0" presId="urn:microsoft.com/office/officeart/2005/8/layout/list1#3"/>
    <dgm:cxn modelId="{07CD18A4-A83F-479F-89D6-5D2BCEA8782D}" type="presParOf" srcId="{54FB025D-B6D8-4593-BEBC-10F764C1393D}" destId="{9CBEBF58-A858-4A01-967B-FB555C107D2D}" srcOrd="0" destOrd="0" presId="urn:microsoft.com/office/officeart/2005/8/layout/list1#3"/>
    <dgm:cxn modelId="{B14A226A-C186-4ECF-9475-95F588BE9D1B}" type="presParOf" srcId="{54FB025D-B6D8-4593-BEBC-10F764C1393D}" destId="{265106F3-9CB4-4B3E-914B-72B2D43A7C82}" srcOrd="1" destOrd="0" presId="urn:microsoft.com/office/officeart/2005/8/layout/list1#3"/>
    <dgm:cxn modelId="{292C9907-05AC-481F-AA0D-0A2E3F2D7C3C}" type="presParOf" srcId="{B14A1F14-F379-473A-929E-AE8F377B5710}" destId="{8F9DF7E2-44E7-4A6E-BE92-9F1EF5A2AC1C}" srcOrd="17" destOrd="0" presId="urn:microsoft.com/office/officeart/2005/8/layout/list1#3"/>
    <dgm:cxn modelId="{FAE82880-3895-4DBF-879A-8C600311C661}" type="presParOf" srcId="{B14A1F14-F379-473A-929E-AE8F377B5710}" destId="{3760DABA-A32A-4D2B-9778-2F12B17AC8E7}" srcOrd="18" destOrd="0" presId="urn:microsoft.com/office/officeart/2005/8/layout/list1#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2AC248-FD87-4096-AAD1-C61497C8D9F4}" type="doc">
      <dgm:prSet loTypeId="urn:microsoft.com/office/officeart/2005/8/layout/list1#1" loCatId="list" qsTypeId="urn:microsoft.com/office/officeart/2005/8/quickstyle/simple1#1" qsCatId="simple" csTypeId="urn:microsoft.com/office/officeart/2005/8/colors/accent0_3#1"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800" b="0" dirty="0">
              <a:latin typeface="微软雅黑" panose="020B0503020204020204" pitchFamily="34" charset="-122"/>
              <a:ea typeface="微软雅黑" panose="020B0503020204020204" pitchFamily="34" charset="-122"/>
            </a:rPr>
            <a:t>1. </a:t>
          </a:r>
          <a:r>
            <a:rPr lang="zh-CN" altLang="en-US" sz="2800" b="0" dirty="0">
              <a:latin typeface="微软雅黑" panose="020B0503020204020204" pitchFamily="34" charset="-122"/>
              <a:ea typeface="微软雅黑" panose="020B0503020204020204" pitchFamily="34" charset="-122"/>
            </a:rPr>
            <a:t>子女教育专项附加扣除</a:t>
          </a:r>
        </a:p>
      </dgm:t>
    </dgm:pt>
    <dgm:pt modelId="{3D4B2CC7-81A8-4BD4-B423-F0D3E5B75982}" cxnId="{9D7B0C36-89CF-492C-82CC-14409B262EAB}"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7DEEBACF-6BD3-4578-B553-4CBFE0F34E12}" cxnId="{9D7B0C36-89CF-492C-82CC-14409B262EAB}"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800" b="0" dirty="0">
              <a:latin typeface="微软雅黑" panose="020B0503020204020204" pitchFamily="34" charset="-122"/>
              <a:ea typeface="微软雅黑" panose="020B0503020204020204" pitchFamily="34" charset="-122"/>
            </a:rPr>
            <a:t>2. </a:t>
          </a:r>
          <a:r>
            <a:rPr lang="zh-CN" altLang="en-US" sz="2800" b="0" dirty="0">
              <a:latin typeface="微软雅黑" panose="020B0503020204020204" pitchFamily="34" charset="-122"/>
              <a:ea typeface="微软雅黑" panose="020B0503020204020204" pitchFamily="34" charset="-122"/>
            </a:rPr>
            <a:t>继续教育专项附加</a:t>
          </a:r>
          <a:r>
            <a:rPr lang="zh-CN" altLang="en-US" sz="2800" dirty="0">
              <a:latin typeface="微软雅黑" panose="020B0503020204020204" pitchFamily="34" charset="-122"/>
              <a:ea typeface="微软雅黑" panose="020B0503020204020204" pitchFamily="34" charset="-122"/>
              <a:sym typeface="+mn-ea"/>
            </a:rPr>
            <a:t>扣除</a:t>
          </a:r>
          <a:endParaRPr lang="zh-CN" altLang="en-US" sz="2800" b="0" dirty="0">
            <a:latin typeface="微软雅黑" panose="020B0503020204020204" pitchFamily="34" charset="-122"/>
            <a:ea typeface="微软雅黑" panose="020B0503020204020204" pitchFamily="34" charset="-122"/>
          </a:endParaRPr>
        </a:p>
      </dgm:t>
    </dgm:pt>
    <dgm:pt modelId="{118529D9-1982-4095-8F85-C15E17FC7D85}" cxnId="{E57E0F51-07AC-4DBD-A06E-6D520485B061}"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9AB2D241-4B97-4D5A-9209-492016A50E02}" cxnId="{E57E0F51-07AC-4DBD-A06E-6D520485B061}"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8B3CD1DF-D7D3-4FA4-AF16-26AA53194A6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800" b="0" dirty="0">
              <a:latin typeface="微软雅黑" panose="020B0503020204020204" pitchFamily="34" charset="-122"/>
              <a:ea typeface="微软雅黑" panose="020B0503020204020204" pitchFamily="34" charset="-122"/>
            </a:rPr>
            <a:t>3. </a:t>
          </a:r>
          <a:r>
            <a:rPr lang="zh-CN" altLang="en-US" sz="2800" b="0" dirty="0">
              <a:latin typeface="微软雅黑" panose="020B0503020204020204" pitchFamily="34" charset="-122"/>
              <a:ea typeface="微软雅黑" panose="020B0503020204020204" pitchFamily="34" charset="-122"/>
            </a:rPr>
            <a:t>大病医疗专项附加</a:t>
          </a:r>
          <a:r>
            <a:rPr lang="zh-CN" altLang="en-US" sz="2800" dirty="0">
              <a:latin typeface="微软雅黑" panose="020B0503020204020204" pitchFamily="34" charset="-122"/>
              <a:ea typeface="微软雅黑" panose="020B0503020204020204" pitchFamily="34" charset="-122"/>
              <a:sym typeface="+mn-ea"/>
            </a:rPr>
            <a:t>扣除</a:t>
          </a:r>
          <a:endParaRPr lang="zh-CN" altLang="en-US" sz="2800" b="0" dirty="0">
            <a:latin typeface="微软雅黑" panose="020B0503020204020204" pitchFamily="34" charset="-122"/>
            <a:ea typeface="微软雅黑" panose="020B0503020204020204" pitchFamily="34" charset="-122"/>
          </a:endParaRPr>
        </a:p>
      </dgm:t>
    </dgm:pt>
    <dgm:pt modelId="{6C0AD1F6-FA57-4183-B62D-35440A83B4ED}" cxnId="{AC75E93E-151C-415C-A41A-FA887789156E}"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7BA8A63C-DB3C-4529-8DEB-9345D5A4957D}" cxnId="{AC75E93E-151C-415C-A41A-FA887789156E}"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99166721-4B5F-481F-9BF0-240D62F720E5}">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800" b="0" dirty="0">
              <a:latin typeface="微软雅黑" panose="020B0503020204020204" pitchFamily="34" charset="-122"/>
              <a:ea typeface="微软雅黑" panose="020B0503020204020204" pitchFamily="34" charset="-122"/>
            </a:rPr>
            <a:t>4. </a:t>
          </a:r>
          <a:r>
            <a:rPr lang="zh-CN" altLang="en-US" sz="2800" b="0" dirty="0">
              <a:latin typeface="微软雅黑" panose="020B0503020204020204" pitchFamily="34" charset="-122"/>
              <a:ea typeface="微软雅黑" panose="020B0503020204020204" pitchFamily="34" charset="-122"/>
            </a:rPr>
            <a:t>住房贷款利息专项附加</a:t>
          </a:r>
          <a:r>
            <a:rPr lang="zh-CN" altLang="en-US" sz="2800" dirty="0">
              <a:latin typeface="微软雅黑" panose="020B0503020204020204" pitchFamily="34" charset="-122"/>
              <a:ea typeface="微软雅黑" panose="020B0503020204020204" pitchFamily="34" charset="-122"/>
              <a:sym typeface="+mn-ea"/>
            </a:rPr>
            <a:t>扣除</a:t>
          </a:r>
          <a:endParaRPr lang="zh-CN" altLang="en-US" sz="2800" b="0" dirty="0">
            <a:latin typeface="微软雅黑" panose="020B0503020204020204" pitchFamily="34" charset="-122"/>
            <a:ea typeface="微软雅黑" panose="020B0503020204020204" pitchFamily="34" charset="-122"/>
          </a:endParaRPr>
        </a:p>
      </dgm:t>
    </dgm:pt>
    <dgm:pt modelId="{9D55EEA0-91DF-4EDB-BAD1-B405ECEB80A1}" cxnId="{2ED70624-5F6C-4559-871B-3412A251A1CA}"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559190DC-D931-4DD5-A3EF-0AC97D38BD7C}" cxnId="{2ED70624-5F6C-4559-871B-3412A251A1CA}"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4"/>
      <dgm:spPr/>
    </dgm:pt>
    <dgm:pt modelId="{0C8F1504-E2C4-4998-87F9-D820CBF78606}" type="pres">
      <dgm:prSet presAssocID="{4894440D-DCF8-4E8E-8CEB-CCF9476C9A18}" presName="parentText" presStyleLbl="node1" presStyleIdx="0" presStyleCnt="4">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4">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4"/>
      <dgm:spPr/>
    </dgm:pt>
    <dgm:pt modelId="{5E6C669C-1DA9-4BD3-8569-2434BF87C7F8}" type="pres">
      <dgm:prSet presAssocID="{1189360E-760C-40CF-BD29-A20D2CE4E24D}" presName="parentText" presStyleLbl="node1" presStyleIdx="1" presStyleCnt="4">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4">
        <dgm:presLayoutVars>
          <dgm:bulletEnabled val="1"/>
        </dgm:presLayoutVars>
      </dgm:prSet>
      <dgm:spPr/>
    </dgm:pt>
    <dgm:pt modelId="{606ED00E-10E1-45CA-A4E7-38C547F9EB9B}" type="pres">
      <dgm:prSet presAssocID="{9AB2D241-4B97-4D5A-9209-492016A50E02}" presName="spaceBetweenRectangles" presStyleCnt="0"/>
      <dgm:spPr/>
    </dgm:pt>
    <dgm:pt modelId="{919D72DA-FA45-4DDC-9196-E9F942C8ACAF}" type="pres">
      <dgm:prSet presAssocID="{8B3CD1DF-D7D3-4FA4-AF16-26AA53194A6D}" presName="parentLin" presStyleCnt="0"/>
      <dgm:spPr/>
    </dgm:pt>
    <dgm:pt modelId="{5B46AE05-CD6E-462A-99E2-3C302E9369FC}" type="pres">
      <dgm:prSet presAssocID="{8B3CD1DF-D7D3-4FA4-AF16-26AA53194A6D}" presName="parentLeftMargin" presStyleLbl="node1" presStyleIdx="1" presStyleCnt="4"/>
      <dgm:spPr/>
    </dgm:pt>
    <dgm:pt modelId="{6A10AC89-491C-47F0-B173-003FD65E7104}" type="pres">
      <dgm:prSet presAssocID="{8B3CD1DF-D7D3-4FA4-AF16-26AA53194A6D}" presName="parentText" presStyleLbl="node1" presStyleIdx="2" presStyleCnt="4">
        <dgm:presLayoutVars>
          <dgm:chMax val="0"/>
          <dgm:bulletEnabled val="1"/>
        </dgm:presLayoutVars>
      </dgm:prSet>
      <dgm:spPr/>
    </dgm:pt>
    <dgm:pt modelId="{B8A8C66C-8075-460F-BFD4-C68A77F0EB55}" type="pres">
      <dgm:prSet presAssocID="{8B3CD1DF-D7D3-4FA4-AF16-26AA53194A6D}" presName="negativeSpace" presStyleCnt="0"/>
      <dgm:spPr/>
    </dgm:pt>
    <dgm:pt modelId="{B9C71E99-638C-411F-8DE3-5BB3B605C9B4}" type="pres">
      <dgm:prSet presAssocID="{8B3CD1DF-D7D3-4FA4-AF16-26AA53194A6D}" presName="childText" presStyleLbl="conFgAcc1" presStyleIdx="2" presStyleCnt="4">
        <dgm:presLayoutVars>
          <dgm:bulletEnabled val="1"/>
        </dgm:presLayoutVars>
      </dgm:prSet>
      <dgm:spPr/>
    </dgm:pt>
    <dgm:pt modelId="{8DE33639-7A6F-4ACE-9931-414CE845E721}" type="pres">
      <dgm:prSet presAssocID="{7BA8A63C-DB3C-4529-8DEB-9345D5A4957D}" presName="spaceBetweenRectangles" presStyleCnt="0"/>
      <dgm:spPr/>
    </dgm:pt>
    <dgm:pt modelId="{44B6B213-4834-4A52-8476-D614B247F16C}" type="pres">
      <dgm:prSet presAssocID="{99166721-4B5F-481F-9BF0-240D62F720E5}" presName="parentLin" presStyleCnt="0"/>
      <dgm:spPr/>
    </dgm:pt>
    <dgm:pt modelId="{D6184A9B-168A-4EEB-9ECE-72CB72752DF3}" type="pres">
      <dgm:prSet presAssocID="{99166721-4B5F-481F-9BF0-240D62F720E5}" presName="parentLeftMargin" presStyleLbl="node1" presStyleIdx="2" presStyleCnt="4"/>
      <dgm:spPr/>
    </dgm:pt>
    <dgm:pt modelId="{2B13ECC2-496D-4D60-B35C-FB1ECC912BDF}" type="pres">
      <dgm:prSet presAssocID="{99166721-4B5F-481F-9BF0-240D62F720E5}" presName="parentText" presStyleLbl="node1" presStyleIdx="3" presStyleCnt="4">
        <dgm:presLayoutVars>
          <dgm:chMax val="0"/>
          <dgm:bulletEnabled val="1"/>
        </dgm:presLayoutVars>
      </dgm:prSet>
      <dgm:spPr/>
    </dgm:pt>
    <dgm:pt modelId="{7158E259-9488-4EB3-ABF1-A349DB5F86D3}" type="pres">
      <dgm:prSet presAssocID="{99166721-4B5F-481F-9BF0-240D62F720E5}" presName="negativeSpace" presStyleCnt="0"/>
      <dgm:spPr/>
    </dgm:pt>
    <dgm:pt modelId="{935DB44A-1B97-41C0-9481-FF9A6A8455BC}" type="pres">
      <dgm:prSet presAssocID="{99166721-4B5F-481F-9BF0-240D62F720E5}" presName="childText" presStyleLbl="conFgAcc1" presStyleIdx="3" presStyleCnt="4">
        <dgm:presLayoutVars>
          <dgm:bulletEnabled val="1"/>
        </dgm:presLayoutVars>
      </dgm:prSet>
      <dgm:spPr/>
    </dgm:pt>
  </dgm:ptLst>
  <dgm:cxnLst>
    <dgm:cxn modelId="{2472C709-4876-4DA6-A125-51447113D655}" type="presOf" srcId="{1189360E-760C-40CF-BD29-A20D2CE4E24D}" destId="{424FF670-9239-4C34-BEB9-734E4BE23598}" srcOrd="0" destOrd="0" presId="urn:microsoft.com/office/officeart/2005/8/layout/list1#1"/>
    <dgm:cxn modelId="{1F2EF617-C444-4438-A523-9C0E54ADE770}" type="presOf" srcId="{512AC248-FD87-4096-AAD1-C61497C8D9F4}" destId="{B14A1F14-F379-473A-929E-AE8F377B5710}" srcOrd="0" destOrd="0" presId="urn:microsoft.com/office/officeart/2005/8/layout/list1#1"/>
    <dgm:cxn modelId="{CB12B720-DDAF-4468-9C66-9488ABD5A45C}" type="presOf" srcId="{99166721-4B5F-481F-9BF0-240D62F720E5}" destId="{D6184A9B-168A-4EEB-9ECE-72CB72752DF3}" srcOrd="0" destOrd="0" presId="urn:microsoft.com/office/officeart/2005/8/layout/list1#1"/>
    <dgm:cxn modelId="{2ED70624-5F6C-4559-871B-3412A251A1CA}" srcId="{512AC248-FD87-4096-AAD1-C61497C8D9F4}" destId="{99166721-4B5F-481F-9BF0-240D62F720E5}" srcOrd="3" destOrd="0" parTransId="{9D55EEA0-91DF-4EDB-BAD1-B405ECEB80A1}" sibTransId="{559190DC-D931-4DD5-A3EF-0AC97D38BD7C}"/>
    <dgm:cxn modelId="{E90DA727-2567-4EFF-8526-E94280102D1A}" type="presOf" srcId="{4894440D-DCF8-4E8E-8CEB-CCF9476C9A18}" destId="{0C8F1504-E2C4-4998-87F9-D820CBF78606}" srcOrd="1" destOrd="0" presId="urn:microsoft.com/office/officeart/2005/8/layout/list1#1"/>
    <dgm:cxn modelId="{444BB432-DA49-49E8-AE54-43963293E588}" type="presOf" srcId="{1189360E-760C-40CF-BD29-A20D2CE4E24D}" destId="{5E6C669C-1DA9-4BD3-8569-2434BF87C7F8}" srcOrd="1" destOrd="0" presId="urn:microsoft.com/office/officeart/2005/8/layout/list1#1"/>
    <dgm:cxn modelId="{9D7B0C36-89CF-492C-82CC-14409B262EAB}" srcId="{512AC248-FD87-4096-AAD1-C61497C8D9F4}" destId="{4894440D-DCF8-4E8E-8CEB-CCF9476C9A18}" srcOrd="0" destOrd="0" parTransId="{3D4B2CC7-81A8-4BD4-B423-F0D3E5B75982}" sibTransId="{7DEEBACF-6BD3-4578-B553-4CBFE0F34E12}"/>
    <dgm:cxn modelId="{AC75E93E-151C-415C-A41A-FA887789156E}" srcId="{512AC248-FD87-4096-AAD1-C61497C8D9F4}" destId="{8B3CD1DF-D7D3-4FA4-AF16-26AA53194A6D}" srcOrd="2" destOrd="0" parTransId="{6C0AD1F6-FA57-4183-B62D-35440A83B4ED}" sibTransId="{7BA8A63C-DB3C-4529-8DEB-9345D5A4957D}"/>
    <dgm:cxn modelId="{0D964B4E-F5C6-4B87-9C08-5674B7341839}" type="presOf" srcId="{4894440D-DCF8-4E8E-8CEB-CCF9476C9A18}" destId="{94F8AA11-050A-4FF3-A57D-2258503F4164}" srcOrd="0" destOrd="0" presId="urn:microsoft.com/office/officeart/2005/8/layout/list1#1"/>
    <dgm:cxn modelId="{E57E0F51-07AC-4DBD-A06E-6D520485B061}" srcId="{512AC248-FD87-4096-AAD1-C61497C8D9F4}" destId="{1189360E-760C-40CF-BD29-A20D2CE4E24D}" srcOrd="1" destOrd="0" parTransId="{118529D9-1982-4095-8F85-C15E17FC7D85}" sibTransId="{9AB2D241-4B97-4D5A-9209-492016A50E02}"/>
    <dgm:cxn modelId="{495B66C8-CAD9-4A91-BDDF-66855BE9F745}" type="presOf" srcId="{8B3CD1DF-D7D3-4FA4-AF16-26AA53194A6D}" destId="{5B46AE05-CD6E-462A-99E2-3C302E9369FC}" srcOrd="0" destOrd="0" presId="urn:microsoft.com/office/officeart/2005/8/layout/list1#1"/>
    <dgm:cxn modelId="{8B4751E7-8E8D-4F79-8FAC-0B0E6544C23F}" type="presOf" srcId="{8B3CD1DF-D7D3-4FA4-AF16-26AA53194A6D}" destId="{6A10AC89-491C-47F0-B173-003FD65E7104}" srcOrd="1" destOrd="0" presId="urn:microsoft.com/office/officeart/2005/8/layout/list1#1"/>
    <dgm:cxn modelId="{535AFEFA-6D3D-4DCD-BB38-5402B7D06612}" type="presOf" srcId="{99166721-4B5F-481F-9BF0-240D62F720E5}" destId="{2B13ECC2-496D-4D60-B35C-FB1ECC912BDF}" srcOrd="1" destOrd="0" presId="urn:microsoft.com/office/officeart/2005/8/layout/list1#1"/>
    <dgm:cxn modelId="{EC36CD2F-F5F7-48D3-81E3-FEE551CF93BD}" type="presParOf" srcId="{B14A1F14-F379-473A-929E-AE8F377B5710}" destId="{E6A5F725-FF68-40D8-8259-D851987317EB}" srcOrd="0" destOrd="0" presId="urn:microsoft.com/office/officeart/2005/8/layout/list1#1"/>
    <dgm:cxn modelId="{24FA2EBF-0D18-4EFF-B644-B0EA75A60D35}" type="presParOf" srcId="{E6A5F725-FF68-40D8-8259-D851987317EB}" destId="{94F8AA11-050A-4FF3-A57D-2258503F4164}" srcOrd="0" destOrd="0" presId="urn:microsoft.com/office/officeart/2005/8/layout/list1#1"/>
    <dgm:cxn modelId="{1152AE6F-5659-484C-A69B-B55832434FDB}" type="presParOf" srcId="{E6A5F725-FF68-40D8-8259-D851987317EB}" destId="{0C8F1504-E2C4-4998-87F9-D820CBF78606}" srcOrd="1" destOrd="0" presId="urn:microsoft.com/office/officeart/2005/8/layout/list1#1"/>
    <dgm:cxn modelId="{5E04FE95-A202-41D5-AC3B-37703DF485FF}" type="presParOf" srcId="{B14A1F14-F379-473A-929E-AE8F377B5710}" destId="{5644C1F3-1961-4D9D-A845-C60ABA1921F0}" srcOrd="1" destOrd="0" presId="urn:microsoft.com/office/officeart/2005/8/layout/list1#1"/>
    <dgm:cxn modelId="{48C20AC9-5D2B-4475-A562-127BFD350FB5}" type="presParOf" srcId="{B14A1F14-F379-473A-929E-AE8F377B5710}" destId="{12D206C0-3727-4024-9753-544CE19E7886}" srcOrd="2" destOrd="0" presId="urn:microsoft.com/office/officeart/2005/8/layout/list1#1"/>
    <dgm:cxn modelId="{8F1F6A81-86EA-4803-85EA-F01054E6354F}" type="presParOf" srcId="{B14A1F14-F379-473A-929E-AE8F377B5710}" destId="{959F498E-DC2B-4940-B7D2-666D705E1AA8}" srcOrd="3" destOrd="0" presId="urn:microsoft.com/office/officeart/2005/8/layout/list1#1"/>
    <dgm:cxn modelId="{DB09DFCB-B179-4D70-A6C6-E9E62266CB01}" type="presParOf" srcId="{B14A1F14-F379-473A-929E-AE8F377B5710}" destId="{798F258C-AFDD-4C19-8746-CA93732A1279}" srcOrd="4" destOrd="0" presId="urn:microsoft.com/office/officeart/2005/8/layout/list1#1"/>
    <dgm:cxn modelId="{EBF1FC54-ABB2-4B6F-ABB2-D14119C9B04A}" type="presParOf" srcId="{798F258C-AFDD-4C19-8746-CA93732A1279}" destId="{424FF670-9239-4C34-BEB9-734E4BE23598}" srcOrd="0" destOrd="0" presId="urn:microsoft.com/office/officeart/2005/8/layout/list1#1"/>
    <dgm:cxn modelId="{34ABDB95-2914-40E8-BD28-AEA19B052CC1}" type="presParOf" srcId="{798F258C-AFDD-4C19-8746-CA93732A1279}" destId="{5E6C669C-1DA9-4BD3-8569-2434BF87C7F8}" srcOrd="1" destOrd="0" presId="urn:microsoft.com/office/officeart/2005/8/layout/list1#1"/>
    <dgm:cxn modelId="{247FACDB-FA40-4DAB-81FB-D9109D0CF826}" type="presParOf" srcId="{B14A1F14-F379-473A-929E-AE8F377B5710}" destId="{79AA25D6-F421-4F5F-8000-2A67C0EA3CE4}" srcOrd="5" destOrd="0" presId="urn:microsoft.com/office/officeart/2005/8/layout/list1#1"/>
    <dgm:cxn modelId="{3F53E231-BE5A-4BEB-A83A-87B3608D7043}" type="presParOf" srcId="{B14A1F14-F379-473A-929E-AE8F377B5710}" destId="{3CE2106A-7CB2-4A19-9867-C6AB9DF46D04}" srcOrd="6" destOrd="0" presId="urn:microsoft.com/office/officeart/2005/8/layout/list1#1"/>
    <dgm:cxn modelId="{F0A3F75C-C0DB-4117-9056-AA8C988BA62E}" type="presParOf" srcId="{B14A1F14-F379-473A-929E-AE8F377B5710}" destId="{606ED00E-10E1-45CA-A4E7-38C547F9EB9B}" srcOrd="7" destOrd="0" presId="urn:microsoft.com/office/officeart/2005/8/layout/list1#1"/>
    <dgm:cxn modelId="{DB620C36-AB0B-4378-B914-C4590EA69678}" type="presParOf" srcId="{B14A1F14-F379-473A-929E-AE8F377B5710}" destId="{919D72DA-FA45-4DDC-9196-E9F942C8ACAF}" srcOrd="8" destOrd="0" presId="urn:microsoft.com/office/officeart/2005/8/layout/list1#1"/>
    <dgm:cxn modelId="{7C695BAB-ABC9-45AF-B1D0-667DFB7E2726}" type="presParOf" srcId="{919D72DA-FA45-4DDC-9196-E9F942C8ACAF}" destId="{5B46AE05-CD6E-462A-99E2-3C302E9369FC}" srcOrd="0" destOrd="0" presId="urn:microsoft.com/office/officeart/2005/8/layout/list1#1"/>
    <dgm:cxn modelId="{907EC76C-661E-4BEF-89B4-0903DD72D5D5}" type="presParOf" srcId="{919D72DA-FA45-4DDC-9196-E9F942C8ACAF}" destId="{6A10AC89-491C-47F0-B173-003FD65E7104}" srcOrd="1" destOrd="0" presId="urn:microsoft.com/office/officeart/2005/8/layout/list1#1"/>
    <dgm:cxn modelId="{83712A8C-A2C4-4F51-AC83-D02FF1820928}" type="presParOf" srcId="{B14A1F14-F379-473A-929E-AE8F377B5710}" destId="{B8A8C66C-8075-460F-BFD4-C68A77F0EB55}" srcOrd="9" destOrd="0" presId="urn:microsoft.com/office/officeart/2005/8/layout/list1#1"/>
    <dgm:cxn modelId="{E4818396-2457-4677-9636-84367E59D822}" type="presParOf" srcId="{B14A1F14-F379-473A-929E-AE8F377B5710}" destId="{B9C71E99-638C-411F-8DE3-5BB3B605C9B4}" srcOrd="10" destOrd="0" presId="urn:microsoft.com/office/officeart/2005/8/layout/list1#1"/>
    <dgm:cxn modelId="{B0002ED1-02B8-49EA-81F5-7F1C20DE2B91}" type="presParOf" srcId="{B14A1F14-F379-473A-929E-AE8F377B5710}" destId="{8DE33639-7A6F-4ACE-9931-414CE845E721}" srcOrd="11" destOrd="0" presId="urn:microsoft.com/office/officeart/2005/8/layout/list1#1"/>
    <dgm:cxn modelId="{766C2380-07CA-4A3B-8FDC-75B73512365C}" type="presParOf" srcId="{B14A1F14-F379-473A-929E-AE8F377B5710}" destId="{44B6B213-4834-4A52-8476-D614B247F16C}" srcOrd="12" destOrd="0" presId="urn:microsoft.com/office/officeart/2005/8/layout/list1#1"/>
    <dgm:cxn modelId="{E77E20B6-68BD-49E6-ABF9-CC786AB7A925}" type="presParOf" srcId="{44B6B213-4834-4A52-8476-D614B247F16C}" destId="{D6184A9B-168A-4EEB-9ECE-72CB72752DF3}" srcOrd="0" destOrd="0" presId="urn:microsoft.com/office/officeart/2005/8/layout/list1#1"/>
    <dgm:cxn modelId="{F8E2474C-B62A-437D-B709-4600D5D07531}" type="presParOf" srcId="{44B6B213-4834-4A52-8476-D614B247F16C}" destId="{2B13ECC2-496D-4D60-B35C-FB1ECC912BDF}" srcOrd="1" destOrd="0" presId="urn:microsoft.com/office/officeart/2005/8/layout/list1#1"/>
    <dgm:cxn modelId="{F3D9BAC4-69EB-45DD-9B55-0A6B0B45DBF0}" type="presParOf" srcId="{B14A1F14-F379-473A-929E-AE8F377B5710}" destId="{7158E259-9488-4EB3-ABF1-A349DB5F86D3}" srcOrd="13" destOrd="0" presId="urn:microsoft.com/office/officeart/2005/8/layout/list1#1"/>
    <dgm:cxn modelId="{662AC6B7-619B-4E9A-88B8-FBB93C5A06BA}" type="presParOf" srcId="{B14A1F14-F379-473A-929E-AE8F377B5710}" destId="{935DB44A-1B97-41C0-9481-FF9A6A8455BC}" srcOrd="14"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2AC248-FD87-4096-AAD1-C61497C8D9F4}" type="doc">
      <dgm:prSet loTypeId="urn:microsoft.com/office/officeart/2005/8/layout/list1#1" loCatId="list" qsTypeId="urn:microsoft.com/office/officeart/2005/8/quickstyle/simple1#1" qsCatId="simple" csTypeId="urn:microsoft.com/office/officeart/2005/8/colors/accent0_3#1"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800" b="0" dirty="0">
              <a:latin typeface="微软雅黑" panose="020B0503020204020204" pitchFamily="34" charset="-122"/>
              <a:ea typeface="微软雅黑" panose="020B0503020204020204" pitchFamily="34" charset="-122"/>
            </a:rPr>
            <a:t>5. </a:t>
          </a:r>
          <a:r>
            <a:rPr lang="zh-CN" altLang="en-US" sz="2800" b="0" dirty="0">
              <a:latin typeface="微软雅黑" panose="020B0503020204020204" pitchFamily="34" charset="-122"/>
              <a:ea typeface="微软雅黑" panose="020B0503020204020204" pitchFamily="34" charset="-122"/>
            </a:rPr>
            <a:t>住房租金专项附加</a:t>
          </a:r>
          <a:r>
            <a:rPr lang="zh-CN" altLang="en-US" sz="2800" dirty="0">
              <a:latin typeface="微软雅黑" panose="020B0503020204020204" pitchFamily="34" charset="-122"/>
              <a:ea typeface="微软雅黑" panose="020B0503020204020204" pitchFamily="34" charset="-122"/>
              <a:sym typeface="+mn-ea"/>
            </a:rPr>
            <a:t>扣除</a:t>
          </a:r>
          <a:endParaRPr lang="zh-CN" altLang="en-US" sz="2800" b="0" dirty="0">
            <a:latin typeface="微软雅黑" panose="020B0503020204020204" pitchFamily="34" charset="-122"/>
            <a:ea typeface="微软雅黑" panose="020B0503020204020204" pitchFamily="34" charset="-122"/>
          </a:endParaRPr>
        </a:p>
      </dgm:t>
    </dgm:pt>
    <dgm:pt modelId="{3D4B2CC7-81A8-4BD4-B423-F0D3E5B75982}" cxnId="{1C81117A-B929-40C6-A119-5176A5769A5C}"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7DEEBACF-6BD3-4578-B553-4CBFE0F34E12}" cxnId="{1C81117A-B929-40C6-A119-5176A5769A5C}"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800" b="0" dirty="0">
              <a:latin typeface="微软雅黑" panose="020B0503020204020204" pitchFamily="34" charset="-122"/>
              <a:ea typeface="微软雅黑" panose="020B0503020204020204" pitchFamily="34" charset="-122"/>
            </a:rPr>
            <a:t>6. </a:t>
          </a:r>
          <a:r>
            <a:rPr lang="zh-CN" altLang="en-US" sz="2800" b="0" dirty="0">
              <a:latin typeface="微软雅黑" panose="020B0503020204020204" pitchFamily="34" charset="-122"/>
              <a:ea typeface="微软雅黑" panose="020B0503020204020204" pitchFamily="34" charset="-122"/>
            </a:rPr>
            <a:t>赡养老人专项附加</a:t>
          </a:r>
          <a:r>
            <a:rPr lang="zh-CN" altLang="en-US" sz="2800" dirty="0">
              <a:latin typeface="微软雅黑" panose="020B0503020204020204" pitchFamily="34" charset="-122"/>
              <a:ea typeface="微软雅黑" panose="020B0503020204020204" pitchFamily="34" charset="-122"/>
              <a:sym typeface="+mn-ea"/>
            </a:rPr>
            <a:t>扣除</a:t>
          </a:r>
          <a:endParaRPr lang="zh-CN" altLang="en-US" sz="2800" b="0" dirty="0">
            <a:latin typeface="微软雅黑" panose="020B0503020204020204" pitchFamily="34" charset="-122"/>
            <a:ea typeface="微软雅黑" panose="020B0503020204020204" pitchFamily="34" charset="-122"/>
          </a:endParaRPr>
        </a:p>
      </dgm:t>
    </dgm:pt>
    <dgm:pt modelId="{118529D9-1982-4095-8F85-C15E17FC7D85}" cxnId="{15588306-9261-433B-A302-306D7939998C}"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9AB2D241-4B97-4D5A-9209-492016A50E02}" cxnId="{15588306-9261-433B-A302-306D7939998C}"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2"/>
      <dgm:spPr/>
    </dgm:pt>
    <dgm:pt modelId="{0C8F1504-E2C4-4998-87F9-D820CBF78606}" type="pres">
      <dgm:prSet presAssocID="{4894440D-DCF8-4E8E-8CEB-CCF9476C9A18}" presName="parentText" presStyleLbl="node1" presStyleIdx="0" presStyleCnt="2">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2">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2"/>
      <dgm:spPr/>
    </dgm:pt>
    <dgm:pt modelId="{5E6C669C-1DA9-4BD3-8569-2434BF87C7F8}" type="pres">
      <dgm:prSet presAssocID="{1189360E-760C-40CF-BD29-A20D2CE4E24D}" presName="parentText" presStyleLbl="node1" presStyleIdx="1" presStyleCnt="2">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2">
        <dgm:presLayoutVars>
          <dgm:bulletEnabled val="1"/>
        </dgm:presLayoutVars>
      </dgm:prSet>
      <dgm:spPr/>
    </dgm:pt>
  </dgm:ptLst>
  <dgm:cxnLst>
    <dgm:cxn modelId="{15588306-9261-433B-A302-306D7939998C}" srcId="{512AC248-FD87-4096-AAD1-C61497C8D9F4}" destId="{1189360E-760C-40CF-BD29-A20D2CE4E24D}" srcOrd="1" destOrd="0" parTransId="{118529D9-1982-4095-8F85-C15E17FC7D85}" sibTransId="{9AB2D241-4B97-4D5A-9209-492016A50E02}"/>
    <dgm:cxn modelId="{3D5E6C18-8F1E-4686-B30E-F4B91A20AD09}" type="presOf" srcId="{1189360E-760C-40CF-BD29-A20D2CE4E24D}" destId="{5E6C669C-1DA9-4BD3-8569-2434BF87C7F8}" srcOrd="1" destOrd="0" presId="urn:microsoft.com/office/officeart/2005/8/layout/list1#1"/>
    <dgm:cxn modelId="{D8B63D6F-0666-4575-B99C-CC70E73D5D52}" type="presOf" srcId="{4894440D-DCF8-4E8E-8CEB-CCF9476C9A18}" destId="{0C8F1504-E2C4-4998-87F9-D820CBF78606}" srcOrd="1" destOrd="0" presId="urn:microsoft.com/office/officeart/2005/8/layout/list1#1"/>
    <dgm:cxn modelId="{1C81117A-B929-40C6-A119-5176A5769A5C}" srcId="{512AC248-FD87-4096-AAD1-C61497C8D9F4}" destId="{4894440D-DCF8-4E8E-8CEB-CCF9476C9A18}" srcOrd="0" destOrd="0" parTransId="{3D4B2CC7-81A8-4BD4-B423-F0D3E5B75982}" sibTransId="{7DEEBACF-6BD3-4578-B553-4CBFE0F34E12}"/>
    <dgm:cxn modelId="{792ABC7E-9720-4AA6-8662-F4106810914E}" type="presOf" srcId="{1189360E-760C-40CF-BD29-A20D2CE4E24D}" destId="{424FF670-9239-4C34-BEB9-734E4BE23598}" srcOrd="0" destOrd="0" presId="urn:microsoft.com/office/officeart/2005/8/layout/list1#1"/>
    <dgm:cxn modelId="{EABB62D0-939E-440E-9D6F-8FD86BC2C5C9}" type="presOf" srcId="{512AC248-FD87-4096-AAD1-C61497C8D9F4}" destId="{B14A1F14-F379-473A-929E-AE8F377B5710}" srcOrd="0" destOrd="0" presId="urn:microsoft.com/office/officeart/2005/8/layout/list1#1"/>
    <dgm:cxn modelId="{9B52DBEA-597A-4B33-BEA6-CFF81B5A92DA}" type="presOf" srcId="{4894440D-DCF8-4E8E-8CEB-CCF9476C9A18}" destId="{94F8AA11-050A-4FF3-A57D-2258503F4164}" srcOrd="0" destOrd="0" presId="urn:microsoft.com/office/officeart/2005/8/layout/list1#1"/>
    <dgm:cxn modelId="{81A0A2E1-447E-4E93-820C-505FADA47201}" type="presParOf" srcId="{B14A1F14-F379-473A-929E-AE8F377B5710}" destId="{E6A5F725-FF68-40D8-8259-D851987317EB}" srcOrd="0" destOrd="0" presId="urn:microsoft.com/office/officeart/2005/8/layout/list1#1"/>
    <dgm:cxn modelId="{8E3C2A0E-9961-4D5B-92DE-22E34324819C}" type="presParOf" srcId="{E6A5F725-FF68-40D8-8259-D851987317EB}" destId="{94F8AA11-050A-4FF3-A57D-2258503F4164}" srcOrd="0" destOrd="0" presId="urn:microsoft.com/office/officeart/2005/8/layout/list1#1"/>
    <dgm:cxn modelId="{E89AEC3F-E597-4B7B-B8E2-0111AB0AFFBA}" type="presParOf" srcId="{E6A5F725-FF68-40D8-8259-D851987317EB}" destId="{0C8F1504-E2C4-4998-87F9-D820CBF78606}" srcOrd="1" destOrd="0" presId="urn:microsoft.com/office/officeart/2005/8/layout/list1#1"/>
    <dgm:cxn modelId="{9771E859-EF45-432F-B9AF-36F40EF964BE}" type="presParOf" srcId="{B14A1F14-F379-473A-929E-AE8F377B5710}" destId="{5644C1F3-1961-4D9D-A845-C60ABA1921F0}" srcOrd="1" destOrd="0" presId="urn:microsoft.com/office/officeart/2005/8/layout/list1#1"/>
    <dgm:cxn modelId="{076081B7-6350-4831-9A8E-A0D231198B1B}" type="presParOf" srcId="{B14A1F14-F379-473A-929E-AE8F377B5710}" destId="{12D206C0-3727-4024-9753-544CE19E7886}" srcOrd="2" destOrd="0" presId="urn:microsoft.com/office/officeart/2005/8/layout/list1#1"/>
    <dgm:cxn modelId="{84881136-F8B1-4923-9D1B-1F77553CA485}" type="presParOf" srcId="{B14A1F14-F379-473A-929E-AE8F377B5710}" destId="{959F498E-DC2B-4940-B7D2-666D705E1AA8}" srcOrd="3" destOrd="0" presId="urn:microsoft.com/office/officeart/2005/8/layout/list1#1"/>
    <dgm:cxn modelId="{F8E7EF1C-CADC-4F88-AF2B-EDD40A77CFB3}" type="presParOf" srcId="{B14A1F14-F379-473A-929E-AE8F377B5710}" destId="{798F258C-AFDD-4C19-8746-CA93732A1279}" srcOrd="4" destOrd="0" presId="urn:microsoft.com/office/officeart/2005/8/layout/list1#1"/>
    <dgm:cxn modelId="{44E01058-6C44-499B-B60C-64ED19C1333B}" type="presParOf" srcId="{798F258C-AFDD-4C19-8746-CA93732A1279}" destId="{424FF670-9239-4C34-BEB9-734E4BE23598}" srcOrd="0" destOrd="0" presId="urn:microsoft.com/office/officeart/2005/8/layout/list1#1"/>
    <dgm:cxn modelId="{641AFD1A-415E-41DC-8DC1-B1F48B463379}" type="presParOf" srcId="{798F258C-AFDD-4C19-8746-CA93732A1279}" destId="{5E6C669C-1DA9-4BD3-8569-2434BF87C7F8}" srcOrd="1" destOrd="0" presId="urn:microsoft.com/office/officeart/2005/8/layout/list1#1"/>
    <dgm:cxn modelId="{3652CC3F-F3A1-4903-A33A-23E4F8AA285E}" type="presParOf" srcId="{B14A1F14-F379-473A-929E-AE8F377B5710}" destId="{79AA25D6-F421-4F5F-8000-2A67C0EA3CE4}" srcOrd="5" destOrd="0" presId="urn:microsoft.com/office/officeart/2005/8/layout/list1#1"/>
    <dgm:cxn modelId="{164AFBAF-3BEE-4F0E-8484-7561AB4041D7}" type="presParOf" srcId="{B14A1F14-F379-473A-929E-AE8F377B5710}" destId="{3CE2106A-7CB2-4A19-9867-C6AB9DF46D04}" srcOrd="6" destOrd="0" presId="urn:microsoft.com/office/officeart/2005/8/layout/list1#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2AC248-FD87-4096-AAD1-C61497C8D9F4}" type="doc">
      <dgm:prSet loTypeId="urn:microsoft.com/office/officeart/2005/8/layout/list1#1" loCatId="list" qsTypeId="urn:microsoft.com/office/officeart/2005/8/quickstyle/simple1#1" qsCatId="simple" csTypeId="urn:microsoft.com/office/officeart/2005/8/colors/accent0_3#1"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000" b="0" dirty="0">
              <a:latin typeface="微软雅黑" panose="020B0503020204020204" pitchFamily="34" charset="-122"/>
              <a:ea typeface="微软雅黑" panose="020B0503020204020204" pitchFamily="34" charset="-122"/>
            </a:rPr>
            <a:t>1.</a:t>
          </a:r>
          <a:r>
            <a:rPr lang="zh-CN" altLang="en-US" sz="2000" b="1" dirty="0">
              <a:latin typeface="Arial" panose="020B0604020202020204" pitchFamily="34" charset="0"/>
              <a:ea typeface="宋体" panose="02010600030101010101" pitchFamily="2" charset="-122"/>
              <a:sym typeface="+mn-ea"/>
            </a:rPr>
            <a:t>父母分别按扣除标准的</a:t>
          </a:r>
          <a:r>
            <a:rPr lang="en-US" altLang="zh-CN" sz="2000" b="1" dirty="0">
              <a:latin typeface="Arial" panose="020B0604020202020204" pitchFamily="34" charset="0"/>
              <a:ea typeface="宋体" panose="02010600030101010101" pitchFamily="2" charset="-122"/>
              <a:sym typeface="+mn-ea"/>
            </a:rPr>
            <a:t>50%</a:t>
          </a:r>
          <a:r>
            <a:rPr lang="zh-CN" altLang="en-US" sz="2000" b="1" dirty="0">
              <a:latin typeface="Arial" panose="020B0604020202020204" pitchFamily="34" charset="0"/>
              <a:ea typeface="宋体" panose="02010600030101010101" pitchFamily="2" charset="-122"/>
              <a:sym typeface="+mn-ea"/>
            </a:rPr>
            <a:t>扣除；经约定，也可由其中一方按</a:t>
          </a:r>
          <a:r>
            <a:rPr lang="en-US" altLang="zh-CN" sz="2000" b="1" dirty="0">
              <a:latin typeface="Arial" panose="020B0604020202020204" pitchFamily="34" charset="0"/>
              <a:ea typeface="宋体" panose="02010600030101010101" pitchFamily="2" charset="-122"/>
              <a:sym typeface="+mn-ea"/>
            </a:rPr>
            <a:t>100%</a:t>
          </a:r>
          <a:r>
            <a:rPr lang="zh-CN" altLang="en-US" sz="2000" b="1" dirty="0">
              <a:latin typeface="Arial" panose="020B0604020202020204" pitchFamily="34" charset="0"/>
              <a:ea typeface="宋体" panose="02010600030101010101" pitchFamily="2" charset="-122"/>
              <a:sym typeface="+mn-ea"/>
            </a:rPr>
            <a:t>扣除。扣除方式在一个纳税年度内不得变更</a:t>
          </a:r>
          <a:r>
            <a:rPr lang="en-US" altLang="zh-CN" sz="2000" b="0" dirty="0">
              <a:latin typeface="微软雅黑" panose="020B0503020204020204" pitchFamily="34" charset="-122"/>
              <a:ea typeface="微软雅黑" panose="020B0503020204020204" pitchFamily="34" charset="-122"/>
            </a:rPr>
            <a:t> .</a:t>
          </a:r>
          <a:endParaRPr lang="zh-CN" altLang="en-US" sz="2000" b="0" dirty="0">
            <a:latin typeface="微软雅黑" panose="020B0503020204020204" pitchFamily="34" charset="-122"/>
            <a:ea typeface="微软雅黑" panose="020B0503020204020204" pitchFamily="34" charset="-122"/>
          </a:endParaRPr>
        </a:p>
      </dgm:t>
    </dgm:pt>
    <dgm:pt modelId="{3D4B2CC7-81A8-4BD4-B423-F0D3E5B75982}" cxnId="{C9BB44FD-3A11-42BD-844D-24D5494EA3CC}"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7DEEBACF-6BD3-4578-B553-4CBFE0F34E12}" cxnId="{C9BB44FD-3A11-42BD-844D-24D5494EA3CC}"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Arial" panose="020B0604020202020204" pitchFamily="34" charset="0"/>
              <a:ea typeface="宋体" panose="02010600030101010101" pitchFamily="2" charset="-122"/>
              <a:sym typeface="+mn-ea"/>
            </a:rPr>
            <a:t>如果纳税人有两个孩子，且接受上述教育，子女教育专项附加扣除可翻倍</a:t>
          </a:r>
          <a:r>
            <a:rPr lang="en-US" altLang="zh-CN" sz="2000" b="1" dirty="0">
              <a:latin typeface="微软雅黑" panose="020B0503020204020204" pitchFamily="34" charset="-122"/>
              <a:ea typeface="微软雅黑" panose="020B0503020204020204" pitchFamily="34" charset="-122"/>
              <a:sym typeface="+mn-ea"/>
            </a:rPr>
            <a:t>.</a:t>
          </a:r>
        </a:p>
      </dgm:t>
    </dgm:pt>
    <dgm:pt modelId="{118529D9-1982-4095-8F85-C15E17FC7D85}" cxnId="{A4B46CED-EAEA-4A57-A4EC-6608E38C510F}" type="par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9AB2D241-4B97-4D5A-9209-492016A50E02}" cxnId="{A4B46CED-EAEA-4A57-A4EC-6608E38C510F}" type="sibTrans">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2"/>
      <dgm:spPr/>
    </dgm:pt>
    <dgm:pt modelId="{0C8F1504-E2C4-4998-87F9-D820CBF78606}" type="pres">
      <dgm:prSet presAssocID="{4894440D-DCF8-4E8E-8CEB-CCF9476C9A18}" presName="parentText" presStyleLbl="node1" presStyleIdx="0" presStyleCnt="2">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2">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2"/>
      <dgm:spPr/>
    </dgm:pt>
    <dgm:pt modelId="{5E6C669C-1DA9-4BD3-8569-2434BF87C7F8}" type="pres">
      <dgm:prSet presAssocID="{1189360E-760C-40CF-BD29-A20D2CE4E24D}" presName="parentText" presStyleLbl="node1" presStyleIdx="1" presStyleCnt="2">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2">
        <dgm:presLayoutVars>
          <dgm:bulletEnabled val="1"/>
        </dgm:presLayoutVars>
      </dgm:prSet>
      <dgm:spPr/>
    </dgm:pt>
  </dgm:ptLst>
  <dgm:cxnLst>
    <dgm:cxn modelId="{AA72C910-3814-44AC-8319-DE5944A61620}" type="presOf" srcId="{512AC248-FD87-4096-AAD1-C61497C8D9F4}" destId="{B14A1F14-F379-473A-929E-AE8F377B5710}" srcOrd="0" destOrd="0" presId="urn:microsoft.com/office/officeart/2005/8/layout/list1#1"/>
    <dgm:cxn modelId="{0B520D67-A262-49AC-ACA6-0464173440EB}" type="presOf" srcId="{4894440D-DCF8-4E8E-8CEB-CCF9476C9A18}" destId="{94F8AA11-050A-4FF3-A57D-2258503F4164}" srcOrd="0" destOrd="0" presId="urn:microsoft.com/office/officeart/2005/8/layout/list1#1"/>
    <dgm:cxn modelId="{364B2EB5-5B6C-4742-AEBA-0720DC9F4ED4}" type="presOf" srcId="{4894440D-DCF8-4E8E-8CEB-CCF9476C9A18}" destId="{0C8F1504-E2C4-4998-87F9-D820CBF78606}" srcOrd="1" destOrd="0" presId="urn:microsoft.com/office/officeart/2005/8/layout/list1#1"/>
    <dgm:cxn modelId="{A4B46CED-EAEA-4A57-A4EC-6608E38C510F}" srcId="{512AC248-FD87-4096-AAD1-C61497C8D9F4}" destId="{1189360E-760C-40CF-BD29-A20D2CE4E24D}" srcOrd="1" destOrd="0" parTransId="{118529D9-1982-4095-8F85-C15E17FC7D85}" sibTransId="{9AB2D241-4B97-4D5A-9209-492016A50E02}"/>
    <dgm:cxn modelId="{57004AF1-3FC9-4D31-A028-E030B0F3C552}" type="presOf" srcId="{1189360E-760C-40CF-BD29-A20D2CE4E24D}" destId="{424FF670-9239-4C34-BEB9-734E4BE23598}" srcOrd="0" destOrd="0" presId="urn:microsoft.com/office/officeart/2005/8/layout/list1#1"/>
    <dgm:cxn modelId="{EFD831F7-6975-4A29-85F6-F9D5A83CC3F6}" type="presOf" srcId="{1189360E-760C-40CF-BD29-A20D2CE4E24D}" destId="{5E6C669C-1DA9-4BD3-8569-2434BF87C7F8}" srcOrd="1" destOrd="0" presId="urn:microsoft.com/office/officeart/2005/8/layout/list1#1"/>
    <dgm:cxn modelId="{C9BB44FD-3A11-42BD-844D-24D5494EA3CC}" srcId="{512AC248-FD87-4096-AAD1-C61497C8D9F4}" destId="{4894440D-DCF8-4E8E-8CEB-CCF9476C9A18}" srcOrd="0" destOrd="0" parTransId="{3D4B2CC7-81A8-4BD4-B423-F0D3E5B75982}" sibTransId="{7DEEBACF-6BD3-4578-B553-4CBFE0F34E12}"/>
    <dgm:cxn modelId="{4FC762C6-EF72-46F9-99AB-F869F77170EC}" type="presParOf" srcId="{B14A1F14-F379-473A-929E-AE8F377B5710}" destId="{E6A5F725-FF68-40D8-8259-D851987317EB}" srcOrd="0" destOrd="0" presId="urn:microsoft.com/office/officeart/2005/8/layout/list1#1"/>
    <dgm:cxn modelId="{65AC7BEB-807E-4B46-9244-B587991F73A5}" type="presParOf" srcId="{E6A5F725-FF68-40D8-8259-D851987317EB}" destId="{94F8AA11-050A-4FF3-A57D-2258503F4164}" srcOrd="0" destOrd="0" presId="urn:microsoft.com/office/officeart/2005/8/layout/list1#1"/>
    <dgm:cxn modelId="{1FDB6479-E694-43BB-A046-8DFF684D6792}" type="presParOf" srcId="{E6A5F725-FF68-40D8-8259-D851987317EB}" destId="{0C8F1504-E2C4-4998-87F9-D820CBF78606}" srcOrd="1" destOrd="0" presId="urn:microsoft.com/office/officeart/2005/8/layout/list1#1"/>
    <dgm:cxn modelId="{00E4146F-D897-42D1-B81B-1371F48D759B}" type="presParOf" srcId="{B14A1F14-F379-473A-929E-AE8F377B5710}" destId="{5644C1F3-1961-4D9D-A845-C60ABA1921F0}" srcOrd="1" destOrd="0" presId="urn:microsoft.com/office/officeart/2005/8/layout/list1#1"/>
    <dgm:cxn modelId="{14013FBD-C5F3-41A2-A0B2-E5486171C1FA}" type="presParOf" srcId="{B14A1F14-F379-473A-929E-AE8F377B5710}" destId="{12D206C0-3727-4024-9753-544CE19E7886}" srcOrd="2" destOrd="0" presId="urn:microsoft.com/office/officeart/2005/8/layout/list1#1"/>
    <dgm:cxn modelId="{A4855D74-D374-4C33-9444-B890EF910A94}" type="presParOf" srcId="{B14A1F14-F379-473A-929E-AE8F377B5710}" destId="{959F498E-DC2B-4940-B7D2-666D705E1AA8}" srcOrd="3" destOrd="0" presId="urn:microsoft.com/office/officeart/2005/8/layout/list1#1"/>
    <dgm:cxn modelId="{CD2D3E3D-3D57-4D9E-9D8D-0DD5890D8799}" type="presParOf" srcId="{B14A1F14-F379-473A-929E-AE8F377B5710}" destId="{798F258C-AFDD-4C19-8746-CA93732A1279}" srcOrd="4" destOrd="0" presId="urn:microsoft.com/office/officeart/2005/8/layout/list1#1"/>
    <dgm:cxn modelId="{5CB19F13-7275-42C8-8AB2-C14A75B59C46}" type="presParOf" srcId="{798F258C-AFDD-4C19-8746-CA93732A1279}" destId="{424FF670-9239-4C34-BEB9-734E4BE23598}" srcOrd="0" destOrd="0" presId="urn:microsoft.com/office/officeart/2005/8/layout/list1#1"/>
    <dgm:cxn modelId="{AA9C6726-5F20-4831-A572-EB5CA884AAD5}" type="presParOf" srcId="{798F258C-AFDD-4C19-8746-CA93732A1279}" destId="{5E6C669C-1DA9-4BD3-8569-2434BF87C7F8}" srcOrd="1" destOrd="0" presId="urn:microsoft.com/office/officeart/2005/8/layout/list1#1"/>
    <dgm:cxn modelId="{D21BA670-FFB1-49E7-B899-09C597FAB081}" type="presParOf" srcId="{B14A1F14-F379-473A-929E-AE8F377B5710}" destId="{79AA25D6-F421-4F5F-8000-2A67C0EA3CE4}" srcOrd="5" destOrd="0" presId="urn:microsoft.com/office/officeart/2005/8/layout/list1#1"/>
    <dgm:cxn modelId="{02CBA22E-AB1D-4024-90D9-AA76D1C98ABD}" type="presParOf" srcId="{B14A1F14-F379-473A-929E-AE8F377B5710}" destId="{3CE2106A-7CB2-4A19-9867-C6AB9DF46D04}" srcOrd="6"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2AC248-FD87-4096-AAD1-C61497C8D9F4}" type="doc">
      <dgm:prSet loTypeId="urn:microsoft.com/office/officeart/2005/8/layout/list1#2" loCatId="list" qsTypeId="urn:microsoft.com/office/officeart/2005/8/quickstyle/simple1#2" qsCatId="simple" csTypeId="urn:microsoft.com/office/officeart/2005/8/colors/accent0_3#2"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Arial" panose="020B0604020202020204" pitchFamily="34" charset="0"/>
              <a:ea typeface="宋体" panose="02010600030101010101" pitchFamily="2" charset="-122"/>
              <a:sym typeface="+mn-ea"/>
            </a:rPr>
            <a:t>纳税人发生的大病医疗支出由纳税人本人或者配偶扣除</a:t>
          </a:r>
          <a:endParaRPr lang="zh-CN" altLang="en-US" sz="2400" b="1" dirty="0">
            <a:latin typeface="微软雅黑" panose="020B0503020204020204" pitchFamily="34" charset="-122"/>
            <a:ea typeface="微软雅黑" panose="020B0503020204020204" pitchFamily="34" charset="-122"/>
          </a:endParaRPr>
        </a:p>
      </dgm:t>
    </dgm:pt>
    <dgm:pt modelId="{3D4B2CC7-81A8-4BD4-B423-F0D3E5B75982}" cxnId="{CC16FE93-907B-4ADD-93C0-7F8176A931CE}"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7DEEBACF-6BD3-4578-B553-4CBFE0F34E12}" cxnId="{CC16FE93-907B-4ADD-93C0-7F8176A931CE}"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Arial" panose="020B0604020202020204" pitchFamily="34" charset="0"/>
              <a:ea typeface="宋体" panose="02010600030101010101" pitchFamily="2" charset="-122"/>
              <a:sym typeface="+mn-ea"/>
            </a:rPr>
            <a:t>纳税人应当留存医疗服务收费相关票据原件</a:t>
          </a:r>
          <a:r>
            <a:rPr lang="en-US" altLang="zh-CN" sz="2400" b="1" dirty="0">
              <a:latin typeface="Arial" panose="020B0604020202020204" pitchFamily="34" charset="0"/>
              <a:ea typeface="宋体" panose="02010600030101010101" pitchFamily="2" charset="-122"/>
              <a:sym typeface="+mn-ea"/>
            </a:rPr>
            <a:t>/</a:t>
          </a:r>
          <a:r>
            <a:rPr lang="zh-CN" altLang="en-US" sz="2400" b="1" dirty="0">
              <a:latin typeface="Arial" panose="020B0604020202020204" pitchFamily="34" charset="0"/>
              <a:ea typeface="宋体" panose="02010600030101010101" pitchFamily="2" charset="-122"/>
              <a:sym typeface="+mn-ea"/>
            </a:rPr>
            <a:t>复印件</a:t>
          </a:r>
          <a:endParaRPr lang="zh-CN" altLang="en-US" sz="2400" b="1" dirty="0">
            <a:latin typeface="微软雅黑" panose="020B0503020204020204" pitchFamily="34" charset="-122"/>
            <a:ea typeface="微软雅黑" panose="020B0503020204020204" pitchFamily="34" charset="-122"/>
          </a:endParaRPr>
        </a:p>
      </dgm:t>
    </dgm:pt>
    <dgm:pt modelId="{118529D9-1982-4095-8F85-C15E17FC7D85}" cxnId="{8B3B817C-E2F4-45B6-AB68-DB4213DA2901}"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AB2D241-4B97-4D5A-9209-492016A50E02}" cxnId="{8B3B817C-E2F4-45B6-AB68-DB4213DA2901}"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1F590E2-BD87-4D3F-9642-3D3078FFECE0}">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Arial" panose="020B0604020202020204" pitchFamily="34" charset="0"/>
              <a:ea typeface="宋体" panose="02010600030101010101" pitchFamily="2" charset="-122"/>
              <a:sym typeface="+mn-ea"/>
            </a:rPr>
            <a:t>大病医疗专项附加扣除由纳税人办理汇算清缴时扣除</a:t>
          </a:r>
          <a:endParaRPr lang="zh-CN" altLang="en-US" sz="2400" b="1" dirty="0">
            <a:latin typeface="微软雅黑" panose="020B0503020204020204" pitchFamily="34" charset="-122"/>
            <a:ea typeface="微软雅黑" panose="020B0503020204020204" pitchFamily="34" charset="-122"/>
          </a:endParaRPr>
        </a:p>
      </dgm:t>
    </dgm:pt>
    <dgm:pt modelId="{3B6F1ABF-EAA4-4CA9-ACF6-2E7F4D789E3D}" cxnId="{10A98732-3808-4144-9437-8C2758CB2022}" type="parTrans">
      <dgm:prSet/>
      <dgm:spPr/>
      <dgm:t>
        <a:bodyPr/>
        <a:lstStyle/>
        <a:p>
          <a:endParaRPr lang="zh-CN" altLang="en-US" sz="2400" b="1"/>
        </a:p>
      </dgm:t>
    </dgm:pt>
    <dgm:pt modelId="{3E75958E-726B-41D9-8C44-17AF61710CF2}" cxnId="{10A98732-3808-4144-9437-8C2758CB2022}" type="sibTrans">
      <dgm:prSet/>
      <dgm:spPr/>
      <dgm:t>
        <a:bodyPr/>
        <a:lstStyle/>
        <a:p>
          <a:endParaRPr lang="zh-CN" altLang="en-US" sz="2400" b="1"/>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3"/>
      <dgm:spPr/>
    </dgm:pt>
    <dgm:pt modelId="{0C8F1504-E2C4-4998-87F9-D820CBF78606}" type="pres">
      <dgm:prSet presAssocID="{4894440D-DCF8-4E8E-8CEB-CCF9476C9A18}" presName="parentText" presStyleLbl="node1" presStyleIdx="0" presStyleCnt="3" custScaleX="123809">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3">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3"/>
      <dgm:spPr/>
    </dgm:pt>
    <dgm:pt modelId="{5E6C669C-1DA9-4BD3-8569-2434BF87C7F8}" type="pres">
      <dgm:prSet presAssocID="{1189360E-760C-40CF-BD29-A20D2CE4E24D}" presName="parentText" presStyleLbl="node1" presStyleIdx="1" presStyleCnt="3" custScaleX="123809">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3">
        <dgm:presLayoutVars>
          <dgm:bulletEnabled val="1"/>
        </dgm:presLayoutVars>
      </dgm:prSet>
      <dgm:spPr/>
    </dgm:pt>
    <dgm:pt modelId="{AA0D8FF1-D72D-47F9-8D52-EDA679A7E1F2}" type="pres">
      <dgm:prSet presAssocID="{9AB2D241-4B97-4D5A-9209-492016A50E02}" presName="spaceBetweenRectangles" presStyleCnt="0"/>
      <dgm:spPr/>
    </dgm:pt>
    <dgm:pt modelId="{50B5F2B1-8BFE-4714-84A7-9ED06984E08F}" type="pres">
      <dgm:prSet presAssocID="{21F590E2-BD87-4D3F-9642-3D3078FFECE0}" presName="parentLin" presStyleCnt="0"/>
      <dgm:spPr/>
    </dgm:pt>
    <dgm:pt modelId="{9E8C09E1-C44B-4EC1-A1A0-4D12324172CF}" type="pres">
      <dgm:prSet presAssocID="{21F590E2-BD87-4D3F-9642-3D3078FFECE0}" presName="parentLeftMargin" presStyleLbl="node1" presStyleIdx="1" presStyleCnt="3"/>
      <dgm:spPr/>
    </dgm:pt>
    <dgm:pt modelId="{7055C139-A3B0-4FC2-B59B-A541AD4BA8CC}" type="pres">
      <dgm:prSet presAssocID="{21F590E2-BD87-4D3F-9642-3D3078FFECE0}" presName="parentText" presStyleLbl="node1" presStyleIdx="2" presStyleCnt="3" custScaleX="123809">
        <dgm:presLayoutVars>
          <dgm:chMax val="0"/>
          <dgm:bulletEnabled val="1"/>
        </dgm:presLayoutVars>
      </dgm:prSet>
      <dgm:spPr/>
    </dgm:pt>
    <dgm:pt modelId="{590904A1-F65A-44F8-B0AF-3A971685EF04}" type="pres">
      <dgm:prSet presAssocID="{21F590E2-BD87-4D3F-9642-3D3078FFECE0}" presName="negativeSpace" presStyleCnt="0"/>
      <dgm:spPr/>
    </dgm:pt>
    <dgm:pt modelId="{0C03DBDC-9DCB-4CCE-8224-A39D90F91851}" type="pres">
      <dgm:prSet presAssocID="{21F590E2-BD87-4D3F-9642-3D3078FFECE0}" presName="childText" presStyleLbl="conFgAcc1" presStyleIdx="2" presStyleCnt="3">
        <dgm:presLayoutVars>
          <dgm:bulletEnabled val="1"/>
        </dgm:presLayoutVars>
      </dgm:prSet>
      <dgm:spPr/>
    </dgm:pt>
  </dgm:ptLst>
  <dgm:cxnLst>
    <dgm:cxn modelId="{10A98732-3808-4144-9437-8C2758CB2022}" srcId="{512AC248-FD87-4096-AAD1-C61497C8D9F4}" destId="{21F590E2-BD87-4D3F-9642-3D3078FFECE0}" srcOrd="2" destOrd="0" parTransId="{3B6F1ABF-EAA4-4CA9-ACF6-2E7F4D789E3D}" sibTransId="{3E75958E-726B-41D9-8C44-17AF61710CF2}"/>
    <dgm:cxn modelId="{5D86B63F-1B3F-4F08-83C3-A0231771410A}" type="presOf" srcId="{512AC248-FD87-4096-AAD1-C61497C8D9F4}" destId="{B14A1F14-F379-473A-929E-AE8F377B5710}" srcOrd="0" destOrd="0" presId="urn:microsoft.com/office/officeart/2005/8/layout/list1#2"/>
    <dgm:cxn modelId="{A3814740-3F3E-4A0A-AC4E-EC09047F37DF}" type="presOf" srcId="{21F590E2-BD87-4D3F-9642-3D3078FFECE0}" destId="{7055C139-A3B0-4FC2-B59B-A541AD4BA8CC}" srcOrd="1" destOrd="0" presId="urn:microsoft.com/office/officeart/2005/8/layout/list1#2"/>
    <dgm:cxn modelId="{1BE00E4C-4E3F-46FA-8C44-CA52DF28F633}" type="presOf" srcId="{4894440D-DCF8-4E8E-8CEB-CCF9476C9A18}" destId="{94F8AA11-050A-4FF3-A57D-2258503F4164}" srcOrd="0" destOrd="0" presId="urn:microsoft.com/office/officeart/2005/8/layout/list1#2"/>
    <dgm:cxn modelId="{ECA9F14D-ABFE-493D-92F7-D92F40D387E5}" type="presOf" srcId="{4894440D-DCF8-4E8E-8CEB-CCF9476C9A18}" destId="{0C8F1504-E2C4-4998-87F9-D820CBF78606}" srcOrd="1" destOrd="0" presId="urn:microsoft.com/office/officeart/2005/8/layout/list1#2"/>
    <dgm:cxn modelId="{8B3B817C-E2F4-45B6-AB68-DB4213DA2901}" srcId="{512AC248-FD87-4096-AAD1-C61497C8D9F4}" destId="{1189360E-760C-40CF-BD29-A20D2CE4E24D}" srcOrd="1" destOrd="0" parTransId="{118529D9-1982-4095-8F85-C15E17FC7D85}" sibTransId="{9AB2D241-4B97-4D5A-9209-492016A50E02}"/>
    <dgm:cxn modelId="{CC16FE93-907B-4ADD-93C0-7F8176A931CE}" srcId="{512AC248-FD87-4096-AAD1-C61497C8D9F4}" destId="{4894440D-DCF8-4E8E-8CEB-CCF9476C9A18}" srcOrd="0" destOrd="0" parTransId="{3D4B2CC7-81A8-4BD4-B423-F0D3E5B75982}" sibTransId="{7DEEBACF-6BD3-4578-B553-4CBFE0F34E12}"/>
    <dgm:cxn modelId="{D6690795-39D2-43BE-9577-B96DA0D24B54}" type="presOf" srcId="{1189360E-760C-40CF-BD29-A20D2CE4E24D}" destId="{424FF670-9239-4C34-BEB9-734E4BE23598}" srcOrd="0" destOrd="0" presId="urn:microsoft.com/office/officeart/2005/8/layout/list1#2"/>
    <dgm:cxn modelId="{3C6A96B7-D614-4EBD-B4CB-BF316C5B286F}" type="presOf" srcId="{21F590E2-BD87-4D3F-9642-3D3078FFECE0}" destId="{9E8C09E1-C44B-4EC1-A1A0-4D12324172CF}" srcOrd="0" destOrd="0" presId="urn:microsoft.com/office/officeart/2005/8/layout/list1#2"/>
    <dgm:cxn modelId="{7ECE69DB-DA53-4498-8FC1-4B2CF9D67966}" type="presOf" srcId="{1189360E-760C-40CF-BD29-A20D2CE4E24D}" destId="{5E6C669C-1DA9-4BD3-8569-2434BF87C7F8}" srcOrd="1" destOrd="0" presId="urn:microsoft.com/office/officeart/2005/8/layout/list1#2"/>
    <dgm:cxn modelId="{99347282-2203-4DA6-94CD-98E60FB28F87}" type="presParOf" srcId="{B14A1F14-F379-473A-929E-AE8F377B5710}" destId="{E6A5F725-FF68-40D8-8259-D851987317EB}" srcOrd="0" destOrd="0" presId="urn:microsoft.com/office/officeart/2005/8/layout/list1#2"/>
    <dgm:cxn modelId="{60D886F7-FACB-4785-8F0E-3B4A823F3B51}" type="presParOf" srcId="{E6A5F725-FF68-40D8-8259-D851987317EB}" destId="{94F8AA11-050A-4FF3-A57D-2258503F4164}" srcOrd="0" destOrd="0" presId="urn:microsoft.com/office/officeart/2005/8/layout/list1#2"/>
    <dgm:cxn modelId="{4A7BF509-9F1B-409F-9D6F-C6489AAD40E1}" type="presParOf" srcId="{E6A5F725-FF68-40D8-8259-D851987317EB}" destId="{0C8F1504-E2C4-4998-87F9-D820CBF78606}" srcOrd="1" destOrd="0" presId="urn:microsoft.com/office/officeart/2005/8/layout/list1#2"/>
    <dgm:cxn modelId="{AF3F3BE8-84D4-4AC3-BB4D-4F6F89D8419B}" type="presParOf" srcId="{B14A1F14-F379-473A-929E-AE8F377B5710}" destId="{5644C1F3-1961-4D9D-A845-C60ABA1921F0}" srcOrd="1" destOrd="0" presId="urn:microsoft.com/office/officeart/2005/8/layout/list1#2"/>
    <dgm:cxn modelId="{C380D96D-0424-4D1B-8926-EC30DBF0DF54}" type="presParOf" srcId="{B14A1F14-F379-473A-929E-AE8F377B5710}" destId="{12D206C0-3727-4024-9753-544CE19E7886}" srcOrd="2" destOrd="0" presId="urn:microsoft.com/office/officeart/2005/8/layout/list1#2"/>
    <dgm:cxn modelId="{0675D5B5-6A6F-4482-B8B5-661036CA2C4A}" type="presParOf" srcId="{B14A1F14-F379-473A-929E-AE8F377B5710}" destId="{959F498E-DC2B-4940-B7D2-666D705E1AA8}" srcOrd="3" destOrd="0" presId="urn:microsoft.com/office/officeart/2005/8/layout/list1#2"/>
    <dgm:cxn modelId="{F7BB237D-15BE-4B08-B268-919ED00DA5D1}" type="presParOf" srcId="{B14A1F14-F379-473A-929E-AE8F377B5710}" destId="{798F258C-AFDD-4C19-8746-CA93732A1279}" srcOrd="4" destOrd="0" presId="urn:microsoft.com/office/officeart/2005/8/layout/list1#2"/>
    <dgm:cxn modelId="{13435779-3FBB-40AD-A27D-54A593857DD4}" type="presParOf" srcId="{798F258C-AFDD-4C19-8746-CA93732A1279}" destId="{424FF670-9239-4C34-BEB9-734E4BE23598}" srcOrd="0" destOrd="0" presId="urn:microsoft.com/office/officeart/2005/8/layout/list1#2"/>
    <dgm:cxn modelId="{1E104958-AF69-4561-A44F-B54DCAFC2B10}" type="presParOf" srcId="{798F258C-AFDD-4C19-8746-CA93732A1279}" destId="{5E6C669C-1DA9-4BD3-8569-2434BF87C7F8}" srcOrd="1" destOrd="0" presId="urn:microsoft.com/office/officeart/2005/8/layout/list1#2"/>
    <dgm:cxn modelId="{0C299C13-16C9-4CCC-AB0F-C6F7A9799E17}" type="presParOf" srcId="{B14A1F14-F379-473A-929E-AE8F377B5710}" destId="{79AA25D6-F421-4F5F-8000-2A67C0EA3CE4}" srcOrd="5" destOrd="0" presId="urn:microsoft.com/office/officeart/2005/8/layout/list1#2"/>
    <dgm:cxn modelId="{8135EC79-5B45-40FB-887B-F21E2A24C7D4}" type="presParOf" srcId="{B14A1F14-F379-473A-929E-AE8F377B5710}" destId="{3CE2106A-7CB2-4A19-9867-C6AB9DF46D04}" srcOrd="6" destOrd="0" presId="urn:microsoft.com/office/officeart/2005/8/layout/list1#2"/>
    <dgm:cxn modelId="{8BA70766-04B9-46AB-8EA7-0F8F966061F7}" type="presParOf" srcId="{B14A1F14-F379-473A-929E-AE8F377B5710}" destId="{AA0D8FF1-D72D-47F9-8D52-EDA679A7E1F2}" srcOrd="7" destOrd="0" presId="urn:microsoft.com/office/officeart/2005/8/layout/list1#2"/>
    <dgm:cxn modelId="{C3E764D5-217D-4281-AA0A-3B537C3B20C1}" type="presParOf" srcId="{B14A1F14-F379-473A-929E-AE8F377B5710}" destId="{50B5F2B1-8BFE-4714-84A7-9ED06984E08F}" srcOrd="8" destOrd="0" presId="urn:microsoft.com/office/officeart/2005/8/layout/list1#2"/>
    <dgm:cxn modelId="{39062DE3-D9C8-456C-B008-CB525B171211}" type="presParOf" srcId="{50B5F2B1-8BFE-4714-84A7-9ED06984E08F}" destId="{9E8C09E1-C44B-4EC1-A1A0-4D12324172CF}" srcOrd="0" destOrd="0" presId="urn:microsoft.com/office/officeart/2005/8/layout/list1#2"/>
    <dgm:cxn modelId="{5C12F575-4726-47D9-9A7B-62A53ECE32D2}" type="presParOf" srcId="{50B5F2B1-8BFE-4714-84A7-9ED06984E08F}" destId="{7055C139-A3B0-4FC2-B59B-A541AD4BA8CC}" srcOrd="1" destOrd="0" presId="urn:microsoft.com/office/officeart/2005/8/layout/list1#2"/>
    <dgm:cxn modelId="{F98D8F33-8EC8-42C7-B377-E13B55FE1DB1}" type="presParOf" srcId="{B14A1F14-F379-473A-929E-AE8F377B5710}" destId="{590904A1-F65A-44F8-B0AF-3A971685EF04}" srcOrd="9" destOrd="0" presId="urn:microsoft.com/office/officeart/2005/8/layout/list1#2"/>
    <dgm:cxn modelId="{01F93C95-1ADC-4C5E-BD43-CFF2656BFF3C}" type="presParOf" srcId="{B14A1F14-F379-473A-929E-AE8F377B5710}" destId="{0C03DBDC-9DCB-4CCE-8224-A39D90F91851}" srcOrd="10" destOrd="0" presId="urn:microsoft.com/office/officeart/2005/8/layout/list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2AC248-FD87-4096-AAD1-C61497C8D9F4}" type="doc">
      <dgm:prSet loTypeId="urn:microsoft.com/office/officeart/2005/8/layout/list1#2" loCatId="list" qsTypeId="urn:microsoft.com/office/officeart/2005/8/quickstyle/simple1#2" qsCatId="simple" csTypeId="urn:microsoft.com/office/officeart/2005/8/colors/accent0_3#2" csCatId="mainScheme" phldr="1"/>
      <dgm:spPr/>
      <dgm:t>
        <a:bodyPr/>
        <a:lstStyle/>
        <a:p>
          <a:endParaRPr lang="zh-CN" altLang="en-US"/>
        </a:p>
      </dgm:t>
    </dgm:pt>
    <dgm:pt modelId="{4894440D-DCF8-4E8E-8CEB-CCF9476C9A18}">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1.</a:t>
          </a:r>
          <a:r>
            <a:rPr lang="zh-CN" altLang="en-US" sz="2000" b="1" dirty="0">
              <a:latin typeface="Arial" panose="020B0604020202020204" pitchFamily="34" charset="0"/>
              <a:ea typeface="宋体" panose="02010600030101010101" pitchFamily="2" charset="-122"/>
              <a:sym typeface="+mn-ea"/>
            </a:rPr>
            <a:t>直辖市、省会城市、计划单列城市以及国务院确定的其他城市租房：</a:t>
          </a:r>
          <a:r>
            <a:rPr lang="zh-CN" altLang="en-US" sz="2000" b="1" dirty="0">
              <a:solidFill>
                <a:srgbClr val="FF0000"/>
              </a:solidFill>
              <a:latin typeface="Arial" panose="020B0604020202020204" pitchFamily="34" charset="0"/>
              <a:ea typeface="宋体" panose="02010600030101010101" pitchFamily="2" charset="-122"/>
              <a:sym typeface="+mn-ea"/>
            </a:rPr>
            <a:t>每年</a:t>
          </a:r>
          <a:r>
            <a:rPr lang="en-US" altLang="zh-CN" sz="20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18000</a:t>
          </a:r>
          <a:r>
            <a:rPr lang="zh-CN" altLang="en-US" sz="20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元</a:t>
          </a:r>
          <a:r>
            <a:rPr lang="zh-CN" altLang="en-US" sz="2000" b="1" dirty="0">
              <a:latin typeface="Arial" panose="020B0604020202020204" pitchFamily="34" charset="0"/>
              <a:ea typeface="宋体" panose="02010600030101010101" pitchFamily="2" charset="-122"/>
              <a:sym typeface="+mn-ea"/>
            </a:rPr>
            <a:t>（每月</a:t>
          </a:r>
          <a:r>
            <a:rPr lang="en-US" altLang="zh-CN" sz="2000" b="1" dirty="0">
              <a:latin typeface="Arial" panose="020B0604020202020204" pitchFamily="34" charset="0"/>
              <a:ea typeface="宋体" panose="02010600030101010101" pitchFamily="2" charset="-122"/>
              <a:sym typeface="+mn-ea"/>
            </a:rPr>
            <a:t>1500</a:t>
          </a:r>
          <a:r>
            <a:rPr lang="zh-CN" altLang="en-US" sz="2000" b="1" dirty="0">
              <a:latin typeface="Arial" panose="020B0604020202020204" pitchFamily="34" charset="0"/>
              <a:ea typeface="宋体" panose="02010600030101010101" pitchFamily="2" charset="-122"/>
              <a:sym typeface="+mn-ea"/>
            </a:rPr>
            <a:t>元）</a:t>
          </a:r>
          <a:endParaRPr lang="zh-CN" altLang="en-US" sz="2000" b="1" dirty="0">
            <a:latin typeface="微软雅黑" panose="020B0503020204020204" pitchFamily="34" charset="-122"/>
            <a:ea typeface="微软雅黑" panose="020B0503020204020204" pitchFamily="34" charset="-122"/>
          </a:endParaRPr>
        </a:p>
      </dgm:t>
    </dgm:pt>
    <dgm:pt modelId="{3D4B2CC7-81A8-4BD4-B423-F0D3E5B75982}" cxnId="{2AF907C1-EB95-498F-BA44-E47B6189DAD9}"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7DEEBACF-6BD3-4578-B553-4CBFE0F34E12}" cxnId="{2AF907C1-EB95-498F-BA44-E47B6189DAD9}"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1189360E-760C-40CF-BD29-A20D2CE4E24D}">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2.</a:t>
          </a:r>
          <a:r>
            <a:rPr lang="zh-CN" altLang="en-US" sz="2000" b="1" dirty="0">
              <a:latin typeface="Arial" panose="020B0604020202020204" pitchFamily="34" charset="0"/>
              <a:ea typeface="宋体" panose="02010600030101010101" pitchFamily="2" charset="-122"/>
              <a:sym typeface="+mn-ea"/>
            </a:rPr>
            <a:t>其他市辖区户籍人口超过</a:t>
          </a:r>
          <a:r>
            <a:rPr lang="en-US" altLang="zh-CN" sz="2000" b="1" dirty="0">
              <a:latin typeface="Arial" panose="020B0604020202020204" pitchFamily="34" charset="0"/>
              <a:ea typeface="宋体" panose="02010600030101010101" pitchFamily="2" charset="-122"/>
              <a:sym typeface="+mn-ea"/>
            </a:rPr>
            <a:t>100</a:t>
          </a:r>
          <a:r>
            <a:rPr lang="zh-CN" altLang="en-US" sz="2000" b="1" dirty="0">
              <a:latin typeface="Arial" panose="020B0604020202020204" pitchFamily="34" charset="0"/>
              <a:ea typeface="宋体" panose="02010600030101010101" pitchFamily="2" charset="-122"/>
              <a:sym typeface="+mn-ea"/>
            </a:rPr>
            <a:t>万的城市租房：</a:t>
          </a:r>
          <a:endParaRPr lang="zh-CN" altLang="en-US" sz="2000" b="1" dirty="0">
            <a:latin typeface="Arial" panose="020B0604020202020204" pitchFamily="34" charset="0"/>
            <a:ea typeface="宋体" panose="02010600030101010101" pitchFamily="2" charset="-122"/>
          </a:endParaRPr>
        </a:p>
        <a:p>
          <a:pPr>
            <a:lnSpc>
              <a:spcPct val="100000"/>
            </a:lnSpc>
            <a:spcBef>
              <a:spcPct val="0"/>
            </a:spcBef>
            <a:spcAft>
              <a:spcPct val="35000"/>
            </a:spcAft>
          </a:pPr>
          <a:r>
            <a:rPr lang="zh-CN" altLang="en-US" sz="2000" b="1" dirty="0">
              <a:solidFill>
                <a:srgbClr val="FF0000"/>
              </a:solidFill>
              <a:latin typeface="Arial" panose="020B0604020202020204" pitchFamily="34" charset="0"/>
              <a:ea typeface="宋体" panose="02010600030101010101" pitchFamily="2" charset="-122"/>
              <a:sym typeface="+mn-ea"/>
            </a:rPr>
            <a:t>每年</a:t>
          </a:r>
          <a:r>
            <a:rPr lang="en-US" altLang="zh-CN" sz="20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13200</a:t>
          </a:r>
          <a:r>
            <a:rPr lang="zh-CN" altLang="en-US" sz="20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元</a:t>
          </a:r>
          <a:r>
            <a:rPr lang="zh-CN" altLang="en-US" sz="2000" b="1" dirty="0">
              <a:latin typeface="Arial" panose="020B0604020202020204" pitchFamily="34" charset="0"/>
              <a:ea typeface="宋体" panose="02010600030101010101" pitchFamily="2" charset="-122"/>
              <a:sym typeface="+mn-ea"/>
            </a:rPr>
            <a:t>（每月</a:t>
          </a:r>
          <a:r>
            <a:rPr lang="en-US" altLang="zh-CN" sz="2000" b="1" dirty="0">
              <a:latin typeface="Arial" panose="020B0604020202020204" pitchFamily="34" charset="0"/>
              <a:ea typeface="宋体" panose="02010600030101010101" pitchFamily="2" charset="-122"/>
              <a:sym typeface="+mn-ea"/>
            </a:rPr>
            <a:t>1100</a:t>
          </a:r>
          <a:r>
            <a:rPr lang="zh-CN" altLang="en-US" sz="2000" b="1" dirty="0">
              <a:latin typeface="Arial" panose="020B0604020202020204" pitchFamily="34" charset="0"/>
              <a:ea typeface="宋体" panose="02010600030101010101" pitchFamily="2" charset="-122"/>
              <a:sym typeface="+mn-ea"/>
            </a:rPr>
            <a:t>元）</a:t>
          </a:r>
          <a:endParaRPr lang="zh-CN" altLang="en-US" sz="2000" b="1" dirty="0">
            <a:latin typeface="微软雅黑" panose="020B0503020204020204" pitchFamily="34" charset="-122"/>
            <a:ea typeface="微软雅黑" panose="020B0503020204020204" pitchFamily="34" charset="-122"/>
          </a:endParaRPr>
        </a:p>
      </dgm:t>
    </dgm:pt>
    <dgm:pt modelId="{118529D9-1982-4095-8F85-C15E17FC7D85}" cxnId="{BF02B5C3-83F2-4934-A408-2D70A1F27734}" type="par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9AB2D241-4B97-4D5A-9209-492016A50E02}" cxnId="{BF02B5C3-83F2-4934-A408-2D70A1F27734}" type="sibTrans">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1F590E2-BD87-4D3F-9642-3D3078FFECE0}">
      <dgm:prSet phldrT="[文本]" phldr="0" custT="1"/>
      <dgm:spPr/>
      <dgm:t>
        <a:bodyPr vert="horz" wrap="square"/>
        <a:lstStyle>
          <a:lvl1pPr algn="l"/>
          <a:lvl2pPr algn="l"/>
          <a:lvl3pPr algn="l"/>
          <a:lvl4pPr algn="l"/>
          <a:lvl5pPr algn="l"/>
          <a:lvl6pPr algn="l"/>
          <a:lvl7pPr algn="l"/>
          <a:lvl8pPr algn="l"/>
          <a:lvl9pPr algn="l"/>
        </a:lstStyle>
        <a:p>
          <a:pPr>
            <a:lnSpc>
              <a:spcPct val="100000"/>
            </a:lnSpc>
            <a:spcBef>
              <a:spcPct val="0"/>
            </a:spcBef>
            <a:spcAft>
              <a:spcPct val="35000"/>
            </a:spcAft>
          </a:pPr>
          <a:r>
            <a:rPr lang="en-US" altLang="zh-CN" sz="2400" b="1" dirty="0">
              <a:latin typeface="微软雅黑" panose="020B0503020204020204" pitchFamily="34" charset="-122"/>
              <a:ea typeface="微软雅黑" panose="020B0503020204020204" pitchFamily="34" charset="-122"/>
            </a:rPr>
            <a:t>3.</a:t>
          </a:r>
          <a:r>
            <a:rPr lang="zh-CN" altLang="en-US" sz="2000" b="1" dirty="0">
              <a:sym typeface="+mn-ea"/>
            </a:rPr>
            <a:t>其他市辖区户籍人口不超过</a:t>
          </a:r>
          <a:r>
            <a:rPr lang="en-US" altLang="zh-CN" sz="2000" b="1" dirty="0">
              <a:sym typeface="+mn-ea"/>
            </a:rPr>
            <a:t>100</a:t>
          </a:r>
          <a:r>
            <a:rPr lang="zh-CN" altLang="en-US" sz="2000" b="1" dirty="0">
              <a:sym typeface="+mn-ea"/>
            </a:rPr>
            <a:t>万</a:t>
          </a:r>
          <a:r>
            <a:rPr lang="en-US" altLang="zh-CN" sz="2000" b="1" dirty="0">
              <a:sym typeface="+mn-ea"/>
            </a:rPr>
            <a:t>(</a:t>
          </a:r>
          <a:r>
            <a:rPr lang="zh-CN" altLang="en-US" sz="2000" b="1" dirty="0">
              <a:sym typeface="+mn-ea"/>
            </a:rPr>
            <a:t>含</a:t>
          </a:r>
          <a:r>
            <a:rPr lang="en-US" altLang="zh-CN" sz="2000" b="1" dirty="0">
              <a:sym typeface="+mn-ea"/>
            </a:rPr>
            <a:t>)</a:t>
          </a:r>
          <a:r>
            <a:rPr lang="zh-CN" altLang="en-US" sz="2000" b="1" dirty="0">
              <a:sym typeface="+mn-ea"/>
            </a:rPr>
            <a:t>的城市租房：</a:t>
          </a:r>
          <a:endParaRPr lang="zh-CN" altLang="en-US" sz="2000" b="1" dirty="0">
            <a:latin typeface="Arial" panose="020B0604020202020204" pitchFamily="34" charset="0"/>
            <a:ea typeface="宋体" panose="02010600030101010101" pitchFamily="2" charset="-122"/>
          </a:endParaRPr>
        </a:p>
        <a:p>
          <a:pPr>
            <a:lnSpc>
              <a:spcPct val="100000"/>
            </a:lnSpc>
            <a:spcBef>
              <a:spcPct val="0"/>
            </a:spcBef>
            <a:spcAft>
              <a:spcPct val="35000"/>
            </a:spcAft>
          </a:pPr>
          <a:r>
            <a:rPr lang="zh-CN" altLang="en-US" sz="2000" b="1" dirty="0">
              <a:solidFill>
                <a:srgbClr val="FF0000"/>
              </a:solidFill>
              <a:sym typeface="+mn-ea"/>
            </a:rPr>
            <a:t>   每年</a:t>
          </a:r>
          <a:r>
            <a:rPr lang="en-US" altLang="zh-CN" sz="2000" b="1" dirty="0">
              <a:solidFill>
                <a:schemeClr val="accent1"/>
              </a:solidFill>
              <a:effectLst>
                <a:outerShdw blurRad="38100" dist="25400" dir="5400000" algn="ctr" rotWithShape="0">
                  <a:srgbClr val="6E747A">
                    <a:alpha val="43000"/>
                  </a:srgbClr>
                </a:outerShdw>
              </a:effectLst>
              <a:sym typeface="+mn-ea"/>
            </a:rPr>
            <a:t>9600</a:t>
          </a:r>
          <a:r>
            <a:rPr lang="zh-CN" altLang="en-US" sz="2000" b="1" dirty="0">
              <a:solidFill>
                <a:schemeClr val="accent1"/>
              </a:solidFill>
              <a:effectLst>
                <a:outerShdw blurRad="38100" dist="25400" dir="5400000" algn="ctr" rotWithShape="0">
                  <a:srgbClr val="6E747A">
                    <a:alpha val="43000"/>
                  </a:srgbClr>
                </a:outerShdw>
              </a:effectLst>
              <a:sym typeface="+mn-ea"/>
            </a:rPr>
            <a:t>元</a:t>
          </a:r>
          <a:r>
            <a:rPr lang="zh-CN" altLang="en-US" sz="2000" b="1" dirty="0">
              <a:sym typeface="+mn-ea"/>
            </a:rPr>
            <a:t>（每月</a:t>
          </a:r>
          <a:r>
            <a:rPr lang="en-US" altLang="zh-CN" sz="2000" b="1" dirty="0">
              <a:sym typeface="+mn-ea"/>
            </a:rPr>
            <a:t>800</a:t>
          </a:r>
          <a:r>
            <a:rPr lang="zh-CN" altLang="en-US" sz="2000" b="1" dirty="0">
              <a:sym typeface="+mn-ea"/>
            </a:rPr>
            <a:t>元）</a:t>
          </a:r>
          <a:endParaRPr lang="zh-CN" altLang="en-US" sz="2000" b="1" dirty="0">
            <a:latin typeface="微软雅黑" panose="020B0503020204020204" pitchFamily="34" charset="-122"/>
            <a:ea typeface="微软雅黑" panose="020B0503020204020204" pitchFamily="34" charset="-122"/>
          </a:endParaRPr>
        </a:p>
      </dgm:t>
    </dgm:pt>
    <dgm:pt modelId="{3B6F1ABF-EAA4-4CA9-ACF6-2E7F4D789E3D}" cxnId="{9555A8B8-3CAA-4448-B26D-6EE56E3E8003}" type="parTrans">
      <dgm:prSet/>
      <dgm:spPr/>
      <dgm:t>
        <a:bodyPr/>
        <a:lstStyle/>
        <a:p>
          <a:endParaRPr lang="zh-CN" altLang="en-US" sz="2400" b="1"/>
        </a:p>
      </dgm:t>
    </dgm:pt>
    <dgm:pt modelId="{3E75958E-726B-41D9-8C44-17AF61710CF2}" cxnId="{9555A8B8-3CAA-4448-B26D-6EE56E3E8003}" type="sibTrans">
      <dgm:prSet/>
      <dgm:spPr/>
      <dgm:t>
        <a:bodyPr/>
        <a:lstStyle/>
        <a:p>
          <a:endParaRPr lang="zh-CN" altLang="en-US" sz="2400" b="1"/>
        </a:p>
      </dgm:t>
    </dgm:pt>
    <dgm:pt modelId="{B14A1F14-F379-473A-929E-AE8F377B5710}" type="pres">
      <dgm:prSet presAssocID="{512AC248-FD87-4096-AAD1-C61497C8D9F4}" presName="linear" presStyleCnt="0">
        <dgm:presLayoutVars>
          <dgm:dir/>
          <dgm:animLvl val="lvl"/>
          <dgm:resizeHandles val="exact"/>
        </dgm:presLayoutVars>
      </dgm:prSet>
      <dgm:spPr/>
    </dgm:pt>
    <dgm:pt modelId="{E6A5F725-FF68-40D8-8259-D851987317EB}" type="pres">
      <dgm:prSet presAssocID="{4894440D-DCF8-4E8E-8CEB-CCF9476C9A18}" presName="parentLin" presStyleCnt="0"/>
      <dgm:spPr/>
    </dgm:pt>
    <dgm:pt modelId="{94F8AA11-050A-4FF3-A57D-2258503F4164}" type="pres">
      <dgm:prSet presAssocID="{4894440D-DCF8-4E8E-8CEB-CCF9476C9A18}" presName="parentLeftMargin" presStyleLbl="node1" presStyleIdx="0" presStyleCnt="3"/>
      <dgm:spPr/>
    </dgm:pt>
    <dgm:pt modelId="{0C8F1504-E2C4-4998-87F9-D820CBF78606}" type="pres">
      <dgm:prSet presAssocID="{4894440D-DCF8-4E8E-8CEB-CCF9476C9A18}" presName="parentText" presStyleLbl="node1" presStyleIdx="0" presStyleCnt="3" custScaleX="123809">
        <dgm:presLayoutVars>
          <dgm:chMax val="0"/>
          <dgm:bulletEnabled val="1"/>
        </dgm:presLayoutVars>
      </dgm:prSet>
      <dgm:spPr/>
    </dgm:pt>
    <dgm:pt modelId="{5644C1F3-1961-4D9D-A845-C60ABA1921F0}" type="pres">
      <dgm:prSet presAssocID="{4894440D-DCF8-4E8E-8CEB-CCF9476C9A18}" presName="negativeSpace" presStyleCnt="0"/>
      <dgm:spPr/>
    </dgm:pt>
    <dgm:pt modelId="{12D206C0-3727-4024-9753-544CE19E7886}" type="pres">
      <dgm:prSet presAssocID="{4894440D-DCF8-4E8E-8CEB-CCF9476C9A18}" presName="childText" presStyleLbl="conFgAcc1" presStyleIdx="0" presStyleCnt="3">
        <dgm:presLayoutVars>
          <dgm:bulletEnabled val="1"/>
        </dgm:presLayoutVars>
      </dgm:prSet>
      <dgm:spPr/>
    </dgm:pt>
    <dgm:pt modelId="{959F498E-DC2B-4940-B7D2-666D705E1AA8}" type="pres">
      <dgm:prSet presAssocID="{7DEEBACF-6BD3-4578-B553-4CBFE0F34E12}" presName="spaceBetweenRectangles" presStyleCnt="0"/>
      <dgm:spPr/>
    </dgm:pt>
    <dgm:pt modelId="{798F258C-AFDD-4C19-8746-CA93732A1279}" type="pres">
      <dgm:prSet presAssocID="{1189360E-760C-40CF-BD29-A20D2CE4E24D}" presName="parentLin" presStyleCnt="0"/>
      <dgm:spPr/>
    </dgm:pt>
    <dgm:pt modelId="{424FF670-9239-4C34-BEB9-734E4BE23598}" type="pres">
      <dgm:prSet presAssocID="{1189360E-760C-40CF-BD29-A20D2CE4E24D}" presName="parentLeftMargin" presStyleLbl="node1" presStyleIdx="0" presStyleCnt="3"/>
      <dgm:spPr/>
    </dgm:pt>
    <dgm:pt modelId="{5E6C669C-1DA9-4BD3-8569-2434BF87C7F8}" type="pres">
      <dgm:prSet presAssocID="{1189360E-760C-40CF-BD29-A20D2CE4E24D}" presName="parentText" presStyleLbl="node1" presStyleIdx="1" presStyleCnt="3" custScaleX="123809">
        <dgm:presLayoutVars>
          <dgm:chMax val="0"/>
          <dgm:bulletEnabled val="1"/>
        </dgm:presLayoutVars>
      </dgm:prSet>
      <dgm:spPr/>
    </dgm:pt>
    <dgm:pt modelId="{79AA25D6-F421-4F5F-8000-2A67C0EA3CE4}" type="pres">
      <dgm:prSet presAssocID="{1189360E-760C-40CF-BD29-A20D2CE4E24D}" presName="negativeSpace" presStyleCnt="0"/>
      <dgm:spPr/>
    </dgm:pt>
    <dgm:pt modelId="{3CE2106A-7CB2-4A19-9867-C6AB9DF46D04}" type="pres">
      <dgm:prSet presAssocID="{1189360E-760C-40CF-BD29-A20D2CE4E24D}" presName="childText" presStyleLbl="conFgAcc1" presStyleIdx="1" presStyleCnt="3">
        <dgm:presLayoutVars>
          <dgm:bulletEnabled val="1"/>
        </dgm:presLayoutVars>
      </dgm:prSet>
      <dgm:spPr/>
    </dgm:pt>
    <dgm:pt modelId="{AA0D8FF1-D72D-47F9-8D52-EDA679A7E1F2}" type="pres">
      <dgm:prSet presAssocID="{9AB2D241-4B97-4D5A-9209-492016A50E02}" presName="spaceBetweenRectangles" presStyleCnt="0"/>
      <dgm:spPr/>
    </dgm:pt>
    <dgm:pt modelId="{50B5F2B1-8BFE-4714-84A7-9ED06984E08F}" type="pres">
      <dgm:prSet presAssocID="{21F590E2-BD87-4D3F-9642-3D3078FFECE0}" presName="parentLin" presStyleCnt="0"/>
      <dgm:spPr/>
    </dgm:pt>
    <dgm:pt modelId="{9E8C09E1-C44B-4EC1-A1A0-4D12324172CF}" type="pres">
      <dgm:prSet presAssocID="{21F590E2-BD87-4D3F-9642-3D3078FFECE0}" presName="parentLeftMargin" presStyleLbl="node1" presStyleIdx="1" presStyleCnt="3"/>
      <dgm:spPr/>
    </dgm:pt>
    <dgm:pt modelId="{7055C139-A3B0-4FC2-B59B-A541AD4BA8CC}" type="pres">
      <dgm:prSet presAssocID="{21F590E2-BD87-4D3F-9642-3D3078FFECE0}" presName="parentText" presStyleLbl="node1" presStyleIdx="2" presStyleCnt="3" custScaleX="123809">
        <dgm:presLayoutVars>
          <dgm:chMax val="0"/>
          <dgm:bulletEnabled val="1"/>
        </dgm:presLayoutVars>
      </dgm:prSet>
      <dgm:spPr/>
    </dgm:pt>
    <dgm:pt modelId="{590904A1-F65A-44F8-B0AF-3A971685EF04}" type="pres">
      <dgm:prSet presAssocID="{21F590E2-BD87-4D3F-9642-3D3078FFECE0}" presName="negativeSpace" presStyleCnt="0"/>
      <dgm:spPr/>
    </dgm:pt>
    <dgm:pt modelId="{0C03DBDC-9DCB-4CCE-8224-A39D90F91851}" type="pres">
      <dgm:prSet presAssocID="{21F590E2-BD87-4D3F-9642-3D3078FFECE0}" presName="childText" presStyleLbl="conFgAcc1" presStyleIdx="2" presStyleCnt="3">
        <dgm:presLayoutVars>
          <dgm:bulletEnabled val="1"/>
        </dgm:presLayoutVars>
      </dgm:prSet>
      <dgm:spPr/>
    </dgm:pt>
  </dgm:ptLst>
  <dgm:cxnLst>
    <dgm:cxn modelId="{E056321F-48C0-484C-B09B-BF31CFF9D6E9}" type="presOf" srcId="{512AC248-FD87-4096-AAD1-C61497C8D9F4}" destId="{B14A1F14-F379-473A-929E-AE8F377B5710}" srcOrd="0" destOrd="0" presId="urn:microsoft.com/office/officeart/2005/8/layout/list1#2"/>
    <dgm:cxn modelId="{A7129467-924F-4B25-9884-7AE19C44692D}" type="presOf" srcId="{1189360E-760C-40CF-BD29-A20D2CE4E24D}" destId="{5E6C669C-1DA9-4BD3-8569-2434BF87C7F8}" srcOrd="1" destOrd="0" presId="urn:microsoft.com/office/officeart/2005/8/layout/list1#2"/>
    <dgm:cxn modelId="{D115134A-E8BB-4F0A-A02D-6DE6CB2BCF00}" type="presOf" srcId="{21F590E2-BD87-4D3F-9642-3D3078FFECE0}" destId="{7055C139-A3B0-4FC2-B59B-A541AD4BA8CC}" srcOrd="1" destOrd="0" presId="urn:microsoft.com/office/officeart/2005/8/layout/list1#2"/>
    <dgm:cxn modelId="{4B2FD94A-86C5-4303-A017-0D1719A329E4}" type="presOf" srcId="{4894440D-DCF8-4E8E-8CEB-CCF9476C9A18}" destId="{0C8F1504-E2C4-4998-87F9-D820CBF78606}" srcOrd="1" destOrd="0" presId="urn:microsoft.com/office/officeart/2005/8/layout/list1#2"/>
    <dgm:cxn modelId="{F7E4857A-09A3-4B44-9C0A-9BECE04BE39E}" type="presOf" srcId="{1189360E-760C-40CF-BD29-A20D2CE4E24D}" destId="{424FF670-9239-4C34-BEB9-734E4BE23598}" srcOrd="0" destOrd="0" presId="urn:microsoft.com/office/officeart/2005/8/layout/list1#2"/>
    <dgm:cxn modelId="{0C92D79C-FBE7-4D97-BFB8-CE382FBDCBC0}" type="presOf" srcId="{4894440D-DCF8-4E8E-8CEB-CCF9476C9A18}" destId="{94F8AA11-050A-4FF3-A57D-2258503F4164}" srcOrd="0" destOrd="0" presId="urn:microsoft.com/office/officeart/2005/8/layout/list1#2"/>
    <dgm:cxn modelId="{9555A8B8-3CAA-4448-B26D-6EE56E3E8003}" srcId="{512AC248-FD87-4096-AAD1-C61497C8D9F4}" destId="{21F590E2-BD87-4D3F-9642-3D3078FFECE0}" srcOrd="2" destOrd="0" parTransId="{3B6F1ABF-EAA4-4CA9-ACF6-2E7F4D789E3D}" sibTransId="{3E75958E-726B-41D9-8C44-17AF61710CF2}"/>
    <dgm:cxn modelId="{2AF907C1-EB95-498F-BA44-E47B6189DAD9}" srcId="{512AC248-FD87-4096-AAD1-C61497C8D9F4}" destId="{4894440D-DCF8-4E8E-8CEB-CCF9476C9A18}" srcOrd="0" destOrd="0" parTransId="{3D4B2CC7-81A8-4BD4-B423-F0D3E5B75982}" sibTransId="{7DEEBACF-6BD3-4578-B553-4CBFE0F34E12}"/>
    <dgm:cxn modelId="{BF02B5C3-83F2-4934-A408-2D70A1F27734}" srcId="{512AC248-FD87-4096-AAD1-C61497C8D9F4}" destId="{1189360E-760C-40CF-BD29-A20D2CE4E24D}" srcOrd="1" destOrd="0" parTransId="{118529D9-1982-4095-8F85-C15E17FC7D85}" sibTransId="{9AB2D241-4B97-4D5A-9209-492016A50E02}"/>
    <dgm:cxn modelId="{F21B37FD-1130-4E42-9DDE-51CF534B6606}" type="presOf" srcId="{21F590E2-BD87-4D3F-9642-3D3078FFECE0}" destId="{9E8C09E1-C44B-4EC1-A1A0-4D12324172CF}" srcOrd="0" destOrd="0" presId="urn:microsoft.com/office/officeart/2005/8/layout/list1#2"/>
    <dgm:cxn modelId="{B2638E8F-873F-4FA7-8339-E30D87A0F525}" type="presParOf" srcId="{B14A1F14-F379-473A-929E-AE8F377B5710}" destId="{E6A5F725-FF68-40D8-8259-D851987317EB}" srcOrd="0" destOrd="0" presId="urn:microsoft.com/office/officeart/2005/8/layout/list1#2"/>
    <dgm:cxn modelId="{38F135FE-9192-4A29-AC31-F42B5AD2446C}" type="presParOf" srcId="{E6A5F725-FF68-40D8-8259-D851987317EB}" destId="{94F8AA11-050A-4FF3-A57D-2258503F4164}" srcOrd="0" destOrd="0" presId="urn:microsoft.com/office/officeart/2005/8/layout/list1#2"/>
    <dgm:cxn modelId="{F838CFC9-B2D6-4EAA-A64E-DF05561486A7}" type="presParOf" srcId="{E6A5F725-FF68-40D8-8259-D851987317EB}" destId="{0C8F1504-E2C4-4998-87F9-D820CBF78606}" srcOrd="1" destOrd="0" presId="urn:microsoft.com/office/officeart/2005/8/layout/list1#2"/>
    <dgm:cxn modelId="{B9CAE7B1-041A-4E15-8D73-CDD00C7F6F2D}" type="presParOf" srcId="{B14A1F14-F379-473A-929E-AE8F377B5710}" destId="{5644C1F3-1961-4D9D-A845-C60ABA1921F0}" srcOrd="1" destOrd="0" presId="urn:microsoft.com/office/officeart/2005/8/layout/list1#2"/>
    <dgm:cxn modelId="{1E914E81-BC20-4DB7-9714-4C8723DAC99E}" type="presParOf" srcId="{B14A1F14-F379-473A-929E-AE8F377B5710}" destId="{12D206C0-3727-4024-9753-544CE19E7886}" srcOrd="2" destOrd="0" presId="urn:microsoft.com/office/officeart/2005/8/layout/list1#2"/>
    <dgm:cxn modelId="{E0E4D6AC-51BC-4D3E-B481-1D9539E3BC34}" type="presParOf" srcId="{B14A1F14-F379-473A-929E-AE8F377B5710}" destId="{959F498E-DC2B-4940-B7D2-666D705E1AA8}" srcOrd="3" destOrd="0" presId="urn:microsoft.com/office/officeart/2005/8/layout/list1#2"/>
    <dgm:cxn modelId="{DC01AC10-12FB-42B2-A13E-F9AE6E21007B}" type="presParOf" srcId="{B14A1F14-F379-473A-929E-AE8F377B5710}" destId="{798F258C-AFDD-4C19-8746-CA93732A1279}" srcOrd="4" destOrd="0" presId="urn:microsoft.com/office/officeart/2005/8/layout/list1#2"/>
    <dgm:cxn modelId="{06C71049-1D61-4083-A0F1-5ADC19F75ED4}" type="presParOf" srcId="{798F258C-AFDD-4C19-8746-CA93732A1279}" destId="{424FF670-9239-4C34-BEB9-734E4BE23598}" srcOrd="0" destOrd="0" presId="urn:microsoft.com/office/officeart/2005/8/layout/list1#2"/>
    <dgm:cxn modelId="{1E8C82E5-F710-4E8B-A89F-AC1DCA6101D5}" type="presParOf" srcId="{798F258C-AFDD-4C19-8746-CA93732A1279}" destId="{5E6C669C-1DA9-4BD3-8569-2434BF87C7F8}" srcOrd="1" destOrd="0" presId="urn:microsoft.com/office/officeart/2005/8/layout/list1#2"/>
    <dgm:cxn modelId="{2A36AF5A-A25F-4240-A341-25E2466EDFFF}" type="presParOf" srcId="{B14A1F14-F379-473A-929E-AE8F377B5710}" destId="{79AA25D6-F421-4F5F-8000-2A67C0EA3CE4}" srcOrd="5" destOrd="0" presId="urn:microsoft.com/office/officeart/2005/8/layout/list1#2"/>
    <dgm:cxn modelId="{0B93C286-F0C0-4ACB-9758-3638D1E52CE9}" type="presParOf" srcId="{B14A1F14-F379-473A-929E-AE8F377B5710}" destId="{3CE2106A-7CB2-4A19-9867-C6AB9DF46D04}" srcOrd="6" destOrd="0" presId="urn:microsoft.com/office/officeart/2005/8/layout/list1#2"/>
    <dgm:cxn modelId="{7C653F9D-7645-405F-ADAB-9729302A3ABF}" type="presParOf" srcId="{B14A1F14-F379-473A-929E-AE8F377B5710}" destId="{AA0D8FF1-D72D-47F9-8D52-EDA679A7E1F2}" srcOrd="7" destOrd="0" presId="urn:microsoft.com/office/officeart/2005/8/layout/list1#2"/>
    <dgm:cxn modelId="{949FBBC8-6B96-43DC-88C2-90A2BA3A3101}" type="presParOf" srcId="{B14A1F14-F379-473A-929E-AE8F377B5710}" destId="{50B5F2B1-8BFE-4714-84A7-9ED06984E08F}" srcOrd="8" destOrd="0" presId="urn:microsoft.com/office/officeart/2005/8/layout/list1#2"/>
    <dgm:cxn modelId="{3B5E5B18-8D56-4D9B-B8DC-C1A840D9DAC6}" type="presParOf" srcId="{50B5F2B1-8BFE-4714-84A7-9ED06984E08F}" destId="{9E8C09E1-C44B-4EC1-A1A0-4D12324172CF}" srcOrd="0" destOrd="0" presId="urn:microsoft.com/office/officeart/2005/8/layout/list1#2"/>
    <dgm:cxn modelId="{42F84FD5-295E-4E05-B7D2-4913FF018926}" type="presParOf" srcId="{50B5F2B1-8BFE-4714-84A7-9ED06984E08F}" destId="{7055C139-A3B0-4FC2-B59B-A541AD4BA8CC}" srcOrd="1" destOrd="0" presId="urn:microsoft.com/office/officeart/2005/8/layout/list1#2"/>
    <dgm:cxn modelId="{8ADF6F73-449C-4117-94CD-5EEC2D7E04BD}" type="presParOf" srcId="{B14A1F14-F379-473A-929E-AE8F377B5710}" destId="{590904A1-F65A-44F8-B0AF-3A971685EF04}" srcOrd="9" destOrd="0" presId="urn:microsoft.com/office/officeart/2005/8/layout/list1#2"/>
    <dgm:cxn modelId="{141FF436-0A5C-4197-81D6-F6FFF628C9A1}" type="presParOf" srcId="{B14A1F14-F379-473A-929E-AE8F377B5710}" destId="{0C03DBDC-9DCB-4CCE-8224-A39D90F91851}" srcOrd="10" destOrd="0" presId="urn:microsoft.com/office/officeart/2005/8/layout/list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322559"/>
          <a:ext cx="7429500" cy="478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71475" y="42119"/>
          <a:ext cx="5200650" cy="5608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9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1. </a:t>
          </a:r>
          <a:r>
            <a:rPr lang="zh-CN" altLang="en-US" sz="2800" b="0" kern="1200" dirty="0">
              <a:latin typeface="微软雅黑" panose="020B0503020204020204" pitchFamily="34" charset="-122"/>
              <a:ea typeface="微软雅黑" panose="020B0503020204020204" pitchFamily="34" charset="-122"/>
            </a:rPr>
            <a:t>个人所得税的概念</a:t>
          </a:r>
        </a:p>
      </dsp:txBody>
      <dsp:txXfrm>
        <a:off x="398855" y="69499"/>
        <a:ext cx="5145890" cy="506120"/>
      </dsp:txXfrm>
    </dsp:sp>
    <dsp:sp modelId="{3CE2106A-7CB2-4A19-9867-C6AB9DF46D04}">
      <dsp:nvSpPr>
        <dsp:cNvPr id="0" name=""/>
        <dsp:cNvSpPr/>
      </dsp:nvSpPr>
      <dsp:spPr>
        <a:xfrm>
          <a:off x="0" y="1184400"/>
          <a:ext cx="7429500" cy="478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71475" y="903960"/>
          <a:ext cx="5200650" cy="5608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9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2. </a:t>
          </a:r>
          <a:r>
            <a:rPr lang="zh-CN" altLang="en-US" sz="2800" b="0" kern="1200" dirty="0">
              <a:latin typeface="微软雅黑" panose="020B0503020204020204" pitchFamily="34" charset="-122"/>
              <a:ea typeface="微软雅黑" panose="020B0503020204020204" pitchFamily="34" charset="-122"/>
            </a:rPr>
            <a:t>个人所得税的纳税人</a:t>
          </a:r>
        </a:p>
      </dsp:txBody>
      <dsp:txXfrm>
        <a:off x="398855" y="931340"/>
        <a:ext cx="5145890" cy="506120"/>
      </dsp:txXfrm>
    </dsp:sp>
    <dsp:sp modelId="{B9C71E99-638C-411F-8DE3-5BB3B605C9B4}">
      <dsp:nvSpPr>
        <dsp:cNvPr id="0" name=""/>
        <dsp:cNvSpPr/>
      </dsp:nvSpPr>
      <dsp:spPr>
        <a:xfrm>
          <a:off x="0" y="2046240"/>
          <a:ext cx="7429500" cy="478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10AC89-491C-47F0-B173-003FD65E7104}">
      <dsp:nvSpPr>
        <dsp:cNvPr id="0" name=""/>
        <dsp:cNvSpPr/>
      </dsp:nvSpPr>
      <dsp:spPr>
        <a:xfrm>
          <a:off x="371475" y="1765800"/>
          <a:ext cx="5200650" cy="5608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9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3. </a:t>
          </a:r>
          <a:r>
            <a:rPr lang="zh-CN" altLang="en-US" sz="2800" b="0" kern="1200" dirty="0">
              <a:latin typeface="微软雅黑" panose="020B0503020204020204" pitchFamily="34" charset="-122"/>
              <a:ea typeface="微软雅黑" panose="020B0503020204020204" pitchFamily="34" charset="-122"/>
            </a:rPr>
            <a:t>个人所得税的征税对象</a:t>
          </a:r>
        </a:p>
      </dsp:txBody>
      <dsp:txXfrm>
        <a:off x="398855" y="1793180"/>
        <a:ext cx="5145890" cy="506120"/>
      </dsp:txXfrm>
    </dsp:sp>
    <dsp:sp modelId="{935DB44A-1B97-41C0-9481-FF9A6A8455BC}">
      <dsp:nvSpPr>
        <dsp:cNvPr id="0" name=""/>
        <dsp:cNvSpPr/>
      </dsp:nvSpPr>
      <dsp:spPr>
        <a:xfrm>
          <a:off x="0" y="2908080"/>
          <a:ext cx="7429500" cy="4788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13ECC2-496D-4D60-B35C-FB1ECC912BDF}">
      <dsp:nvSpPr>
        <dsp:cNvPr id="0" name=""/>
        <dsp:cNvSpPr/>
      </dsp:nvSpPr>
      <dsp:spPr>
        <a:xfrm>
          <a:off x="371475" y="2627640"/>
          <a:ext cx="5200650" cy="56088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9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4. </a:t>
          </a:r>
          <a:r>
            <a:rPr lang="zh-CN" altLang="en-US" sz="2800" b="0" kern="1200" dirty="0">
              <a:latin typeface="微软雅黑" panose="020B0503020204020204" pitchFamily="34" charset="-122"/>
              <a:ea typeface="微软雅黑" panose="020B0503020204020204" pitchFamily="34" charset="-122"/>
            </a:rPr>
            <a:t>个人所得税的税率</a:t>
          </a:r>
        </a:p>
      </dsp:txBody>
      <dsp:txXfrm>
        <a:off x="398855" y="2655020"/>
        <a:ext cx="5145890"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777652"/>
          <a:ext cx="7429500" cy="1260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71475" y="39652"/>
          <a:ext cx="5200650" cy="14760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889000">
            <a:lnSpc>
              <a:spcPct val="100000"/>
            </a:lnSpc>
            <a:spcBef>
              <a:spcPct val="0"/>
            </a:spcBef>
            <a:spcAft>
              <a:spcPct val="35000"/>
            </a:spcAft>
            <a:buNone/>
          </a:pPr>
          <a:r>
            <a:rPr lang="en-US" altLang="zh-CN" sz="2000" b="0" kern="1200" dirty="0">
              <a:latin typeface="微软雅黑" panose="020B0503020204020204" pitchFamily="34" charset="-122"/>
              <a:ea typeface="微软雅黑" panose="020B0503020204020204" pitchFamily="34" charset="-122"/>
            </a:rPr>
            <a:t>1.</a:t>
          </a:r>
          <a:r>
            <a:rPr lang="zh-CN" altLang="en-US" sz="2000" b="1" kern="1200" dirty="0">
              <a:latin typeface="Arial" panose="020B0604020202020204" pitchFamily="34" charset="0"/>
              <a:ea typeface="宋体" panose="02010600030101010101" pitchFamily="2" charset="-122"/>
              <a:sym typeface="+mn-ea"/>
            </a:rPr>
            <a:t>夫妻双方主要工作城市相同的，只能由一方扣除住房租金支出。主要工作城市不同，各自在主要工作城市都没有住房，可分别进行扣除。</a:t>
          </a:r>
          <a:endParaRPr lang="zh-CN" altLang="en-US" sz="2000" b="0" kern="1200" dirty="0">
            <a:latin typeface="微软雅黑" panose="020B0503020204020204" pitchFamily="34" charset="-122"/>
            <a:ea typeface="微软雅黑" panose="020B0503020204020204" pitchFamily="34" charset="-122"/>
          </a:endParaRPr>
        </a:p>
      </dsp:txBody>
      <dsp:txXfrm>
        <a:off x="443527" y="111704"/>
        <a:ext cx="5056546" cy="1331896"/>
      </dsp:txXfrm>
    </dsp:sp>
    <dsp:sp modelId="{3CE2106A-7CB2-4A19-9867-C6AB9DF46D04}">
      <dsp:nvSpPr>
        <dsp:cNvPr id="0" name=""/>
        <dsp:cNvSpPr/>
      </dsp:nvSpPr>
      <dsp:spPr>
        <a:xfrm>
          <a:off x="0" y="3045652"/>
          <a:ext cx="7429500" cy="1260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71475" y="2307652"/>
          <a:ext cx="5200650" cy="14760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889000">
            <a:lnSpc>
              <a:spcPct val="10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2. </a:t>
          </a:r>
          <a:r>
            <a:rPr lang="zh-CN" altLang="en-US" sz="2000" b="1" kern="1200" dirty="0">
              <a:latin typeface="Arial" panose="020B0604020202020204" pitchFamily="34" charset="0"/>
              <a:ea typeface="宋体" panose="02010600030101010101" pitchFamily="2" charset="-122"/>
              <a:sym typeface="+mn-ea"/>
            </a:rPr>
            <a:t>纳税人及其配偶不得同时分别享受住房贷款利息专项附加扣除和住房租金专项附加扣除</a:t>
          </a:r>
          <a:r>
            <a:rPr lang="en-US" altLang="zh-CN" sz="2000" b="1" kern="1200" dirty="0">
              <a:latin typeface="Arial" panose="020B0604020202020204" pitchFamily="34" charset="0"/>
              <a:ea typeface="宋体" panose="02010600030101010101" pitchFamily="2" charset="-122"/>
              <a:sym typeface="+mn-ea"/>
            </a:rPr>
            <a:t>.</a:t>
          </a:r>
        </a:p>
      </dsp:txBody>
      <dsp:txXfrm>
        <a:off x="443527" y="2379704"/>
        <a:ext cx="5056546" cy="13318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695131"/>
          <a:ext cx="7648575" cy="680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82428" y="27363"/>
          <a:ext cx="6628736" cy="106628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369" tIns="0" rIns="2023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1.</a:t>
          </a:r>
          <a:r>
            <a:rPr lang="zh-CN" altLang="en-US" sz="2400" b="1" kern="1200" dirty="0">
              <a:latin typeface="微软雅黑" panose="020B0503020204020204" pitchFamily="34" charset="-122"/>
              <a:ea typeface="宋体" panose="02010600030101010101" pitchFamily="2" charset="-122"/>
            </a:rPr>
            <a:t>纳税人为独生子女</a:t>
          </a:r>
          <a:r>
            <a:rPr lang="zh-CN" altLang="en-US" sz="2000" b="1" kern="1200" dirty="0">
              <a:latin typeface="Arial" panose="020B0604020202020204" pitchFamily="34" charset="0"/>
              <a:ea typeface="宋体" panose="02010600030101010101" pitchFamily="2" charset="-122"/>
              <a:sym typeface="+mn-ea"/>
            </a:rPr>
            <a:t>：</a:t>
          </a:r>
        </a:p>
        <a:p>
          <a:pPr marL="0" lvl="0" indent="0" algn="l" defTabSz="1066800">
            <a:lnSpc>
              <a:spcPct val="100000"/>
            </a:lnSpc>
            <a:spcBef>
              <a:spcPct val="0"/>
            </a:spcBef>
            <a:spcAft>
              <a:spcPct val="35000"/>
            </a:spcAft>
            <a:buNone/>
          </a:pPr>
          <a:r>
            <a:rPr lang="zh-CN" altLang="en-US" sz="2000" b="1" kern="1200" dirty="0">
              <a:latin typeface="Arial" panose="020B0604020202020204" pitchFamily="34" charset="0"/>
              <a:ea typeface="宋体" panose="02010600030101010101" pitchFamily="2" charset="-122"/>
              <a:sym typeface="+mn-ea"/>
            </a:rPr>
            <a:t>   </a:t>
          </a:r>
          <a:r>
            <a:rPr lang="zh-CN" altLang="en-US" sz="2000" b="1" kern="1200" dirty="0">
              <a:solidFill>
                <a:srgbClr val="FF0000"/>
              </a:solidFill>
              <a:latin typeface="Arial" panose="020B0604020202020204" pitchFamily="34" charset="0"/>
              <a:ea typeface="宋体" panose="02010600030101010101" pitchFamily="2" charset="-122"/>
              <a:sym typeface="+mn-ea"/>
            </a:rPr>
            <a:t>每年</a:t>
          </a:r>
          <a:r>
            <a:rPr lang="en-US" altLang="zh-CN" sz="2000" b="1" kern="1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24000</a:t>
          </a:r>
          <a:r>
            <a:rPr lang="zh-CN" altLang="en-US" sz="2000" b="1" kern="1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元</a:t>
          </a:r>
          <a:r>
            <a:rPr lang="zh-CN" altLang="en-US" sz="2000" b="1" kern="1200" dirty="0">
              <a:latin typeface="Arial" panose="020B0604020202020204" pitchFamily="34" charset="0"/>
              <a:ea typeface="宋体" panose="02010600030101010101" pitchFamily="2" charset="-122"/>
              <a:sym typeface="+mn-ea"/>
            </a:rPr>
            <a:t>（每月</a:t>
          </a:r>
          <a:r>
            <a:rPr lang="en-US" altLang="zh-CN" sz="2000" b="1" kern="1200" dirty="0">
              <a:latin typeface="Arial" panose="020B0604020202020204" pitchFamily="34" charset="0"/>
              <a:ea typeface="宋体" panose="02010600030101010101" pitchFamily="2" charset="-122"/>
              <a:sym typeface="+mn-ea"/>
            </a:rPr>
            <a:t>2000</a:t>
          </a:r>
          <a:r>
            <a:rPr lang="zh-CN" altLang="en-US" sz="2000" b="1" kern="1200" dirty="0">
              <a:latin typeface="Arial" panose="020B0604020202020204" pitchFamily="34" charset="0"/>
              <a:ea typeface="宋体" panose="02010600030101010101" pitchFamily="2" charset="-122"/>
              <a:sym typeface="+mn-ea"/>
            </a:rPr>
            <a:t>元）</a:t>
          </a:r>
          <a:endParaRPr lang="zh-CN" altLang="en-US" sz="2000" b="1" kern="1200" dirty="0">
            <a:latin typeface="微软雅黑" panose="020B0503020204020204" pitchFamily="34" charset="-122"/>
            <a:ea typeface="微软雅黑" panose="020B0503020204020204" pitchFamily="34" charset="-122"/>
            <a:sym typeface="+mn-ea"/>
          </a:endParaRPr>
        </a:p>
      </dsp:txBody>
      <dsp:txXfrm>
        <a:off x="434480" y="79415"/>
        <a:ext cx="6524632" cy="962184"/>
      </dsp:txXfrm>
    </dsp:sp>
    <dsp:sp modelId="{3CE2106A-7CB2-4A19-9867-C6AB9DF46D04}">
      <dsp:nvSpPr>
        <dsp:cNvPr id="0" name=""/>
        <dsp:cNvSpPr/>
      </dsp:nvSpPr>
      <dsp:spPr>
        <a:xfrm>
          <a:off x="0" y="1919851"/>
          <a:ext cx="7648575" cy="680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82428" y="1521331"/>
          <a:ext cx="6628736" cy="7970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369" tIns="0" rIns="2023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2.</a:t>
          </a:r>
          <a:r>
            <a:rPr lang="zh-CN" altLang="en-US" sz="2000" b="1" kern="1200" dirty="0">
              <a:latin typeface="微软雅黑" panose="020B0503020204020204" pitchFamily="34" charset="-122"/>
              <a:ea typeface="宋体" panose="02010600030101010101" pitchFamily="2" charset="-122"/>
              <a:sym typeface="+mn-ea"/>
            </a:rPr>
            <a:t>纳税人为非独生子女，与兄弟姐妹指定或者约定分摊</a:t>
          </a:r>
          <a:r>
            <a:rPr lang="zh-CN" altLang="en-US" sz="2000" b="1" kern="1200" dirty="0">
              <a:latin typeface="Arial" panose="020B0604020202020204" pitchFamily="34" charset="0"/>
              <a:ea typeface="宋体" panose="02010600030101010101" pitchFamily="2" charset="-122"/>
              <a:sym typeface="+mn-ea"/>
            </a:rPr>
            <a:t>：</a:t>
          </a:r>
          <a:r>
            <a:rPr lang="zh-CN" altLang="en-US" sz="2000" b="1" kern="1200" dirty="0">
              <a:latin typeface="微软雅黑" panose="020B0503020204020204" pitchFamily="34" charset="-122"/>
              <a:ea typeface="微软雅黑" panose="020B0503020204020204" pitchFamily="34" charset="-122"/>
            </a:rPr>
            <a:t>分摊须签订书面分摊协议，指定优于约定。</a:t>
          </a:r>
        </a:p>
      </dsp:txBody>
      <dsp:txXfrm>
        <a:off x="421336" y="1560239"/>
        <a:ext cx="6550920" cy="719224"/>
      </dsp:txXfrm>
    </dsp:sp>
    <dsp:sp modelId="{0C03DBDC-9DCB-4CCE-8224-A39D90F91851}">
      <dsp:nvSpPr>
        <dsp:cNvPr id="0" name=""/>
        <dsp:cNvSpPr/>
      </dsp:nvSpPr>
      <dsp:spPr>
        <a:xfrm>
          <a:off x="0" y="3377825"/>
          <a:ext cx="7648575" cy="680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5C139-A3B0-4FC2-B59B-A541AD4BA8CC}">
      <dsp:nvSpPr>
        <dsp:cNvPr id="0" name=""/>
        <dsp:cNvSpPr/>
      </dsp:nvSpPr>
      <dsp:spPr>
        <a:xfrm>
          <a:off x="382428" y="2746051"/>
          <a:ext cx="6628736" cy="103029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369" tIns="0" rIns="2023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3.</a:t>
          </a:r>
          <a:r>
            <a:rPr lang="zh-CN" altLang="en-US" sz="2400" b="1" kern="1200" dirty="0">
              <a:latin typeface="微软雅黑" panose="020B0503020204020204" pitchFamily="34" charset="-122"/>
              <a:ea typeface="宋体" panose="02010600030101010101" pitchFamily="2" charset="-122"/>
            </a:rPr>
            <a:t>每个纳税人分摊的扣除额最高不得超过</a:t>
          </a:r>
          <a:r>
            <a:rPr lang="zh-CN" altLang="en-US" sz="2000" b="1" kern="1200" dirty="0">
              <a:sym typeface="+mn-ea"/>
            </a:rPr>
            <a:t>：</a:t>
          </a:r>
          <a:endParaRPr lang="zh-CN" altLang="en-US" sz="2000" b="1" kern="1200" dirty="0">
            <a:latin typeface="Arial" panose="020B0604020202020204" pitchFamily="34" charset="0"/>
            <a:ea typeface="宋体" panose="02010600030101010101" pitchFamily="2" charset="-122"/>
          </a:endParaRPr>
        </a:p>
        <a:p>
          <a:pPr marL="0" lvl="0" indent="0" algn="l" defTabSz="1066800">
            <a:lnSpc>
              <a:spcPct val="100000"/>
            </a:lnSpc>
            <a:spcBef>
              <a:spcPct val="0"/>
            </a:spcBef>
            <a:spcAft>
              <a:spcPct val="35000"/>
            </a:spcAft>
            <a:buNone/>
          </a:pPr>
          <a:r>
            <a:rPr lang="zh-CN" altLang="en-US" sz="2000" b="1" kern="1200" dirty="0">
              <a:solidFill>
                <a:srgbClr val="FF0000"/>
              </a:solidFill>
              <a:sym typeface="+mn-ea"/>
            </a:rPr>
            <a:t>   每年</a:t>
          </a:r>
          <a:r>
            <a:rPr lang="en-US" altLang="zh-CN" sz="2000" b="1" kern="1200" dirty="0">
              <a:solidFill>
                <a:schemeClr val="accent1"/>
              </a:solidFill>
              <a:effectLst>
                <a:outerShdw blurRad="38100" dist="25400" dir="5400000" algn="ctr" rotWithShape="0">
                  <a:srgbClr val="6E747A">
                    <a:alpha val="43000"/>
                  </a:srgbClr>
                </a:outerShdw>
              </a:effectLst>
              <a:sym typeface="+mn-ea"/>
            </a:rPr>
            <a:t>12000</a:t>
          </a:r>
          <a:r>
            <a:rPr lang="zh-CN" altLang="en-US" sz="2000" b="1" kern="1200" dirty="0">
              <a:solidFill>
                <a:schemeClr val="accent1"/>
              </a:solidFill>
              <a:effectLst>
                <a:outerShdw blurRad="38100" dist="25400" dir="5400000" algn="ctr" rotWithShape="0">
                  <a:srgbClr val="6E747A">
                    <a:alpha val="43000"/>
                  </a:srgbClr>
                </a:outerShdw>
              </a:effectLst>
              <a:sym typeface="+mn-ea"/>
            </a:rPr>
            <a:t>元</a:t>
          </a:r>
          <a:r>
            <a:rPr lang="zh-CN" altLang="en-US" sz="2000" b="1" kern="1200" dirty="0">
              <a:sym typeface="+mn-ea"/>
            </a:rPr>
            <a:t>（每月</a:t>
          </a:r>
          <a:r>
            <a:rPr lang="en-US" altLang="zh-CN" sz="2000" b="1" kern="1200" dirty="0">
              <a:sym typeface="+mn-ea"/>
            </a:rPr>
            <a:t>1000</a:t>
          </a:r>
          <a:r>
            <a:rPr lang="zh-CN" altLang="en-US" sz="2000" b="1" kern="1200" dirty="0">
              <a:sym typeface="+mn-ea"/>
            </a:rPr>
            <a:t>元）</a:t>
          </a:r>
          <a:endParaRPr lang="zh-CN" altLang="en-US" sz="2000" b="1" kern="1200" dirty="0">
            <a:latin typeface="微软雅黑" panose="020B0503020204020204" pitchFamily="34" charset="-122"/>
            <a:ea typeface="微软雅黑" panose="020B0503020204020204" pitchFamily="34" charset="-122"/>
          </a:endParaRPr>
        </a:p>
      </dsp:txBody>
      <dsp:txXfrm>
        <a:off x="432723" y="2796346"/>
        <a:ext cx="6528146" cy="929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313017"/>
          <a:ext cx="7011035" cy="453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50551" y="47337"/>
          <a:ext cx="6076204" cy="5313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00" tIns="0" rIns="185500"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6.</a:t>
          </a:r>
          <a:r>
            <a:rPr lang="zh-CN" altLang="en-US" sz="2400" b="1" kern="1200" dirty="0">
              <a:solidFill>
                <a:schemeClr val="bg2"/>
              </a:solidFill>
              <a:uFillTx/>
              <a:latin typeface="Calibri" panose="020F0502020204030204" pitchFamily="34" charset="0"/>
              <a:sym typeface="+mn-ea"/>
            </a:rPr>
            <a:t>利息、股息、红利所得；</a:t>
          </a:r>
          <a:endParaRPr lang="zh-CN" altLang="en-US" sz="2400" b="1" kern="1200" dirty="0">
            <a:solidFill>
              <a:schemeClr val="bg2"/>
            </a:solidFill>
            <a:uFillTx/>
            <a:latin typeface="Calibri" panose="020F0502020204030204" pitchFamily="34" charset="0"/>
            <a:ea typeface="微软雅黑" panose="020B0503020204020204" pitchFamily="34" charset="-122"/>
            <a:sym typeface="+mn-ea"/>
          </a:endParaRPr>
        </a:p>
      </dsp:txBody>
      <dsp:txXfrm>
        <a:off x="376490" y="73276"/>
        <a:ext cx="6024326" cy="479482"/>
      </dsp:txXfrm>
    </dsp:sp>
    <dsp:sp modelId="{3CE2106A-7CB2-4A19-9867-C6AB9DF46D04}">
      <dsp:nvSpPr>
        <dsp:cNvPr id="0" name=""/>
        <dsp:cNvSpPr/>
      </dsp:nvSpPr>
      <dsp:spPr>
        <a:xfrm>
          <a:off x="0" y="1129497"/>
          <a:ext cx="7011035" cy="453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50551" y="863817"/>
          <a:ext cx="6076204" cy="5313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00" tIns="0" rIns="185500"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7.</a:t>
          </a:r>
          <a:r>
            <a:rPr lang="zh-CN" altLang="en-US" sz="2400" b="1" kern="1200" dirty="0">
              <a:solidFill>
                <a:schemeClr val="bg2"/>
              </a:solidFill>
              <a:uFillTx/>
              <a:latin typeface="Calibri" panose="020F0502020204030204" pitchFamily="34" charset="0"/>
              <a:sym typeface="+mn-ea"/>
            </a:rPr>
            <a:t>财产租赁所得；</a:t>
          </a:r>
          <a:endParaRPr lang="zh-CN" altLang="en-US" sz="2400" b="1" kern="1200" dirty="0">
            <a:solidFill>
              <a:schemeClr val="bg2"/>
            </a:solidFill>
            <a:uFillTx/>
            <a:latin typeface="Calibri" panose="020F0502020204030204" pitchFamily="34" charset="0"/>
            <a:ea typeface="微软雅黑" panose="020B0503020204020204" pitchFamily="34" charset="-122"/>
            <a:sym typeface="+mn-ea"/>
          </a:endParaRPr>
        </a:p>
      </dsp:txBody>
      <dsp:txXfrm>
        <a:off x="376490" y="889756"/>
        <a:ext cx="6024326" cy="479482"/>
      </dsp:txXfrm>
    </dsp:sp>
    <dsp:sp modelId="{0C03DBDC-9DCB-4CCE-8224-A39D90F91851}">
      <dsp:nvSpPr>
        <dsp:cNvPr id="0" name=""/>
        <dsp:cNvSpPr/>
      </dsp:nvSpPr>
      <dsp:spPr>
        <a:xfrm>
          <a:off x="0" y="1945977"/>
          <a:ext cx="7011035" cy="453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5C139-A3B0-4FC2-B59B-A541AD4BA8CC}">
      <dsp:nvSpPr>
        <dsp:cNvPr id="0" name=""/>
        <dsp:cNvSpPr/>
      </dsp:nvSpPr>
      <dsp:spPr>
        <a:xfrm>
          <a:off x="350551" y="1680297"/>
          <a:ext cx="6076204" cy="5313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00" tIns="0" rIns="185500"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8.</a:t>
          </a:r>
          <a:r>
            <a:rPr lang="zh-CN" altLang="en-US" sz="2400" b="1" kern="1200" dirty="0">
              <a:solidFill>
                <a:schemeClr val="bg2"/>
              </a:solidFill>
              <a:uFillTx/>
              <a:latin typeface="Calibri" panose="020F0502020204030204" pitchFamily="34" charset="0"/>
              <a:sym typeface="+mn-ea"/>
            </a:rPr>
            <a:t>财产转让所得；</a:t>
          </a:r>
          <a:endParaRPr lang="zh-CN" altLang="en-US" sz="2400" b="1" kern="1200" dirty="0">
            <a:solidFill>
              <a:schemeClr val="bg2"/>
            </a:solidFill>
            <a:uFillTx/>
            <a:latin typeface="Calibri" panose="020F0502020204030204" pitchFamily="34" charset="0"/>
            <a:ea typeface="微软雅黑" panose="020B0503020204020204" pitchFamily="34" charset="-122"/>
            <a:sym typeface="+mn-ea"/>
          </a:endParaRPr>
        </a:p>
      </dsp:txBody>
      <dsp:txXfrm>
        <a:off x="376490" y="1706236"/>
        <a:ext cx="6024326" cy="479482"/>
      </dsp:txXfrm>
    </dsp:sp>
    <dsp:sp modelId="{1A0AF55B-48D6-4F69-8DE6-6AC20ED27DA6}">
      <dsp:nvSpPr>
        <dsp:cNvPr id="0" name=""/>
        <dsp:cNvSpPr/>
      </dsp:nvSpPr>
      <dsp:spPr>
        <a:xfrm>
          <a:off x="0" y="2762457"/>
          <a:ext cx="7011035" cy="453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D341C1-A269-4B38-9E65-2EEAB82D5558}">
      <dsp:nvSpPr>
        <dsp:cNvPr id="0" name=""/>
        <dsp:cNvSpPr/>
      </dsp:nvSpPr>
      <dsp:spPr>
        <a:xfrm>
          <a:off x="350551" y="2496777"/>
          <a:ext cx="6076204" cy="5313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00" tIns="0" rIns="185500"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solidFill>
                <a:schemeClr val="bg2"/>
              </a:solidFill>
              <a:latin typeface="微软雅黑" panose="020B0503020204020204" pitchFamily="34" charset="-122"/>
              <a:ea typeface="微软雅黑" panose="020B0503020204020204" pitchFamily="34" charset="-122"/>
            </a:rPr>
            <a:t>9.</a:t>
          </a:r>
          <a:r>
            <a:rPr lang="zh-CN" altLang="en-US" sz="2400" b="1" kern="1200" dirty="0">
              <a:solidFill>
                <a:schemeClr val="bg2"/>
              </a:solidFill>
              <a:latin typeface="Calibri" panose="020F0502020204030204" pitchFamily="34" charset="0"/>
              <a:sym typeface="+mn-ea"/>
            </a:rPr>
            <a:t>偶然所得；</a:t>
          </a:r>
          <a:endParaRPr lang="zh-CN" altLang="en-US" sz="2400" b="1" kern="1200" dirty="0">
            <a:solidFill>
              <a:schemeClr val="bg2"/>
            </a:solidFill>
            <a:latin typeface="Calibri" panose="020F0502020204030204" pitchFamily="34" charset="0"/>
            <a:ea typeface="微软雅黑" panose="020B0503020204020204" pitchFamily="34" charset="-122"/>
            <a:sym typeface="+mn-ea"/>
          </a:endParaRPr>
        </a:p>
      </dsp:txBody>
      <dsp:txXfrm>
        <a:off x="376490" y="2522716"/>
        <a:ext cx="6024326" cy="479482"/>
      </dsp:txXfrm>
    </dsp:sp>
    <dsp:sp modelId="{3760DABA-A32A-4D2B-9778-2F12B17AC8E7}">
      <dsp:nvSpPr>
        <dsp:cNvPr id="0" name=""/>
        <dsp:cNvSpPr/>
      </dsp:nvSpPr>
      <dsp:spPr>
        <a:xfrm>
          <a:off x="0" y="3578937"/>
          <a:ext cx="7011035" cy="453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5106F3-9CB4-4B3E-914B-72B2D43A7C82}">
      <dsp:nvSpPr>
        <dsp:cNvPr id="0" name=""/>
        <dsp:cNvSpPr/>
      </dsp:nvSpPr>
      <dsp:spPr>
        <a:xfrm>
          <a:off x="350551" y="3313257"/>
          <a:ext cx="6076204" cy="53136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500" tIns="0" rIns="185500" bIns="0" numCol="1" spcCol="1270" anchor="ctr" anchorCtr="0">
          <a:noAutofit/>
        </a:bodyPr>
        <a:lstStyle/>
        <a:p>
          <a:pPr marL="0" lvl="0" indent="0" algn="l" defTabSz="1066800">
            <a:lnSpc>
              <a:spcPct val="100000"/>
            </a:lnSpc>
            <a:spcBef>
              <a:spcPct val="0"/>
            </a:spcBef>
            <a:spcAft>
              <a:spcPct val="35000"/>
            </a:spcAft>
            <a:buNone/>
          </a:pPr>
          <a:r>
            <a:rPr lang="zh-CN" altLang="en-US" sz="2400" b="1" kern="1200" dirty="0">
              <a:latin typeface="微软雅黑" panose="020B0503020204020204" pitchFamily="34" charset="-122"/>
              <a:ea typeface="宋体" panose="02010600030101010101" pitchFamily="2" charset="-122"/>
            </a:rPr>
            <a:t>以上所得项目适用税率：</a:t>
          </a:r>
          <a:r>
            <a:rPr lang="en-US" altLang="zh-CN" sz="2400" b="1" kern="1200" dirty="0">
              <a:latin typeface="微软雅黑" panose="020B0503020204020204" pitchFamily="34" charset="-122"/>
              <a:ea typeface="宋体" panose="02010600030101010101" pitchFamily="2" charset="-122"/>
            </a:rPr>
            <a:t>20%</a:t>
          </a:r>
        </a:p>
      </dsp:txBody>
      <dsp:txXfrm>
        <a:off x="376490" y="3339196"/>
        <a:ext cx="6024326"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331495"/>
          <a:ext cx="6427818"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21390" y="36295"/>
          <a:ext cx="5570752"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69" tIns="0" rIns="170069" bIns="0" numCol="1" spcCol="1270" anchor="ctr" anchorCtr="0">
          <a:noAutofit/>
        </a:bodyPr>
        <a:lstStyle/>
        <a:p>
          <a:pPr marL="0" lvl="0" indent="0" algn="l" defTabSz="1066800">
            <a:lnSpc>
              <a:spcPct val="100000"/>
            </a:lnSpc>
            <a:spcBef>
              <a:spcPct val="0"/>
            </a:spcBef>
            <a:spcAft>
              <a:spcPct val="35000"/>
            </a:spcAft>
            <a:buNone/>
          </a:pPr>
          <a:r>
            <a:rPr lang="zh-CN" altLang="en-US" sz="2400" b="1" kern="1200" dirty="0">
              <a:latin typeface="微软雅黑" panose="020B0503020204020204" pitchFamily="34" charset="-122"/>
              <a:ea typeface="宋体" panose="02010600030101010101" pitchFamily="2" charset="-122"/>
            </a:rPr>
            <a:t>九个税目：</a:t>
          </a:r>
        </a:p>
      </dsp:txBody>
      <dsp:txXfrm>
        <a:off x="350211" y="65116"/>
        <a:ext cx="5513110" cy="532758"/>
      </dsp:txXfrm>
    </dsp:sp>
    <dsp:sp modelId="{3CE2106A-7CB2-4A19-9867-C6AB9DF46D04}">
      <dsp:nvSpPr>
        <dsp:cNvPr id="0" name=""/>
        <dsp:cNvSpPr/>
      </dsp:nvSpPr>
      <dsp:spPr>
        <a:xfrm>
          <a:off x="0" y="1238696"/>
          <a:ext cx="6427818"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21390" y="943495"/>
          <a:ext cx="5570752"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69" tIns="0" rIns="1700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1.</a:t>
          </a:r>
          <a:r>
            <a:rPr lang="zh-CN" altLang="en-US" sz="2400" b="1" kern="1200" dirty="0">
              <a:latin typeface="微软雅黑" panose="020B0503020204020204" pitchFamily="34" charset="-122"/>
              <a:ea typeface="宋体" panose="02010600030101010101" pitchFamily="2" charset="-122"/>
            </a:rPr>
            <a:t>工资薪金</a:t>
          </a:r>
          <a:r>
            <a:rPr lang="zh-CN" altLang="en-US" sz="2400" b="1" kern="1200" dirty="0">
              <a:latin typeface="微软雅黑" panose="020B0503020204020204" pitchFamily="34" charset="-122"/>
              <a:ea typeface="微软雅黑" panose="020B0503020204020204" pitchFamily="34" charset="-122"/>
            </a:rPr>
            <a:t>所得</a:t>
          </a:r>
          <a:endParaRPr lang="en-US" altLang="zh-CN" sz="2400" b="1" kern="1200" dirty="0">
            <a:latin typeface="微软雅黑" panose="020B0503020204020204" pitchFamily="34" charset="-122"/>
            <a:ea typeface="微软雅黑" panose="020B0503020204020204" pitchFamily="34" charset="-122"/>
          </a:endParaRPr>
        </a:p>
      </dsp:txBody>
      <dsp:txXfrm>
        <a:off x="350211" y="972316"/>
        <a:ext cx="5513110" cy="532758"/>
      </dsp:txXfrm>
    </dsp:sp>
    <dsp:sp modelId="{0C03DBDC-9DCB-4CCE-8224-A39D90F91851}">
      <dsp:nvSpPr>
        <dsp:cNvPr id="0" name=""/>
        <dsp:cNvSpPr/>
      </dsp:nvSpPr>
      <dsp:spPr>
        <a:xfrm>
          <a:off x="0" y="2145896"/>
          <a:ext cx="6427818"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5C139-A3B0-4FC2-B59B-A541AD4BA8CC}">
      <dsp:nvSpPr>
        <dsp:cNvPr id="0" name=""/>
        <dsp:cNvSpPr/>
      </dsp:nvSpPr>
      <dsp:spPr>
        <a:xfrm>
          <a:off x="321390" y="1850696"/>
          <a:ext cx="5570752"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69" tIns="0" rIns="1700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2.</a:t>
          </a:r>
          <a:r>
            <a:rPr lang="zh-CN" altLang="en-US" sz="2400" b="1" kern="1200" dirty="0">
              <a:latin typeface="微软雅黑" panose="020B0503020204020204" pitchFamily="34" charset="-122"/>
              <a:ea typeface="宋体" panose="02010600030101010101" pitchFamily="2" charset="-122"/>
            </a:rPr>
            <a:t>劳务报酬所得</a:t>
          </a:r>
        </a:p>
      </dsp:txBody>
      <dsp:txXfrm>
        <a:off x="350211" y="1879517"/>
        <a:ext cx="5513110" cy="532758"/>
      </dsp:txXfrm>
    </dsp:sp>
    <dsp:sp modelId="{1A0AF55B-48D6-4F69-8DE6-6AC20ED27DA6}">
      <dsp:nvSpPr>
        <dsp:cNvPr id="0" name=""/>
        <dsp:cNvSpPr/>
      </dsp:nvSpPr>
      <dsp:spPr>
        <a:xfrm>
          <a:off x="0" y="3053096"/>
          <a:ext cx="6427818"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D341C1-A269-4B38-9E65-2EEAB82D5558}">
      <dsp:nvSpPr>
        <dsp:cNvPr id="0" name=""/>
        <dsp:cNvSpPr/>
      </dsp:nvSpPr>
      <dsp:spPr>
        <a:xfrm>
          <a:off x="321390" y="2757896"/>
          <a:ext cx="5570752"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69" tIns="0" rIns="1700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3.</a:t>
          </a:r>
          <a:r>
            <a:rPr lang="zh-CN" altLang="en-US" sz="2400" b="1" kern="1200" dirty="0">
              <a:latin typeface="微软雅黑" panose="020B0503020204020204" pitchFamily="34" charset="-122"/>
              <a:ea typeface="宋体" panose="02010600030101010101" pitchFamily="2" charset="-122"/>
            </a:rPr>
            <a:t>稿酬</a:t>
          </a:r>
          <a:r>
            <a:rPr lang="zh-CN" altLang="en-US" sz="2400" b="1" kern="1200" dirty="0">
              <a:latin typeface="微软雅黑" panose="020B0503020204020204" pitchFamily="34" charset="-122"/>
              <a:ea typeface="微软雅黑" panose="020B0503020204020204" pitchFamily="34" charset="-122"/>
            </a:rPr>
            <a:t>所得</a:t>
          </a:r>
          <a:endParaRPr lang="en-US" altLang="zh-CN" sz="2400" b="1" kern="1200" dirty="0">
            <a:latin typeface="微软雅黑" panose="020B0503020204020204" pitchFamily="34" charset="-122"/>
            <a:ea typeface="微软雅黑" panose="020B0503020204020204" pitchFamily="34" charset="-122"/>
          </a:endParaRPr>
        </a:p>
      </dsp:txBody>
      <dsp:txXfrm>
        <a:off x="350211" y="2786717"/>
        <a:ext cx="5513110" cy="532758"/>
      </dsp:txXfrm>
    </dsp:sp>
    <dsp:sp modelId="{3760DABA-A32A-4D2B-9778-2F12B17AC8E7}">
      <dsp:nvSpPr>
        <dsp:cNvPr id="0" name=""/>
        <dsp:cNvSpPr/>
      </dsp:nvSpPr>
      <dsp:spPr>
        <a:xfrm>
          <a:off x="0" y="3960296"/>
          <a:ext cx="6427818"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5106F3-9CB4-4B3E-914B-72B2D43A7C82}">
      <dsp:nvSpPr>
        <dsp:cNvPr id="0" name=""/>
        <dsp:cNvSpPr/>
      </dsp:nvSpPr>
      <dsp:spPr>
        <a:xfrm>
          <a:off x="321390" y="3665096"/>
          <a:ext cx="5570752"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069" tIns="0" rIns="1700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4.</a:t>
          </a:r>
          <a:r>
            <a:rPr lang="zh-CN" altLang="en-US" sz="2400" b="1" kern="1200" dirty="0">
              <a:latin typeface="微软雅黑" panose="020B0503020204020204" pitchFamily="34" charset="-122"/>
              <a:ea typeface="宋体" panose="02010600030101010101" pitchFamily="2" charset="-122"/>
            </a:rPr>
            <a:t>特许权适用费</a:t>
          </a:r>
          <a:r>
            <a:rPr lang="zh-CN" altLang="en-US" sz="2400" b="1" kern="1200" dirty="0">
              <a:latin typeface="微软雅黑" panose="020B0503020204020204" pitchFamily="34" charset="-122"/>
              <a:ea typeface="微软雅黑" panose="020B0503020204020204" pitchFamily="34" charset="-122"/>
            </a:rPr>
            <a:t>所得</a:t>
          </a:r>
          <a:endParaRPr lang="en-US" altLang="zh-CN" sz="2400" b="1" kern="1200" dirty="0">
            <a:latin typeface="微软雅黑" panose="020B0503020204020204" pitchFamily="34" charset="-122"/>
            <a:ea typeface="微软雅黑" panose="020B0503020204020204" pitchFamily="34" charset="-122"/>
          </a:endParaRPr>
        </a:p>
      </dsp:txBody>
      <dsp:txXfrm>
        <a:off x="350211" y="3693917"/>
        <a:ext cx="5513110"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331500"/>
          <a:ext cx="6429394"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21469" y="36300"/>
          <a:ext cx="5572117"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11" tIns="0" rIns="170111"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5.</a:t>
          </a:r>
          <a:r>
            <a:rPr lang="zh-CN" altLang="en-US" sz="2400" b="1" kern="1200" dirty="0">
              <a:latin typeface="微软雅黑" panose="020B0503020204020204" pitchFamily="34" charset="-122"/>
              <a:ea typeface="宋体" panose="02010600030101010101" pitchFamily="2" charset="-122"/>
            </a:rPr>
            <a:t>经营</a:t>
          </a:r>
          <a:r>
            <a:rPr lang="zh-CN" altLang="en-US" sz="2400" b="1" kern="1200" dirty="0">
              <a:latin typeface="微软雅黑" panose="020B0503020204020204" pitchFamily="34" charset="-122"/>
              <a:ea typeface="微软雅黑" panose="020B0503020204020204" pitchFamily="34" charset="-122"/>
            </a:rPr>
            <a:t>所得</a:t>
          </a:r>
        </a:p>
      </dsp:txBody>
      <dsp:txXfrm>
        <a:off x="350290" y="65121"/>
        <a:ext cx="5514475" cy="532758"/>
      </dsp:txXfrm>
    </dsp:sp>
    <dsp:sp modelId="{3CE2106A-7CB2-4A19-9867-C6AB9DF46D04}">
      <dsp:nvSpPr>
        <dsp:cNvPr id="0" name=""/>
        <dsp:cNvSpPr/>
      </dsp:nvSpPr>
      <dsp:spPr>
        <a:xfrm>
          <a:off x="0" y="1238700"/>
          <a:ext cx="6429394"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21469" y="943500"/>
          <a:ext cx="5572117"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11" tIns="0" rIns="170111"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6.</a:t>
          </a:r>
          <a:r>
            <a:rPr lang="zh-CN" altLang="en-US" sz="2400" b="1" kern="1200" dirty="0">
              <a:latin typeface="微软雅黑" panose="020B0503020204020204" pitchFamily="34" charset="-122"/>
              <a:ea typeface="微软雅黑" panose="020B0503020204020204" pitchFamily="34" charset="-122"/>
            </a:rPr>
            <a:t>财产租赁所得</a:t>
          </a:r>
          <a:endParaRPr lang="en-US" altLang="zh-CN" sz="2400" b="1" kern="1200" dirty="0">
            <a:latin typeface="微软雅黑" panose="020B0503020204020204" pitchFamily="34" charset="-122"/>
            <a:ea typeface="微软雅黑" panose="020B0503020204020204" pitchFamily="34" charset="-122"/>
          </a:endParaRPr>
        </a:p>
      </dsp:txBody>
      <dsp:txXfrm>
        <a:off x="350290" y="972321"/>
        <a:ext cx="5514475" cy="532758"/>
      </dsp:txXfrm>
    </dsp:sp>
    <dsp:sp modelId="{0C03DBDC-9DCB-4CCE-8224-A39D90F91851}">
      <dsp:nvSpPr>
        <dsp:cNvPr id="0" name=""/>
        <dsp:cNvSpPr/>
      </dsp:nvSpPr>
      <dsp:spPr>
        <a:xfrm>
          <a:off x="0" y="2145900"/>
          <a:ext cx="6429394"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5C139-A3B0-4FC2-B59B-A541AD4BA8CC}">
      <dsp:nvSpPr>
        <dsp:cNvPr id="0" name=""/>
        <dsp:cNvSpPr/>
      </dsp:nvSpPr>
      <dsp:spPr>
        <a:xfrm>
          <a:off x="321469" y="1850700"/>
          <a:ext cx="5572117"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11" tIns="0" rIns="170111"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7.</a:t>
          </a:r>
          <a:r>
            <a:rPr lang="zh-CN" altLang="en-US" sz="2400" b="1" kern="1200" dirty="0">
              <a:latin typeface="微软雅黑" panose="020B0503020204020204" pitchFamily="34" charset="-122"/>
              <a:ea typeface="微软雅黑" panose="020B0503020204020204" pitchFamily="34" charset="-122"/>
            </a:rPr>
            <a:t>财产转让所得</a:t>
          </a:r>
          <a:endParaRPr lang="en-US" altLang="zh-CN" sz="2400" b="1" kern="1200" dirty="0">
            <a:latin typeface="微软雅黑" panose="020B0503020204020204" pitchFamily="34" charset="-122"/>
            <a:ea typeface="微软雅黑" panose="020B0503020204020204" pitchFamily="34" charset="-122"/>
          </a:endParaRPr>
        </a:p>
      </dsp:txBody>
      <dsp:txXfrm>
        <a:off x="350290" y="1879521"/>
        <a:ext cx="5514475" cy="532758"/>
      </dsp:txXfrm>
    </dsp:sp>
    <dsp:sp modelId="{1A0AF55B-48D6-4F69-8DE6-6AC20ED27DA6}">
      <dsp:nvSpPr>
        <dsp:cNvPr id="0" name=""/>
        <dsp:cNvSpPr/>
      </dsp:nvSpPr>
      <dsp:spPr>
        <a:xfrm>
          <a:off x="0" y="3053100"/>
          <a:ext cx="6429394"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D341C1-A269-4B38-9E65-2EEAB82D5558}">
      <dsp:nvSpPr>
        <dsp:cNvPr id="0" name=""/>
        <dsp:cNvSpPr/>
      </dsp:nvSpPr>
      <dsp:spPr>
        <a:xfrm>
          <a:off x="321469" y="2757900"/>
          <a:ext cx="5572117"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11" tIns="0" rIns="170111"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8.</a:t>
          </a:r>
          <a:r>
            <a:rPr lang="zh-CN" altLang="en-US" sz="2400" b="1" kern="1200" dirty="0">
              <a:latin typeface="微软雅黑" panose="020B0503020204020204" pitchFamily="34" charset="-122"/>
              <a:ea typeface="微软雅黑" panose="020B0503020204020204" pitchFamily="34" charset="-122"/>
            </a:rPr>
            <a:t>利息、股息、红利所得</a:t>
          </a:r>
          <a:endParaRPr lang="en-US" altLang="zh-CN" sz="2400" b="1" kern="1200" dirty="0">
            <a:latin typeface="微软雅黑" panose="020B0503020204020204" pitchFamily="34" charset="-122"/>
            <a:ea typeface="微软雅黑" panose="020B0503020204020204" pitchFamily="34" charset="-122"/>
          </a:endParaRPr>
        </a:p>
      </dsp:txBody>
      <dsp:txXfrm>
        <a:off x="350290" y="2786721"/>
        <a:ext cx="5514475" cy="532758"/>
      </dsp:txXfrm>
    </dsp:sp>
    <dsp:sp modelId="{3760DABA-A32A-4D2B-9778-2F12B17AC8E7}">
      <dsp:nvSpPr>
        <dsp:cNvPr id="0" name=""/>
        <dsp:cNvSpPr/>
      </dsp:nvSpPr>
      <dsp:spPr>
        <a:xfrm>
          <a:off x="0" y="3960300"/>
          <a:ext cx="6429394" cy="504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5106F3-9CB4-4B3E-914B-72B2D43A7C82}">
      <dsp:nvSpPr>
        <dsp:cNvPr id="0" name=""/>
        <dsp:cNvSpPr/>
      </dsp:nvSpPr>
      <dsp:spPr>
        <a:xfrm>
          <a:off x="321469" y="3665100"/>
          <a:ext cx="5572117" cy="5904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111" tIns="0" rIns="170111"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9.</a:t>
          </a:r>
          <a:r>
            <a:rPr lang="zh-CN" altLang="en-US" sz="2400" b="1" kern="1200" dirty="0">
              <a:latin typeface="微软雅黑" panose="020B0503020204020204" pitchFamily="34" charset="-122"/>
              <a:ea typeface="微软雅黑" panose="020B0503020204020204" pitchFamily="34" charset="-122"/>
            </a:rPr>
            <a:t>偶然所得</a:t>
          </a:r>
          <a:endParaRPr lang="en-US" altLang="zh-CN" sz="2400" b="1" kern="1200" dirty="0">
            <a:latin typeface="微软雅黑" panose="020B0503020204020204" pitchFamily="34" charset="-122"/>
            <a:ea typeface="微软雅黑" panose="020B0503020204020204" pitchFamily="34" charset="-122"/>
          </a:endParaRPr>
        </a:p>
      </dsp:txBody>
      <dsp:txXfrm>
        <a:off x="350290" y="3693921"/>
        <a:ext cx="5514475"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269054"/>
          <a:ext cx="7429500" cy="428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71475" y="18134"/>
          <a:ext cx="5200650" cy="501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10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1. </a:t>
          </a:r>
          <a:r>
            <a:rPr lang="zh-CN" altLang="en-US" sz="2800" b="0" kern="1200" dirty="0">
              <a:latin typeface="微软雅黑" panose="020B0503020204020204" pitchFamily="34" charset="-122"/>
              <a:ea typeface="微软雅黑" panose="020B0503020204020204" pitchFamily="34" charset="-122"/>
            </a:rPr>
            <a:t>子女教育专项附加扣除</a:t>
          </a:r>
        </a:p>
      </dsp:txBody>
      <dsp:txXfrm>
        <a:off x="395973" y="42632"/>
        <a:ext cx="5151654" cy="452844"/>
      </dsp:txXfrm>
    </dsp:sp>
    <dsp:sp modelId="{3CE2106A-7CB2-4A19-9867-C6AB9DF46D04}">
      <dsp:nvSpPr>
        <dsp:cNvPr id="0" name=""/>
        <dsp:cNvSpPr/>
      </dsp:nvSpPr>
      <dsp:spPr>
        <a:xfrm>
          <a:off x="0" y="1040174"/>
          <a:ext cx="7429500" cy="428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71475" y="789254"/>
          <a:ext cx="5200650" cy="501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10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2. </a:t>
          </a:r>
          <a:r>
            <a:rPr lang="zh-CN" altLang="en-US" sz="2800" b="0" kern="1200" dirty="0">
              <a:latin typeface="微软雅黑" panose="020B0503020204020204" pitchFamily="34" charset="-122"/>
              <a:ea typeface="微软雅黑" panose="020B0503020204020204" pitchFamily="34" charset="-122"/>
            </a:rPr>
            <a:t>继续教育专项附加</a:t>
          </a:r>
          <a:r>
            <a:rPr lang="zh-CN" altLang="en-US" sz="2800" kern="1200" dirty="0">
              <a:latin typeface="微软雅黑" panose="020B0503020204020204" pitchFamily="34" charset="-122"/>
              <a:ea typeface="微软雅黑" panose="020B0503020204020204" pitchFamily="34" charset="-122"/>
              <a:sym typeface="+mn-ea"/>
            </a:rPr>
            <a:t>扣除</a:t>
          </a:r>
          <a:endParaRPr lang="zh-CN" altLang="en-US" sz="2800" b="0" kern="1200" dirty="0">
            <a:latin typeface="微软雅黑" panose="020B0503020204020204" pitchFamily="34" charset="-122"/>
            <a:ea typeface="微软雅黑" panose="020B0503020204020204" pitchFamily="34" charset="-122"/>
          </a:endParaRPr>
        </a:p>
      </dsp:txBody>
      <dsp:txXfrm>
        <a:off x="395973" y="813752"/>
        <a:ext cx="5151654" cy="452844"/>
      </dsp:txXfrm>
    </dsp:sp>
    <dsp:sp modelId="{B9C71E99-638C-411F-8DE3-5BB3B605C9B4}">
      <dsp:nvSpPr>
        <dsp:cNvPr id="0" name=""/>
        <dsp:cNvSpPr/>
      </dsp:nvSpPr>
      <dsp:spPr>
        <a:xfrm>
          <a:off x="0" y="1811295"/>
          <a:ext cx="7429500" cy="428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10AC89-491C-47F0-B173-003FD65E7104}">
      <dsp:nvSpPr>
        <dsp:cNvPr id="0" name=""/>
        <dsp:cNvSpPr/>
      </dsp:nvSpPr>
      <dsp:spPr>
        <a:xfrm>
          <a:off x="371475" y="1560374"/>
          <a:ext cx="5200650" cy="501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10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3. </a:t>
          </a:r>
          <a:r>
            <a:rPr lang="zh-CN" altLang="en-US" sz="2800" b="0" kern="1200" dirty="0">
              <a:latin typeface="微软雅黑" panose="020B0503020204020204" pitchFamily="34" charset="-122"/>
              <a:ea typeface="微软雅黑" panose="020B0503020204020204" pitchFamily="34" charset="-122"/>
            </a:rPr>
            <a:t>大病医疗专项附加</a:t>
          </a:r>
          <a:r>
            <a:rPr lang="zh-CN" altLang="en-US" sz="2800" kern="1200" dirty="0">
              <a:latin typeface="微软雅黑" panose="020B0503020204020204" pitchFamily="34" charset="-122"/>
              <a:ea typeface="微软雅黑" panose="020B0503020204020204" pitchFamily="34" charset="-122"/>
              <a:sym typeface="+mn-ea"/>
            </a:rPr>
            <a:t>扣除</a:t>
          </a:r>
          <a:endParaRPr lang="zh-CN" altLang="en-US" sz="2800" b="0" kern="1200" dirty="0">
            <a:latin typeface="微软雅黑" panose="020B0503020204020204" pitchFamily="34" charset="-122"/>
            <a:ea typeface="微软雅黑" panose="020B0503020204020204" pitchFamily="34" charset="-122"/>
          </a:endParaRPr>
        </a:p>
      </dsp:txBody>
      <dsp:txXfrm>
        <a:off x="395973" y="1584872"/>
        <a:ext cx="5151654" cy="452844"/>
      </dsp:txXfrm>
    </dsp:sp>
    <dsp:sp modelId="{935DB44A-1B97-41C0-9481-FF9A6A8455BC}">
      <dsp:nvSpPr>
        <dsp:cNvPr id="0" name=""/>
        <dsp:cNvSpPr/>
      </dsp:nvSpPr>
      <dsp:spPr>
        <a:xfrm>
          <a:off x="0" y="2582415"/>
          <a:ext cx="7429500" cy="428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13ECC2-496D-4D60-B35C-FB1ECC912BDF}">
      <dsp:nvSpPr>
        <dsp:cNvPr id="0" name=""/>
        <dsp:cNvSpPr/>
      </dsp:nvSpPr>
      <dsp:spPr>
        <a:xfrm>
          <a:off x="371475" y="2331495"/>
          <a:ext cx="5200650" cy="501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10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4. </a:t>
          </a:r>
          <a:r>
            <a:rPr lang="zh-CN" altLang="en-US" sz="2800" b="0" kern="1200" dirty="0">
              <a:latin typeface="微软雅黑" panose="020B0503020204020204" pitchFamily="34" charset="-122"/>
              <a:ea typeface="微软雅黑" panose="020B0503020204020204" pitchFamily="34" charset="-122"/>
            </a:rPr>
            <a:t>住房贷款利息专项附加</a:t>
          </a:r>
          <a:r>
            <a:rPr lang="zh-CN" altLang="en-US" sz="2800" kern="1200" dirty="0">
              <a:latin typeface="微软雅黑" panose="020B0503020204020204" pitchFamily="34" charset="-122"/>
              <a:ea typeface="微软雅黑" panose="020B0503020204020204" pitchFamily="34" charset="-122"/>
              <a:sym typeface="+mn-ea"/>
            </a:rPr>
            <a:t>扣除</a:t>
          </a:r>
          <a:endParaRPr lang="zh-CN" altLang="en-US" sz="2800" b="0" kern="1200" dirty="0">
            <a:latin typeface="微软雅黑" panose="020B0503020204020204" pitchFamily="34" charset="-122"/>
            <a:ea typeface="微软雅黑" panose="020B0503020204020204" pitchFamily="34" charset="-122"/>
          </a:endParaRPr>
        </a:p>
      </dsp:txBody>
      <dsp:txXfrm>
        <a:off x="395973" y="2355993"/>
        <a:ext cx="5151654" cy="452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278492"/>
          <a:ext cx="7429500" cy="428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71475" y="27572"/>
          <a:ext cx="5200650" cy="501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10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5. </a:t>
          </a:r>
          <a:r>
            <a:rPr lang="zh-CN" altLang="en-US" sz="2800" b="0" kern="1200" dirty="0">
              <a:latin typeface="微软雅黑" panose="020B0503020204020204" pitchFamily="34" charset="-122"/>
              <a:ea typeface="微软雅黑" panose="020B0503020204020204" pitchFamily="34" charset="-122"/>
            </a:rPr>
            <a:t>住房租金专项附加</a:t>
          </a:r>
          <a:r>
            <a:rPr lang="zh-CN" altLang="en-US" sz="2800" kern="1200" dirty="0">
              <a:latin typeface="微软雅黑" panose="020B0503020204020204" pitchFamily="34" charset="-122"/>
              <a:ea typeface="微软雅黑" panose="020B0503020204020204" pitchFamily="34" charset="-122"/>
              <a:sym typeface="+mn-ea"/>
            </a:rPr>
            <a:t>扣除</a:t>
          </a:r>
          <a:endParaRPr lang="zh-CN" altLang="en-US" sz="2800" b="0" kern="1200" dirty="0">
            <a:latin typeface="微软雅黑" panose="020B0503020204020204" pitchFamily="34" charset="-122"/>
            <a:ea typeface="微软雅黑" panose="020B0503020204020204" pitchFamily="34" charset="-122"/>
          </a:endParaRPr>
        </a:p>
      </dsp:txBody>
      <dsp:txXfrm>
        <a:off x="395973" y="52070"/>
        <a:ext cx="5151654" cy="452844"/>
      </dsp:txXfrm>
    </dsp:sp>
    <dsp:sp modelId="{3CE2106A-7CB2-4A19-9867-C6AB9DF46D04}">
      <dsp:nvSpPr>
        <dsp:cNvPr id="0" name=""/>
        <dsp:cNvSpPr/>
      </dsp:nvSpPr>
      <dsp:spPr>
        <a:xfrm>
          <a:off x="0" y="1049612"/>
          <a:ext cx="7429500" cy="4284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71475" y="798692"/>
          <a:ext cx="5200650" cy="5018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1244600">
            <a:lnSpc>
              <a:spcPct val="100000"/>
            </a:lnSpc>
            <a:spcBef>
              <a:spcPct val="0"/>
            </a:spcBef>
            <a:spcAft>
              <a:spcPct val="35000"/>
            </a:spcAft>
            <a:buNone/>
          </a:pPr>
          <a:r>
            <a:rPr lang="en-US" altLang="zh-CN" sz="2800" b="0" kern="1200" dirty="0">
              <a:latin typeface="微软雅黑" panose="020B0503020204020204" pitchFamily="34" charset="-122"/>
              <a:ea typeface="微软雅黑" panose="020B0503020204020204" pitchFamily="34" charset="-122"/>
            </a:rPr>
            <a:t>6. </a:t>
          </a:r>
          <a:r>
            <a:rPr lang="zh-CN" altLang="en-US" sz="2800" b="0" kern="1200" dirty="0">
              <a:latin typeface="微软雅黑" panose="020B0503020204020204" pitchFamily="34" charset="-122"/>
              <a:ea typeface="微软雅黑" panose="020B0503020204020204" pitchFamily="34" charset="-122"/>
            </a:rPr>
            <a:t>赡养老人专项附加</a:t>
          </a:r>
          <a:r>
            <a:rPr lang="zh-CN" altLang="en-US" sz="2800" kern="1200" dirty="0">
              <a:latin typeface="微软雅黑" panose="020B0503020204020204" pitchFamily="34" charset="-122"/>
              <a:ea typeface="微软雅黑" panose="020B0503020204020204" pitchFamily="34" charset="-122"/>
              <a:sym typeface="+mn-ea"/>
            </a:rPr>
            <a:t>扣除</a:t>
          </a:r>
          <a:endParaRPr lang="zh-CN" altLang="en-US" sz="2800" b="0" kern="1200" dirty="0">
            <a:latin typeface="微软雅黑" panose="020B0503020204020204" pitchFamily="34" charset="-122"/>
            <a:ea typeface="微软雅黑" panose="020B0503020204020204" pitchFamily="34" charset="-122"/>
          </a:endParaRPr>
        </a:p>
      </dsp:txBody>
      <dsp:txXfrm>
        <a:off x="395973" y="823190"/>
        <a:ext cx="5151654"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777652"/>
          <a:ext cx="7429500" cy="1260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71475" y="39652"/>
          <a:ext cx="5200650" cy="14760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889000">
            <a:lnSpc>
              <a:spcPct val="100000"/>
            </a:lnSpc>
            <a:spcBef>
              <a:spcPct val="0"/>
            </a:spcBef>
            <a:spcAft>
              <a:spcPct val="35000"/>
            </a:spcAft>
            <a:buNone/>
          </a:pPr>
          <a:r>
            <a:rPr lang="en-US" altLang="zh-CN" sz="2000" b="0" kern="1200" dirty="0">
              <a:latin typeface="微软雅黑" panose="020B0503020204020204" pitchFamily="34" charset="-122"/>
              <a:ea typeface="微软雅黑" panose="020B0503020204020204" pitchFamily="34" charset="-122"/>
            </a:rPr>
            <a:t>1.</a:t>
          </a:r>
          <a:r>
            <a:rPr lang="zh-CN" altLang="en-US" sz="2000" b="1" kern="1200" dirty="0">
              <a:latin typeface="Arial" panose="020B0604020202020204" pitchFamily="34" charset="0"/>
              <a:ea typeface="宋体" panose="02010600030101010101" pitchFamily="2" charset="-122"/>
              <a:sym typeface="+mn-ea"/>
            </a:rPr>
            <a:t>父母分别按扣除标准的</a:t>
          </a:r>
          <a:r>
            <a:rPr lang="en-US" altLang="zh-CN" sz="2000" b="1" kern="1200" dirty="0">
              <a:latin typeface="Arial" panose="020B0604020202020204" pitchFamily="34" charset="0"/>
              <a:ea typeface="宋体" panose="02010600030101010101" pitchFamily="2" charset="-122"/>
              <a:sym typeface="+mn-ea"/>
            </a:rPr>
            <a:t>50%</a:t>
          </a:r>
          <a:r>
            <a:rPr lang="zh-CN" altLang="en-US" sz="2000" b="1" kern="1200" dirty="0">
              <a:latin typeface="Arial" panose="020B0604020202020204" pitchFamily="34" charset="0"/>
              <a:ea typeface="宋体" panose="02010600030101010101" pitchFamily="2" charset="-122"/>
              <a:sym typeface="+mn-ea"/>
            </a:rPr>
            <a:t>扣除；经约定，也可由其中一方按</a:t>
          </a:r>
          <a:r>
            <a:rPr lang="en-US" altLang="zh-CN" sz="2000" b="1" kern="1200" dirty="0">
              <a:latin typeface="Arial" panose="020B0604020202020204" pitchFamily="34" charset="0"/>
              <a:ea typeface="宋体" panose="02010600030101010101" pitchFamily="2" charset="-122"/>
              <a:sym typeface="+mn-ea"/>
            </a:rPr>
            <a:t>100%</a:t>
          </a:r>
          <a:r>
            <a:rPr lang="zh-CN" altLang="en-US" sz="2000" b="1" kern="1200" dirty="0">
              <a:latin typeface="Arial" panose="020B0604020202020204" pitchFamily="34" charset="0"/>
              <a:ea typeface="宋体" panose="02010600030101010101" pitchFamily="2" charset="-122"/>
              <a:sym typeface="+mn-ea"/>
            </a:rPr>
            <a:t>扣除。扣除方式在一个纳税年度内不得变更</a:t>
          </a:r>
          <a:r>
            <a:rPr lang="en-US" altLang="zh-CN" sz="2000" b="0" kern="1200" dirty="0">
              <a:latin typeface="微软雅黑" panose="020B0503020204020204" pitchFamily="34" charset="-122"/>
              <a:ea typeface="微软雅黑" panose="020B0503020204020204" pitchFamily="34" charset="-122"/>
            </a:rPr>
            <a:t> .</a:t>
          </a:r>
          <a:endParaRPr lang="zh-CN" altLang="en-US" sz="2000" b="0" kern="1200" dirty="0">
            <a:latin typeface="微软雅黑" panose="020B0503020204020204" pitchFamily="34" charset="-122"/>
            <a:ea typeface="微软雅黑" panose="020B0503020204020204" pitchFamily="34" charset="-122"/>
          </a:endParaRPr>
        </a:p>
      </dsp:txBody>
      <dsp:txXfrm>
        <a:off x="443527" y="111704"/>
        <a:ext cx="5056546" cy="1331896"/>
      </dsp:txXfrm>
    </dsp:sp>
    <dsp:sp modelId="{3CE2106A-7CB2-4A19-9867-C6AB9DF46D04}">
      <dsp:nvSpPr>
        <dsp:cNvPr id="0" name=""/>
        <dsp:cNvSpPr/>
      </dsp:nvSpPr>
      <dsp:spPr>
        <a:xfrm>
          <a:off x="0" y="3045652"/>
          <a:ext cx="7429500" cy="1260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71475" y="2307652"/>
          <a:ext cx="5200650" cy="14760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72" tIns="0" rIns="196572" bIns="0" numCol="1" spcCol="1270" anchor="ctr" anchorCtr="0">
          <a:noAutofit/>
        </a:bodyPr>
        <a:lstStyle/>
        <a:p>
          <a:pPr marL="0" lvl="0" indent="0" algn="l" defTabSz="889000">
            <a:lnSpc>
              <a:spcPct val="10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2. </a:t>
          </a:r>
          <a:r>
            <a:rPr lang="zh-CN" altLang="en-US" sz="2000" b="1" kern="1200" dirty="0">
              <a:latin typeface="Arial" panose="020B0604020202020204" pitchFamily="34" charset="0"/>
              <a:ea typeface="宋体" panose="02010600030101010101" pitchFamily="2" charset="-122"/>
              <a:sym typeface="+mn-ea"/>
            </a:rPr>
            <a:t>如果纳税人有两个孩子，且接受上述教育，子女教育专项附加扣除可翻倍</a:t>
          </a:r>
          <a:r>
            <a:rPr lang="en-US" altLang="zh-CN" sz="2000" b="1" kern="1200" dirty="0">
              <a:latin typeface="微软雅黑" panose="020B0503020204020204" pitchFamily="34" charset="-122"/>
              <a:ea typeface="微软雅黑" panose="020B0503020204020204" pitchFamily="34" charset="-122"/>
              <a:sym typeface="+mn-ea"/>
            </a:rPr>
            <a:t>.</a:t>
          </a:r>
        </a:p>
      </dsp:txBody>
      <dsp:txXfrm>
        <a:off x="443527" y="2379704"/>
        <a:ext cx="5056546" cy="13318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474814"/>
          <a:ext cx="7648575" cy="781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82428" y="17254"/>
          <a:ext cx="6628736" cy="9151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369" tIns="0" rIns="2023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1.</a:t>
          </a:r>
          <a:r>
            <a:rPr lang="zh-CN" altLang="en-US" sz="2400" b="1" kern="1200" dirty="0">
              <a:latin typeface="Arial" panose="020B0604020202020204" pitchFamily="34" charset="0"/>
              <a:ea typeface="宋体" panose="02010600030101010101" pitchFamily="2" charset="-122"/>
              <a:sym typeface="+mn-ea"/>
            </a:rPr>
            <a:t>纳税人发生的大病医疗支出由纳税人本人或者配偶扣除</a:t>
          </a:r>
          <a:endParaRPr lang="zh-CN" altLang="en-US" sz="2400" b="1" kern="1200" dirty="0">
            <a:latin typeface="微软雅黑" panose="020B0503020204020204" pitchFamily="34" charset="-122"/>
            <a:ea typeface="微软雅黑" panose="020B0503020204020204" pitchFamily="34" charset="-122"/>
          </a:endParaRPr>
        </a:p>
      </dsp:txBody>
      <dsp:txXfrm>
        <a:off x="427100" y="61926"/>
        <a:ext cx="6539392" cy="825776"/>
      </dsp:txXfrm>
    </dsp:sp>
    <dsp:sp modelId="{3CE2106A-7CB2-4A19-9867-C6AB9DF46D04}">
      <dsp:nvSpPr>
        <dsp:cNvPr id="0" name=""/>
        <dsp:cNvSpPr/>
      </dsp:nvSpPr>
      <dsp:spPr>
        <a:xfrm>
          <a:off x="0" y="1880975"/>
          <a:ext cx="7648575" cy="781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82428" y="1423414"/>
          <a:ext cx="6628736" cy="9151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369" tIns="0" rIns="2023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2.</a:t>
          </a:r>
          <a:r>
            <a:rPr lang="zh-CN" altLang="en-US" sz="2400" b="1" kern="1200" dirty="0">
              <a:latin typeface="Arial" panose="020B0604020202020204" pitchFamily="34" charset="0"/>
              <a:ea typeface="宋体" panose="02010600030101010101" pitchFamily="2" charset="-122"/>
              <a:sym typeface="+mn-ea"/>
            </a:rPr>
            <a:t>纳税人应当留存医疗服务收费相关票据原件</a:t>
          </a:r>
          <a:r>
            <a:rPr lang="en-US" altLang="zh-CN" sz="2400" b="1" kern="1200" dirty="0">
              <a:latin typeface="Arial" panose="020B0604020202020204" pitchFamily="34" charset="0"/>
              <a:ea typeface="宋体" panose="02010600030101010101" pitchFamily="2" charset="-122"/>
              <a:sym typeface="+mn-ea"/>
            </a:rPr>
            <a:t>/</a:t>
          </a:r>
          <a:r>
            <a:rPr lang="zh-CN" altLang="en-US" sz="2400" b="1" kern="1200" dirty="0">
              <a:latin typeface="Arial" panose="020B0604020202020204" pitchFamily="34" charset="0"/>
              <a:ea typeface="宋体" panose="02010600030101010101" pitchFamily="2" charset="-122"/>
              <a:sym typeface="+mn-ea"/>
            </a:rPr>
            <a:t>复印件</a:t>
          </a:r>
          <a:endParaRPr lang="zh-CN" altLang="en-US" sz="2400" b="1" kern="1200" dirty="0">
            <a:latin typeface="微软雅黑" panose="020B0503020204020204" pitchFamily="34" charset="-122"/>
            <a:ea typeface="微软雅黑" panose="020B0503020204020204" pitchFamily="34" charset="-122"/>
          </a:endParaRPr>
        </a:p>
      </dsp:txBody>
      <dsp:txXfrm>
        <a:off x="427100" y="1468086"/>
        <a:ext cx="6539392" cy="825776"/>
      </dsp:txXfrm>
    </dsp:sp>
    <dsp:sp modelId="{0C03DBDC-9DCB-4CCE-8224-A39D90F91851}">
      <dsp:nvSpPr>
        <dsp:cNvPr id="0" name=""/>
        <dsp:cNvSpPr/>
      </dsp:nvSpPr>
      <dsp:spPr>
        <a:xfrm>
          <a:off x="0" y="3287135"/>
          <a:ext cx="7648575" cy="781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5C139-A3B0-4FC2-B59B-A541AD4BA8CC}">
      <dsp:nvSpPr>
        <dsp:cNvPr id="0" name=""/>
        <dsp:cNvSpPr/>
      </dsp:nvSpPr>
      <dsp:spPr>
        <a:xfrm>
          <a:off x="382428" y="2829575"/>
          <a:ext cx="6628736" cy="9151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369" tIns="0" rIns="2023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3.</a:t>
          </a:r>
          <a:r>
            <a:rPr lang="zh-CN" altLang="en-US" sz="2400" b="1" kern="1200" dirty="0">
              <a:latin typeface="Arial" panose="020B0604020202020204" pitchFamily="34" charset="0"/>
              <a:ea typeface="宋体" panose="02010600030101010101" pitchFamily="2" charset="-122"/>
              <a:sym typeface="+mn-ea"/>
            </a:rPr>
            <a:t>大病医疗专项附加扣除由纳税人办理汇算清缴时扣除</a:t>
          </a:r>
          <a:endParaRPr lang="zh-CN" altLang="en-US" sz="2400" b="1" kern="1200" dirty="0">
            <a:latin typeface="微软雅黑" panose="020B0503020204020204" pitchFamily="34" charset="-122"/>
            <a:ea typeface="微软雅黑" panose="020B0503020204020204" pitchFamily="34" charset="-122"/>
          </a:endParaRPr>
        </a:p>
      </dsp:txBody>
      <dsp:txXfrm>
        <a:off x="427100" y="2874247"/>
        <a:ext cx="6539392" cy="8257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206C0-3727-4024-9753-544CE19E7886}">
      <dsp:nvSpPr>
        <dsp:cNvPr id="0" name=""/>
        <dsp:cNvSpPr/>
      </dsp:nvSpPr>
      <dsp:spPr>
        <a:xfrm>
          <a:off x="0" y="474814"/>
          <a:ext cx="7648575" cy="781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F1504-E2C4-4998-87F9-D820CBF78606}">
      <dsp:nvSpPr>
        <dsp:cNvPr id="0" name=""/>
        <dsp:cNvSpPr/>
      </dsp:nvSpPr>
      <dsp:spPr>
        <a:xfrm>
          <a:off x="382428" y="17254"/>
          <a:ext cx="6628736" cy="9151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369" tIns="0" rIns="2023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1.</a:t>
          </a:r>
          <a:r>
            <a:rPr lang="zh-CN" altLang="en-US" sz="2000" b="1" kern="1200" dirty="0">
              <a:latin typeface="Arial" panose="020B0604020202020204" pitchFamily="34" charset="0"/>
              <a:ea typeface="宋体" panose="02010600030101010101" pitchFamily="2" charset="-122"/>
              <a:sym typeface="+mn-ea"/>
            </a:rPr>
            <a:t>直辖市、省会城市、计划单列城市以及国务院确定的其他城市租房：</a:t>
          </a:r>
          <a:r>
            <a:rPr lang="zh-CN" altLang="en-US" sz="2000" b="1" kern="1200" dirty="0">
              <a:solidFill>
                <a:srgbClr val="FF0000"/>
              </a:solidFill>
              <a:latin typeface="Arial" panose="020B0604020202020204" pitchFamily="34" charset="0"/>
              <a:ea typeface="宋体" panose="02010600030101010101" pitchFamily="2" charset="-122"/>
              <a:sym typeface="+mn-ea"/>
            </a:rPr>
            <a:t>每年</a:t>
          </a:r>
          <a:r>
            <a:rPr lang="en-US" altLang="zh-CN" sz="2000" b="1" kern="1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18000</a:t>
          </a:r>
          <a:r>
            <a:rPr lang="zh-CN" altLang="en-US" sz="2000" b="1" kern="1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元</a:t>
          </a:r>
          <a:r>
            <a:rPr lang="zh-CN" altLang="en-US" sz="2000" b="1" kern="1200" dirty="0">
              <a:latin typeface="Arial" panose="020B0604020202020204" pitchFamily="34" charset="0"/>
              <a:ea typeface="宋体" panose="02010600030101010101" pitchFamily="2" charset="-122"/>
              <a:sym typeface="+mn-ea"/>
            </a:rPr>
            <a:t>（每月</a:t>
          </a:r>
          <a:r>
            <a:rPr lang="en-US" altLang="zh-CN" sz="2000" b="1" kern="1200" dirty="0">
              <a:latin typeface="Arial" panose="020B0604020202020204" pitchFamily="34" charset="0"/>
              <a:ea typeface="宋体" panose="02010600030101010101" pitchFamily="2" charset="-122"/>
              <a:sym typeface="+mn-ea"/>
            </a:rPr>
            <a:t>1500</a:t>
          </a:r>
          <a:r>
            <a:rPr lang="zh-CN" altLang="en-US" sz="2000" b="1" kern="1200" dirty="0">
              <a:latin typeface="Arial" panose="020B0604020202020204" pitchFamily="34" charset="0"/>
              <a:ea typeface="宋体" panose="02010600030101010101" pitchFamily="2" charset="-122"/>
              <a:sym typeface="+mn-ea"/>
            </a:rPr>
            <a:t>元）</a:t>
          </a:r>
          <a:endParaRPr lang="zh-CN" altLang="en-US" sz="2000" b="1" kern="1200" dirty="0">
            <a:latin typeface="微软雅黑" panose="020B0503020204020204" pitchFamily="34" charset="-122"/>
            <a:ea typeface="微软雅黑" panose="020B0503020204020204" pitchFamily="34" charset="-122"/>
          </a:endParaRPr>
        </a:p>
      </dsp:txBody>
      <dsp:txXfrm>
        <a:off x="427100" y="61926"/>
        <a:ext cx="6539392" cy="825776"/>
      </dsp:txXfrm>
    </dsp:sp>
    <dsp:sp modelId="{3CE2106A-7CB2-4A19-9867-C6AB9DF46D04}">
      <dsp:nvSpPr>
        <dsp:cNvPr id="0" name=""/>
        <dsp:cNvSpPr/>
      </dsp:nvSpPr>
      <dsp:spPr>
        <a:xfrm>
          <a:off x="0" y="1880974"/>
          <a:ext cx="7648575" cy="781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6C669C-1DA9-4BD3-8569-2434BF87C7F8}">
      <dsp:nvSpPr>
        <dsp:cNvPr id="0" name=""/>
        <dsp:cNvSpPr/>
      </dsp:nvSpPr>
      <dsp:spPr>
        <a:xfrm>
          <a:off x="382428" y="1423414"/>
          <a:ext cx="6628736" cy="9151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369" tIns="0" rIns="2023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2.</a:t>
          </a:r>
          <a:r>
            <a:rPr lang="zh-CN" altLang="en-US" sz="2000" b="1" kern="1200" dirty="0">
              <a:latin typeface="Arial" panose="020B0604020202020204" pitchFamily="34" charset="0"/>
              <a:ea typeface="宋体" panose="02010600030101010101" pitchFamily="2" charset="-122"/>
              <a:sym typeface="+mn-ea"/>
            </a:rPr>
            <a:t>其他市辖区户籍人口超过</a:t>
          </a:r>
          <a:r>
            <a:rPr lang="en-US" altLang="zh-CN" sz="2000" b="1" kern="1200" dirty="0">
              <a:latin typeface="Arial" panose="020B0604020202020204" pitchFamily="34" charset="0"/>
              <a:ea typeface="宋体" panose="02010600030101010101" pitchFamily="2" charset="-122"/>
              <a:sym typeface="+mn-ea"/>
            </a:rPr>
            <a:t>100</a:t>
          </a:r>
          <a:r>
            <a:rPr lang="zh-CN" altLang="en-US" sz="2000" b="1" kern="1200" dirty="0">
              <a:latin typeface="Arial" panose="020B0604020202020204" pitchFamily="34" charset="0"/>
              <a:ea typeface="宋体" panose="02010600030101010101" pitchFamily="2" charset="-122"/>
              <a:sym typeface="+mn-ea"/>
            </a:rPr>
            <a:t>万的城市租房：</a:t>
          </a:r>
          <a:endParaRPr lang="zh-CN" altLang="en-US" sz="2000" b="1" kern="1200" dirty="0">
            <a:latin typeface="Arial" panose="020B0604020202020204" pitchFamily="34" charset="0"/>
            <a:ea typeface="宋体" panose="02010600030101010101" pitchFamily="2" charset="-122"/>
          </a:endParaRPr>
        </a:p>
        <a:p>
          <a:pPr marL="0" lvl="0" indent="0" algn="l" defTabSz="1066800">
            <a:lnSpc>
              <a:spcPct val="100000"/>
            </a:lnSpc>
            <a:spcBef>
              <a:spcPct val="0"/>
            </a:spcBef>
            <a:spcAft>
              <a:spcPct val="35000"/>
            </a:spcAft>
            <a:buNone/>
          </a:pPr>
          <a:r>
            <a:rPr lang="zh-CN" altLang="en-US" sz="2000" b="1" kern="1200" dirty="0">
              <a:solidFill>
                <a:srgbClr val="FF0000"/>
              </a:solidFill>
              <a:latin typeface="Arial" panose="020B0604020202020204" pitchFamily="34" charset="0"/>
              <a:ea typeface="宋体" panose="02010600030101010101" pitchFamily="2" charset="-122"/>
              <a:sym typeface="+mn-ea"/>
            </a:rPr>
            <a:t>每年</a:t>
          </a:r>
          <a:r>
            <a:rPr lang="en-US" altLang="zh-CN" sz="2000" b="1" kern="1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13200</a:t>
          </a:r>
          <a:r>
            <a:rPr lang="zh-CN" altLang="en-US" sz="2000" b="1" kern="12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sym typeface="+mn-ea"/>
            </a:rPr>
            <a:t>元</a:t>
          </a:r>
          <a:r>
            <a:rPr lang="zh-CN" altLang="en-US" sz="2000" b="1" kern="1200" dirty="0">
              <a:latin typeface="Arial" panose="020B0604020202020204" pitchFamily="34" charset="0"/>
              <a:ea typeface="宋体" panose="02010600030101010101" pitchFamily="2" charset="-122"/>
              <a:sym typeface="+mn-ea"/>
            </a:rPr>
            <a:t>（每月</a:t>
          </a:r>
          <a:r>
            <a:rPr lang="en-US" altLang="zh-CN" sz="2000" b="1" kern="1200" dirty="0">
              <a:latin typeface="Arial" panose="020B0604020202020204" pitchFamily="34" charset="0"/>
              <a:ea typeface="宋体" panose="02010600030101010101" pitchFamily="2" charset="-122"/>
              <a:sym typeface="+mn-ea"/>
            </a:rPr>
            <a:t>1100</a:t>
          </a:r>
          <a:r>
            <a:rPr lang="zh-CN" altLang="en-US" sz="2000" b="1" kern="1200" dirty="0">
              <a:latin typeface="Arial" panose="020B0604020202020204" pitchFamily="34" charset="0"/>
              <a:ea typeface="宋体" panose="02010600030101010101" pitchFamily="2" charset="-122"/>
              <a:sym typeface="+mn-ea"/>
            </a:rPr>
            <a:t>元）</a:t>
          </a:r>
          <a:endParaRPr lang="zh-CN" altLang="en-US" sz="2000" b="1" kern="1200" dirty="0">
            <a:latin typeface="微软雅黑" panose="020B0503020204020204" pitchFamily="34" charset="-122"/>
            <a:ea typeface="微软雅黑" panose="020B0503020204020204" pitchFamily="34" charset="-122"/>
          </a:endParaRPr>
        </a:p>
      </dsp:txBody>
      <dsp:txXfrm>
        <a:off x="427100" y="1468086"/>
        <a:ext cx="6539392" cy="825776"/>
      </dsp:txXfrm>
    </dsp:sp>
    <dsp:sp modelId="{0C03DBDC-9DCB-4CCE-8224-A39D90F91851}">
      <dsp:nvSpPr>
        <dsp:cNvPr id="0" name=""/>
        <dsp:cNvSpPr/>
      </dsp:nvSpPr>
      <dsp:spPr>
        <a:xfrm>
          <a:off x="0" y="3287134"/>
          <a:ext cx="7648575" cy="781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55C139-A3B0-4FC2-B59B-A541AD4BA8CC}">
      <dsp:nvSpPr>
        <dsp:cNvPr id="0" name=""/>
        <dsp:cNvSpPr/>
      </dsp:nvSpPr>
      <dsp:spPr>
        <a:xfrm>
          <a:off x="382428" y="2829574"/>
          <a:ext cx="6628736" cy="91512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369" tIns="0" rIns="202369" bIns="0" numCol="1" spcCol="1270" anchor="ctr" anchorCtr="0">
          <a:noAutofit/>
        </a:bodyPr>
        <a:lstStyle/>
        <a:p>
          <a:pPr marL="0" lvl="0" indent="0" algn="l" defTabSz="1066800">
            <a:lnSpc>
              <a:spcPct val="100000"/>
            </a:lnSpc>
            <a:spcBef>
              <a:spcPct val="0"/>
            </a:spcBef>
            <a:spcAft>
              <a:spcPct val="35000"/>
            </a:spcAft>
            <a:buNone/>
          </a:pPr>
          <a:r>
            <a:rPr lang="en-US" altLang="zh-CN" sz="2400" b="1" kern="1200" dirty="0">
              <a:latin typeface="微软雅黑" panose="020B0503020204020204" pitchFamily="34" charset="-122"/>
              <a:ea typeface="微软雅黑" panose="020B0503020204020204" pitchFamily="34" charset="-122"/>
            </a:rPr>
            <a:t>3.</a:t>
          </a:r>
          <a:r>
            <a:rPr lang="zh-CN" altLang="en-US" sz="2000" b="1" kern="1200" dirty="0">
              <a:sym typeface="+mn-ea"/>
            </a:rPr>
            <a:t>其他市辖区户籍人口不超过</a:t>
          </a:r>
          <a:r>
            <a:rPr lang="en-US" altLang="zh-CN" sz="2000" b="1" kern="1200" dirty="0">
              <a:sym typeface="+mn-ea"/>
            </a:rPr>
            <a:t>100</a:t>
          </a:r>
          <a:r>
            <a:rPr lang="zh-CN" altLang="en-US" sz="2000" b="1" kern="1200" dirty="0">
              <a:sym typeface="+mn-ea"/>
            </a:rPr>
            <a:t>万</a:t>
          </a:r>
          <a:r>
            <a:rPr lang="en-US" altLang="zh-CN" sz="2000" b="1" kern="1200" dirty="0">
              <a:sym typeface="+mn-ea"/>
            </a:rPr>
            <a:t>(</a:t>
          </a:r>
          <a:r>
            <a:rPr lang="zh-CN" altLang="en-US" sz="2000" b="1" kern="1200" dirty="0">
              <a:sym typeface="+mn-ea"/>
            </a:rPr>
            <a:t>含</a:t>
          </a:r>
          <a:r>
            <a:rPr lang="en-US" altLang="zh-CN" sz="2000" b="1" kern="1200" dirty="0">
              <a:sym typeface="+mn-ea"/>
            </a:rPr>
            <a:t>)</a:t>
          </a:r>
          <a:r>
            <a:rPr lang="zh-CN" altLang="en-US" sz="2000" b="1" kern="1200" dirty="0">
              <a:sym typeface="+mn-ea"/>
            </a:rPr>
            <a:t>的城市租房：</a:t>
          </a:r>
          <a:endParaRPr lang="zh-CN" altLang="en-US" sz="2000" b="1" kern="1200" dirty="0">
            <a:latin typeface="Arial" panose="020B0604020202020204" pitchFamily="34" charset="0"/>
            <a:ea typeface="宋体" panose="02010600030101010101" pitchFamily="2" charset="-122"/>
          </a:endParaRPr>
        </a:p>
        <a:p>
          <a:pPr marL="0" lvl="0" indent="0" algn="l" defTabSz="1066800">
            <a:lnSpc>
              <a:spcPct val="100000"/>
            </a:lnSpc>
            <a:spcBef>
              <a:spcPct val="0"/>
            </a:spcBef>
            <a:spcAft>
              <a:spcPct val="35000"/>
            </a:spcAft>
            <a:buNone/>
          </a:pPr>
          <a:r>
            <a:rPr lang="zh-CN" altLang="en-US" sz="2000" b="1" kern="1200" dirty="0">
              <a:solidFill>
                <a:srgbClr val="FF0000"/>
              </a:solidFill>
              <a:sym typeface="+mn-ea"/>
            </a:rPr>
            <a:t>   每年</a:t>
          </a:r>
          <a:r>
            <a:rPr lang="en-US" altLang="zh-CN" sz="2000" b="1" kern="1200" dirty="0">
              <a:solidFill>
                <a:schemeClr val="accent1"/>
              </a:solidFill>
              <a:effectLst>
                <a:outerShdw blurRad="38100" dist="25400" dir="5400000" algn="ctr" rotWithShape="0">
                  <a:srgbClr val="6E747A">
                    <a:alpha val="43000"/>
                  </a:srgbClr>
                </a:outerShdw>
              </a:effectLst>
              <a:sym typeface="+mn-ea"/>
            </a:rPr>
            <a:t>9600</a:t>
          </a:r>
          <a:r>
            <a:rPr lang="zh-CN" altLang="en-US" sz="2000" b="1" kern="1200" dirty="0">
              <a:solidFill>
                <a:schemeClr val="accent1"/>
              </a:solidFill>
              <a:effectLst>
                <a:outerShdw blurRad="38100" dist="25400" dir="5400000" algn="ctr" rotWithShape="0">
                  <a:srgbClr val="6E747A">
                    <a:alpha val="43000"/>
                  </a:srgbClr>
                </a:outerShdw>
              </a:effectLst>
              <a:sym typeface="+mn-ea"/>
            </a:rPr>
            <a:t>元</a:t>
          </a:r>
          <a:r>
            <a:rPr lang="zh-CN" altLang="en-US" sz="2000" b="1" kern="1200" dirty="0">
              <a:sym typeface="+mn-ea"/>
            </a:rPr>
            <a:t>（每月</a:t>
          </a:r>
          <a:r>
            <a:rPr lang="en-US" altLang="zh-CN" sz="2000" b="1" kern="1200" dirty="0">
              <a:sym typeface="+mn-ea"/>
            </a:rPr>
            <a:t>800</a:t>
          </a:r>
          <a:r>
            <a:rPr lang="zh-CN" altLang="en-US" sz="2000" b="1" kern="1200" dirty="0">
              <a:sym typeface="+mn-ea"/>
            </a:rPr>
            <a:t>元）</a:t>
          </a:r>
          <a:endParaRPr lang="zh-CN" altLang="en-US" sz="2000" b="1" kern="1200" dirty="0">
            <a:latin typeface="微软雅黑" panose="020B0503020204020204" pitchFamily="34" charset="-122"/>
            <a:ea typeface="微软雅黑" panose="020B0503020204020204" pitchFamily="34" charset="-122"/>
          </a:endParaRPr>
        </a:p>
      </dsp:txBody>
      <dsp:txXfrm>
        <a:off x="427100" y="2874246"/>
        <a:ext cx="6539392"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hangingPunct="1"/>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幻灯片图像占位符 1"/>
          <p:cNvSpPr>
            <a:spLocks noGrp="1" noRot="1" noChangeAspect="1" noTextEdit="1"/>
          </p:cNvSpPr>
          <p:nvPr>
            <p:ph type="sldImg"/>
          </p:nvPr>
        </p:nvSpPr>
        <p:spPr>
          <a:ln>
            <a:solidFill>
              <a:srgbClr val="000000">
                <a:alpha val="100000"/>
              </a:srgbClr>
            </a:solidFill>
            <a:miter lim="800000"/>
          </a:ln>
        </p:spPr>
      </p:sp>
      <p:sp>
        <p:nvSpPr>
          <p:cNvPr id="30723"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3072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spcBef>
                <a:spcPct val="0"/>
              </a:spcBef>
              <a:buChar char="•"/>
            </a:pPr>
            <a:fld id="{9A0DB2DC-4C9A-4742-B13C-FB6460FD3503}" type="slidenum">
              <a:rPr lang="zh-CN" altLang="en-US" dirty="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1238250"/>
            <a:ext cx="9144000" cy="1327150"/>
          </a:xfrm>
        </p:spPr>
        <p:txBody>
          <a:bodyPr/>
          <a:lstStyle>
            <a:lvl1pPr algn="ctr">
              <a:defRPr sz="4400"/>
            </a:lvl1pPr>
          </a:lstStyle>
          <a:p>
            <a:r>
              <a:rPr lang="zh-CN" altLang="en-US" noProof="1"/>
              <a:t>单击此处编辑母版标题样式</a:t>
            </a:r>
            <a:endParaRPr lang="zh-CN" altLang="en-US" noProof="1"/>
          </a:p>
        </p:txBody>
      </p:sp>
      <p:sp>
        <p:nvSpPr>
          <p:cNvPr id="3075" name="Rectangle 3"/>
          <p:cNvSpPr>
            <a:spLocks noGrp="1" noChangeArrowheads="1"/>
          </p:cNvSpPr>
          <p:nvPr>
            <p:ph type="subTitle" idx="1"/>
          </p:nvPr>
        </p:nvSpPr>
        <p:spPr>
          <a:xfrm>
            <a:off x="1484313" y="2971800"/>
            <a:ext cx="6400800" cy="1752600"/>
          </a:xfrm>
        </p:spPr>
        <p:txBody>
          <a:bodyPr/>
          <a:lstStyle>
            <a:lvl1pPr marL="0" indent="0">
              <a:lnSpc>
                <a:spcPct val="125000"/>
              </a:lnSpc>
              <a:buSzPct val="150000"/>
              <a:buFontTx/>
              <a:buBlip>
                <a:blip r:embed="rId2"/>
              </a:buBlip>
              <a:defRPr sz="2800" b="1">
                <a:ea typeface="微软雅黑" panose="020B0503020204020204" pitchFamily="34" charset="-122"/>
              </a:defRPr>
            </a:lvl1pPr>
          </a:lstStyle>
          <a:p>
            <a:r>
              <a:rPr lang="zh-CN" altLang="en-US" noProof="1"/>
              <a:t>单击此处编辑母版副标题样式</a:t>
            </a:r>
            <a:endParaRPr lang="zh-CN" altLang="en-US" noProof="1"/>
          </a:p>
        </p:txBody>
      </p:sp>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471488"/>
            <a:ext cx="2286000" cy="565467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0" y="471488"/>
            <a:ext cx="6705600" cy="565467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rtlCol="0" anchor="ctr" anchorCtr="0" compatLnSpc="1"/>
          <a:lstStyle>
            <a:lvl1pPr fontAlgn="auto">
              <a:spcBef>
                <a:spcPts val="0"/>
              </a:spcBef>
              <a:spcAft>
                <a:spcPts val="0"/>
              </a:spcAft>
              <a:buFontTx/>
              <a:buNone/>
              <a:defRPr>
                <a:solidFill>
                  <a:schemeClr val="tx1">
                    <a:tint val="75000"/>
                  </a:schemeClr>
                </a:solidFill>
                <a:latin typeface="楷体_GB2312" pitchFamily="49" charset="-122"/>
                <a:ea typeface="楷体_GB2312"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rPr>
              <a:t>青岛酒店管理职业技术学院</a:t>
            </a:r>
            <a:endPar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07950" y="61913"/>
            <a:ext cx="8856663" cy="63388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2"/>
          <p:cNvSpPr>
            <a:spLocks noGrp="1"/>
          </p:cNvSpPr>
          <p:nvPr>
            <p:ph type="dt" sz="half" idx="2"/>
          </p:nvPr>
        </p:nvSpPr>
        <p:spPr>
          <a:xfrm>
            <a:off x="7959725" y="6596063"/>
            <a:ext cx="1149350" cy="261938"/>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9FA18B0-0C1E-4E8B-A923-D7C12087D6BB}"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3"/>
          <p:cNvSpPr>
            <a:spLocks noGrp="1"/>
          </p:cNvSpPr>
          <p:nvPr>
            <p:ph type="sldNum" sz="quarter" idx="4"/>
          </p:nvPr>
        </p:nvSpPr>
        <p:spPr>
          <a:xfrm>
            <a:off x="3779838" y="6596063"/>
            <a:ext cx="838200" cy="261938"/>
          </a:xfrm>
          <a:prstGeom prst="rect">
            <a:avLst/>
          </a:prstGeom>
        </p:spPr>
        <p:txBody>
          <a:bodyPr vert="horz" wrap="square" lIns="91440" tIns="45720" rIns="91440" bIns="45720" numCol="1" anchor="ctr" anchorCtr="0" compatLnSpc="1"/>
          <a:p>
            <a:pPr algn="r" eaLnBrk="1" hangingPunct="1"/>
            <a:r>
              <a:rPr lang="en-US" altLang="zh-CN" dirty="0">
                <a:latin typeface="Calibri" panose="020F0502020204030204" pitchFamily="34" charset="0"/>
              </a:rPr>
              <a:t> </a:t>
            </a:r>
            <a:fld id="{9A0DB2DC-4C9A-4742-B13C-FB6460FD3503}" type="slidenum">
              <a:rPr lang="zh-CN" altLang="en-US" dirty="0">
                <a:solidFill>
                  <a:schemeClr val="tx2"/>
                </a:solidFill>
                <a:latin typeface="Calibri" panose="020F0502020204030204" pitchFamily="34" charset="0"/>
              </a:rPr>
            </a:fld>
            <a:endParaRPr lang="zh-CN" altLang="en-US" dirty="0">
              <a:solidFill>
                <a:schemeClr val="tx2"/>
              </a:solidFill>
              <a:latin typeface="Calibri" panose="020F0502020204030204" pitchFamily="34" charset="0"/>
            </a:endParaRPr>
          </a:p>
        </p:txBody>
      </p:sp>
      <p:sp>
        <p:nvSpPr>
          <p:cNvPr id="9"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57200" y="1600200"/>
            <a:ext cx="8229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rtlCol="0" anchor="ctr" anchorCtr="0" compatLnSpc="1"/>
          <a:lstStyle>
            <a:lvl1pPr fontAlgn="auto">
              <a:spcBef>
                <a:spcPts val="0"/>
              </a:spcBef>
              <a:spcAft>
                <a:spcPts val="0"/>
              </a:spcAft>
              <a:buFontTx/>
              <a:buNone/>
              <a:defRPr>
                <a:solidFill>
                  <a:schemeClr val="tx1">
                    <a:tint val="75000"/>
                  </a:schemeClr>
                </a:solidFill>
                <a:latin typeface="楷体_GB2312" pitchFamily="49" charset="-122"/>
                <a:ea typeface="楷体_GB2312"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rPr>
              <a:t>青岛酒店管理职业技术学院</a:t>
            </a:r>
            <a:endPar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07950" y="61913"/>
            <a:ext cx="8856663" cy="63388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2"/>
          <p:cNvSpPr>
            <a:spLocks noGrp="1"/>
          </p:cNvSpPr>
          <p:nvPr>
            <p:ph type="dt" sz="half" idx="2"/>
          </p:nvPr>
        </p:nvSpPr>
        <p:spPr>
          <a:xfrm>
            <a:off x="7959725" y="6596063"/>
            <a:ext cx="1149350" cy="261938"/>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8552506-EE93-4AEC-B764-099D59F801A7}"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3"/>
          <p:cNvSpPr>
            <a:spLocks noGrp="1"/>
          </p:cNvSpPr>
          <p:nvPr>
            <p:ph type="sldNum" sz="quarter" idx="4"/>
          </p:nvPr>
        </p:nvSpPr>
        <p:spPr>
          <a:xfrm>
            <a:off x="3779838" y="6596063"/>
            <a:ext cx="838200" cy="261938"/>
          </a:xfrm>
          <a:prstGeom prst="rect">
            <a:avLst/>
          </a:prstGeom>
        </p:spPr>
        <p:txBody>
          <a:bodyPr vert="horz" wrap="square" lIns="91440" tIns="45720" rIns="91440" bIns="45720" numCol="1" anchor="ctr" anchorCtr="0" compatLnSpc="1"/>
          <a:p>
            <a:pPr algn="r" eaLnBrk="1" hangingPunct="1"/>
            <a:r>
              <a:rPr lang="en-US" altLang="zh-CN" dirty="0">
                <a:latin typeface="Calibri" panose="020F0502020204030204" pitchFamily="34" charset="0"/>
              </a:rPr>
              <a:t> </a:t>
            </a:r>
            <a:fld id="{9A0DB2DC-4C9A-4742-B13C-FB6460FD3503}" type="slidenum">
              <a:rPr lang="zh-CN" altLang="en-US" dirty="0">
                <a:solidFill>
                  <a:schemeClr val="tx2"/>
                </a:solidFill>
                <a:latin typeface="Calibri" panose="020F0502020204030204" pitchFamily="34" charset="0"/>
              </a:rPr>
            </a:fld>
            <a:endParaRPr lang="zh-CN" altLang="en-US" dirty="0">
              <a:solidFill>
                <a:schemeClr val="tx2"/>
              </a:solidFill>
              <a:latin typeface="Calibri" panose="020F0502020204030204" pitchFamily="34" charset="0"/>
            </a:endParaRPr>
          </a:p>
        </p:txBody>
      </p:sp>
      <p:sp>
        <p:nvSpPr>
          <p:cNvPr id="9"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57200" y="1600200"/>
            <a:ext cx="8229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rtlCol="0" anchor="ctr" anchorCtr="0" compatLnSpc="1"/>
          <a:lstStyle>
            <a:lvl1pPr fontAlgn="auto">
              <a:spcBef>
                <a:spcPts val="0"/>
              </a:spcBef>
              <a:spcAft>
                <a:spcPts val="0"/>
              </a:spcAft>
              <a:buFontTx/>
              <a:buNone/>
              <a:defRPr>
                <a:solidFill>
                  <a:schemeClr val="tx1">
                    <a:tint val="75000"/>
                  </a:schemeClr>
                </a:solidFill>
                <a:latin typeface="楷体_GB2312" pitchFamily="49" charset="-122"/>
                <a:ea typeface="楷体_GB2312"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rPr>
              <a:t>青岛酒店管理职业技术学院</a:t>
            </a:r>
            <a:endPar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412875"/>
            <a:ext cx="4038600" cy="4713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412875"/>
            <a:ext cx="4038600" cy="4713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07950" y="61913"/>
            <a:ext cx="8856663" cy="63388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2"/>
          <p:cNvSpPr>
            <a:spLocks noGrp="1"/>
          </p:cNvSpPr>
          <p:nvPr>
            <p:ph type="dt" sz="half" idx="2"/>
          </p:nvPr>
        </p:nvSpPr>
        <p:spPr>
          <a:xfrm>
            <a:off x="7959725" y="6596063"/>
            <a:ext cx="1149350" cy="261938"/>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95517CB-8911-4F12-9DBC-CF4482BA31F2}"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3"/>
          <p:cNvSpPr>
            <a:spLocks noGrp="1"/>
          </p:cNvSpPr>
          <p:nvPr>
            <p:ph type="sldNum" sz="quarter" idx="4"/>
          </p:nvPr>
        </p:nvSpPr>
        <p:spPr>
          <a:xfrm>
            <a:off x="3779838" y="6596063"/>
            <a:ext cx="838200" cy="261938"/>
          </a:xfrm>
          <a:prstGeom prst="rect">
            <a:avLst/>
          </a:prstGeom>
        </p:spPr>
        <p:txBody>
          <a:bodyPr vert="horz" wrap="square" lIns="91440" tIns="45720" rIns="91440" bIns="45720" numCol="1" anchor="ctr" anchorCtr="0" compatLnSpc="1"/>
          <a:p>
            <a:pPr algn="r" eaLnBrk="1" hangingPunct="1"/>
            <a:r>
              <a:rPr lang="en-US" altLang="zh-CN" dirty="0">
                <a:latin typeface="Calibri" panose="020F0502020204030204" pitchFamily="34" charset="0"/>
              </a:rPr>
              <a:t> </a:t>
            </a:r>
            <a:fld id="{9A0DB2DC-4C9A-4742-B13C-FB6460FD3503}" type="slidenum">
              <a:rPr lang="zh-CN" altLang="en-US" dirty="0">
                <a:solidFill>
                  <a:schemeClr val="tx2"/>
                </a:solidFill>
                <a:latin typeface="Calibri" panose="020F0502020204030204" pitchFamily="34" charset="0"/>
              </a:rPr>
            </a:fld>
            <a:endParaRPr lang="zh-CN" altLang="en-US" dirty="0">
              <a:solidFill>
                <a:schemeClr val="tx2"/>
              </a:solidFill>
              <a:latin typeface="Calibri" panose="020F0502020204030204" pitchFamily="34" charset="0"/>
            </a:endParaRPr>
          </a:p>
        </p:txBody>
      </p:sp>
      <p:sp>
        <p:nvSpPr>
          <p:cNvPr id="9"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57200" y="1600200"/>
            <a:ext cx="8229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rtlCol="0" anchor="ctr" anchorCtr="0" compatLnSpc="1"/>
          <a:lstStyle>
            <a:lvl1pPr fontAlgn="auto">
              <a:spcBef>
                <a:spcPts val="0"/>
              </a:spcBef>
              <a:spcAft>
                <a:spcPts val="0"/>
              </a:spcAft>
              <a:buFontTx/>
              <a:buNone/>
              <a:defRPr>
                <a:solidFill>
                  <a:schemeClr val="tx1">
                    <a:tint val="75000"/>
                  </a:schemeClr>
                </a:solidFill>
                <a:latin typeface="楷体_GB2312" pitchFamily="49" charset="-122"/>
                <a:ea typeface="楷体_GB2312"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rPr>
              <a:t>青岛酒店管理职业技术学院</a:t>
            </a:r>
            <a:endPar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07950" y="61913"/>
            <a:ext cx="8856663" cy="63388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2"/>
          <p:cNvSpPr>
            <a:spLocks noGrp="1"/>
          </p:cNvSpPr>
          <p:nvPr>
            <p:ph type="dt" sz="half" idx="2"/>
          </p:nvPr>
        </p:nvSpPr>
        <p:spPr>
          <a:xfrm>
            <a:off x="7959725" y="6596063"/>
            <a:ext cx="1149350" cy="261938"/>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5E74E81-E375-490F-B93D-9D05CDC2E315}"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3"/>
          <p:cNvSpPr>
            <a:spLocks noGrp="1"/>
          </p:cNvSpPr>
          <p:nvPr>
            <p:ph type="sldNum" sz="quarter" idx="4"/>
          </p:nvPr>
        </p:nvSpPr>
        <p:spPr>
          <a:xfrm>
            <a:off x="3779838" y="6596063"/>
            <a:ext cx="838200" cy="261938"/>
          </a:xfrm>
          <a:prstGeom prst="rect">
            <a:avLst/>
          </a:prstGeom>
        </p:spPr>
        <p:txBody>
          <a:bodyPr vert="horz" wrap="square" lIns="91440" tIns="45720" rIns="91440" bIns="45720" numCol="1" anchor="ctr" anchorCtr="0" compatLnSpc="1"/>
          <a:p>
            <a:pPr algn="r" eaLnBrk="1" hangingPunct="1"/>
            <a:r>
              <a:rPr lang="en-US" altLang="zh-CN" dirty="0">
                <a:latin typeface="Calibri" panose="020F0502020204030204" pitchFamily="34" charset="0"/>
              </a:rPr>
              <a:t> </a:t>
            </a:r>
            <a:fld id="{9A0DB2DC-4C9A-4742-B13C-FB6460FD3503}" type="slidenum">
              <a:rPr lang="zh-CN" altLang="en-US" dirty="0">
                <a:solidFill>
                  <a:schemeClr val="tx2"/>
                </a:solidFill>
                <a:latin typeface="Calibri" panose="020F0502020204030204" pitchFamily="34" charset="0"/>
              </a:rPr>
            </a:fld>
            <a:endParaRPr lang="zh-CN" altLang="en-US" dirty="0">
              <a:solidFill>
                <a:schemeClr val="tx2"/>
              </a:solidFill>
              <a:latin typeface="Calibri" panose="020F0502020204030204" pitchFamily="34" charset="0"/>
            </a:endParaRPr>
          </a:p>
        </p:txBody>
      </p:sp>
      <p:sp>
        <p:nvSpPr>
          <p:cNvPr id="9"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57200" y="1600200"/>
            <a:ext cx="8229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rtlCol="0" anchor="ctr" anchorCtr="0" compatLnSpc="1"/>
          <a:lstStyle>
            <a:lvl1pPr fontAlgn="auto">
              <a:spcBef>
                <a:spcPts val="0"/>
              </a:spcBef>
              <a:spcAft>
                <a:spcPts val="0"/>
              </a:spcAft>
              <a:buFontTx/>
              <a:buNone/>
              <a:defRPr>
                <a:solidFill>
                  <a:schemeClr val="tx1">
                    <a:tint val="75000"/>
                  </a:schemeClr>
                </a:solidFill>
                <a:latin typeface="楷体_GB2312" pitchFamily="49" charset="-122"/>
                <a:ea typeface="楷体_GB2312"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rPr>
              <a:t>青岛酒店管理职业技术学院</a:t>
            </a:r>
            <a:endPar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07950" y="61913"/>
            <a:ext cx="8856663" cy="63388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2"/>
          <p:cNvSpPr>
            <a:spLocks noGrp="1"/>
          </p:cNvSpPr>
          <p:nvPr>
            <p:ph type="dt" sz="half" idx="2"/>
          </p:nvPr>
        </p:nvSpPr>
        <p:spPr>
          <a:xfrm>
            <a:off x="7959725" y="6596063"/>
            <a:ext cx="1149350" cy="261938"/>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10A5A13-4D0D-4EF5-9D97-349F8FC2979F}"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3"/>
          <p:cNvSpPr>
            <a:spLocks noGrp="1"/>
          </p:cNvSpPr>
          <p:nvPr>
            <p:ph type="sldNum" sz="quarter" idx="4"/>
          </p:nvPr>
        </p:nvSpPr>
        <p:spPr>
          <a:xfrm>
            <a:off x="3779838" y="6596063"/>
            <a:ext cx="838200" cy="261938"/>
          </a:xfrm>
          <a:prstGeom prst="rect">
            <a:avLst/>
          </a:prstGeom>
        </p:spPr>
        <p:txBody>
          <a:bodyPr vert="horz" wrap="square" lIns="91440" tIns="45720" rIns="91440" bIns="45720" numCol="1" anchor="ctr" anchorCtr="0" compatLnSpc="1"/>
          <a:p>
            <a:pPr algn="r" eaLnBrk="1" hangingPunct="1"/>
            <a:r>
              <a:rPr lang="en-US" altLang="zh-CN" dirty="0">
                <a:latin typeface="Calibri" panose="020F0502020204030204" pitchFamily="34" charset="0"/>
              </a:rPr>
              <a:t> </a:t>
            </a:r>
            <a:fld id="{9A0DB2DC-4C9A-4742-B13C-FB6460FD3503}" type="slidenum">
              <a:rPr lang="zh-CN" altLang="en-US" dirty="0">
                <a:solidFill>
                  <a:schemeClr val="tx2"/>
                </a:solidFill>
                <a:latin typeface="Calibri" panose="020F0502020204030204" pitchFamily="34" charset="0"/>
              </a:rPr>
            </a:fld>
            <a:endParaRPr lang="zh-CN" altLang="en-US" dirty="0">
              <a:solidFill>
                <a:schemeClr val="tx2"/>
              </a:solidFill>
              <a:latin typeface="Calibri" panose="020F0502020204030204" pitchFamily="34" charset="0"/>
            </a:endParaRPr>
          </a:p>
        </p:txBody>
      </p:sp>
      <p:sp>
        <p:nvSpPr>
          <p:cNvPr id="9"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57200" y="1600200"/>
            <a:ext cx="8229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rtlCol="0" anchor="ctr" anchorCtr="0" compatLnSpc="1"/>
          <a:lstStyle>
            <a:lvl1pPr fontAlgn="auto">
              <a:spcBef>
                <a:spcPts val="0"/>
              </a:spcBef>
              <a:spcAft>
                <a:spcPts val="0"/>
              </a:spcAft>
              <a:buFontTx/>
              <a:buNone/>
              <a:defRPr>
                <a:solidFill>
                  <a:schemeClr val="tx1">
                    <a:tint val="75000"/>
                  </a:schemeClr>
                </a:solidFill>
                <a:latin typeface="楷体_GB2312" pitchFamily="49" charset="-122"/>
                <a:ea typeface="楷体_GB2312" pitchFamily="49"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rPr>
              <a:t>青岛酒店管理职业技术学院</a:t>
            </a:r>
            <a:endParaRPr kumimoji="0" lang="zh-CN" altLang="en-US" sz="1200" b="0" i="0" u="none" strike="noStrike" kern="1200" cap="none" spc="0" normalizeH="0" baseline="0" noProof="0">
              <a:ln>
                <a:noFill/>
              </a:ln>
              <a:solidFill>
                <a:schemeClr val="tx1">
                  <a:tint val="75000"/>
                </a:schemeClr>
              </a:solidFill>
              <a:effectLst/>
              <a:uLnTx/>
              <a:uFillTx/>
              <a:latin typeface="楷体_GB2312" pitchFamily="49" charset="-122"/>
              <a:ea typeface="楷体_GB2312" pitchFamily="49"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107950" y="61913"/>
            <a:ext cx="8856663" cy="633888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2"/>
          <p:cNvSpPr>
            <a:spLocks noGrp="1"/>
          </p:cNvSpPr>
          <p:nvPr>
            <p:ph type="dt" sz="half" idx="2"/>
          </p:nvPr>
        </p:nvSpPr>
        <p:spPr>
          <a:xfrm>
            <a:off x="7959725" y="6596063"/>
            <a:ext cx="1149350" cy="261938"/>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D240628-3636-499B-88D8-DC75A30AED4A}"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3"/>
          <p:cNvSpPr>
            <a:spLocks noGrp="1"/>
          </p:cNvSpPr>
          <p:nvPr>
            <p:ph type="sldNum" sz="quarter" idx="4"/>
          </p:nvPr>
        </p:nvSpPr>
        <p:spPr>
          <a:xfrm>
            <a:off x="3779838" y="6596063"/>
            <a:ext cx="838200" cy="261938"/>
          </a:xfrm>
          <a:prstGeom prst="rect">
            <a:avLst/>
          </a:prstGeom>
        </p:spPr>
        <p:txBody>
          <a:bodyPr vert="horz" wrap="square" lIns="91440" tIns="45720" rIns="91440" bIns="45720" numCol="1" anchor="ctr" anchorCtr="0" compatLnSpc="1"/>
          <a:p>
            <a:pPr algn="r" eaLnBrk="1" hangingPunct="1"/>
            <a:r>
              <a:rPr lang="en-US" altLang="zh-CN" dirty="0">
                <a:latin typeface="Calibri" panose="020F0502020204030204" pitchFamily="34" charset="0"/>
              </a:rPr>
              <a:t> </a:t>
            </a:r>
            <a:fld id="{9A0DB2DC-4C9A-4742-B13C-FB6460FD3503}" type="slidenum">
              <a:rPr lang="zh-CN" altLang="en-US" dirty="0">
                <a:solidFill>
                  <a:schemeClr val="tx2"/>
                </a:solidFill>
                <a:latin typeface="Calibri" panose="020F0502020204030204" pitchFamily="34" charset="0"/>
              </a:rPr>
            </a:fld>
            <a:endParaRPr lang="zh-CN" altLang="en-US" dirty="0">
              <a:solidFill>
                <a:schemeClr val="tx2"/>
              </a:solidFill>
              <a:latin typeface="Calibri" panose="020F0502020204030204" pitchFamily="34" charset="0"/>
            </a:endParaRPr>
          </a:p>
        </p:txBody>
      </p:sp>
      <p:sp>
        <p:nvSpPr>
          <p:cNvPr id="9"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57200" y="1600200"/>
            <a:ext cx="8229600"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4" Type="http://schemas.openxmlformats.org/officeDocument/2006/relationships/theme" Target="../theme/theme4.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4" Type="http://schemas.openxmlformats.org/officeDocument/2006/relationships/theme" Target="../theme/theme5.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2.xml"/><Relationship Id="rId8" Type="http://schemas.openxmlformats.org/officeDocument/2006/relationships/slideLayout" Target="../slideLayouts/slideLayout71.xml"/><Relationship Id="rId7" Type="http://schemas.openxmlformats.org/officeDocument/2006/relationships/slideLayout" Target="../slideLayouts/slideLayout70.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3" Type="http://schemas.openxmlformats.org/officeDocument/2006/relationships/slideLayout" Target="../slideLayouts/slideLayout66.xml"/><Relationship Id="rId2" Type="http://schemas.openxmlformats.org/officeDocument/2006/relationships/slideLayout" Target="../slideLayouts/slideLayout65.xml"/><Relationship Id="rId14" Type="http://schemas.openxmlformats.org/officeDocument/2006/relationships/theme" Target="../theme/theme6.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5.xml"/><Relationship Id="rId8" Type="http://schemas.openxmlformats.org/officeDocument/2006/relationships/slideLayout" Target="../slideLayouts/slideLayout84.xml"/><Relationship Id="rId7" Type="http://schemas.openxmlformats.org/officeDocument/2006/relationships/slideLayout" Target="../slideLayouts/slideLayout83.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3" Type="http://schemas.openxmlformats.org/officeDocument/2006/relationships/slideLayout" Target="../slideLayouts/slideLayout79.xml"/><Relationship Id="rId2" Type="http://schemas.openxmlformats.org/officeDocument/2006/relationships/slideLayout" Target="../slideLayouts/slideLayout78.xml"/><Relationship Id="rId14" Type="http://schemas.openxmlformats.org/officeDocument/2006/relationships/theme" Target="../theme/theme7.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1" Type="http://schemas.openxmlformats.org/officeDocument/2006/relationships/slideLayout" Target="../slideLayouts/slideLayout87.xml"/><Relationship Id="rId10" Type="http://schemas.openxmlformats.org/officeDocument/2006/relationships/slideLayout" Target="../slideLayouts/slideLayout86.xml"/><Relationship Id="rId1"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0" y="471488"/>
            <a:ext cx="9144000" cy="654050"/>
          </a:xfrm>
          <a:prstGeom prst="rect">
            <a:avLst/>
          </a:prstGeom>
          <a:solidFill>
            <a:srgbClr val="1F497D"/>
          </a:solidFill>
          <a:ln w="9525">
            <a:noFill/>
          </a:ln>
        </p:spPr>
        <p:txBody>
          <a:bodyPr anchor="ctr"/>
          <a:p>
            <a:pPr lvl="0"/>
            <a:r>
              <a:rPr lang="en-US" altLang="zh-CN" dirty="0"/>
              <a:t>    </a:t>
            </a:r>
            <a:r>
              <a:rPr lang="zh-CN" altLang="en-US" dirty="0"/>
              <a:t>单击此处编辑母版标题样式</a:t>
            </a:r>
            <a:endParaRPr lang="zh-CN" altLang="en-US" dirty="0"/>
          </a:p>
        </p:txBody>
      </p:sp>
      <p:sp>
        <p:nvSpPr>
          <p:cNvPr id="1027" name="Rectangle 3"/>
          <p:cNvSpPr>
            <a:spLocks noGrp="1"/>
          </p:cNvSpPr>
          <p:nvPr>
            <p:ph type="body"/>
          </p:nvPr>
        </p:nvSpPr>
        <p:spPr>
          <a:xfrm>
            <a:off x="457200" y="1412875"/>
            <a:ext cx="8229600" cy="471328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fontAlgn="auto" hangingPunct="1">
              <a:spcBef>
                <a:spcPts val="0"/>
              </a:spcBef>
              <a:spcAft>
                <a:spcPts val="0"/>
              </a:spcAft>
              <a:buFontTx/>
              <a:buNone/>
              <a:defRPr sz="1400" u="none">
                <a:latin typeface="+mn-lt"/>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fontAlgn="auto" hangingPunct="1">
              <a:spcBef>
                <a:spcPts val="0"/>
              </a:spcBef>
              <a:spcAft>
                <a:spcPts val="0"/>
              </a:spcAft>
              <a:buFontTx/>
              <a:buNone/>
              <a:defRPr sz="1400" u="none">
                <a:latin typeface="+mn-lt"/>
                <a:ea typeface="宋体"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2"/>
                </a:solidFill>
              </a:defRPr>
            </a:lvl1pPr>
          </a:lstStyle>
          <a:p>
            <a:pPr lvl="0" eaLnBrk="1" hangingPunct="1"/>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2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2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2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32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32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32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32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文本占位符 2"/>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3075" name="文本占位符 2"/>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4099" name="文本占位符 2"/>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5123" name="文本占位符 2"/>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146"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6147" name="文本占位符 2"/>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170"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7171" name="文本占位符 2"/>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u="none">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9" Type="http://schemas.openxmlformats.org/officeDocument/2006/relationships/diagramColors" Target="../diagrams/colors6.xml"/><Relationship Id="rId8" Type="http://schemas.openxmlformats.org/officeDocument/2006/relationships/diagramQuickStyle" Target="../diagrams/quickStyle6.xml"/><Relationship Id="rId7" Type="http://schemas.openxmlformats.org/officeDocument/2006/relationships/diagramLayout" Target="../diagrams/layout6.xml"/><Relationship Id="rId6" Type="http://schemas.openxmlformats.org/officeDocument/2006/relationships/diagramData" Target="../diagrams/data6.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1" Type="http://schemas.openxmlformats.org/officeDocument/2006/relationships/slideLayout" Target="../slideLayouts/slideLayout18.xml"/><Relationship Id="rId10" Type="http://schemas.microsoft.com/office/2007/relationships/diagramDrawing" Target="../diagrams/drawing6.xml"/><Relationship Id="rId1"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8.xml"/><Relationship Id="rId4" Type="http://schemas.openxmlformats.org/officeDocument/2006/relationships/image" Target="../media/image14.png"/><Relationship Id="rId3" Type="http://schemas.openxmlformats.org/officeDocument/2006/relationships/oleObject" Target="../embeddings/oleObject2.bin"/><Relationship Id="rId2" Type="http://schemas.openxmlformats.org/officeDocument/2006/relationships/image" Target="../media/image13.png"/><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9.jpeg"/><Relationship Id="rId6" Type="http://schemas.openxmlformats.org/officeDocument/2006/relationships/image" Target="../media/image8.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41.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18.xml"/><Relationship Id="rId7" Type="http://schemas.openxmlformats.org/officeDocument/2006/relationships/image" Target="../media/image24.wmf"/><Relationship Id="rId6" Type="http://schemas.openxmlformats.org/officeDocument/2006/relationships/oleObject" Target="../embeddings/oleObject3.bin"/><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0.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30.png"/><Relationship Id="rId1" Type="http://schemas.openxmlformats.org/officeDocument/2006/relationships/image" Target="../media/image2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0.xml"/><Relationship Id="rId1"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8.xml"/><Relationship Id="rId2" Type="http://schemas.openxmlformats.org/officeDocument/2006/relationships/image" Target="../media/image32.wmf"/><Relationship Id="rId1" Type="http://schemas.openxmlformats.org/officeDocument/2006/relationships/oleObject" Target="../embeddings/oleObject4.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ctrTitle"/>
          </p:nvPr>
        </p:nvSpPr>
        <p:spPr>
          <a:ln/>
        </p:spPr>
        <p:txBody>
          <a:bodyPr vert="horz" wrap="square" lIns="91440" tIns="45720" rIns="91440" bIns="45720" anchor="ctr"/>
          <a:p>
            <a:pPr eaLnBrk="1" hangingPunct="1">
              <a:buClrTx/>
              <a:buSzTx/>
              <a:buFontTx/>
            </a:pPr>
            <a:r>
              <a:rPr lang="en-US" altLang="zh-CN" dirty="0">
                <a:latin typeface="+mj-lt"/>
                <a:ea typeface="+mj-ea"/>
                <a:cs typeface="+mj-cs"/>
              </a:rPr>
              <a:t>2020</a:t>
            </a:r>
            <a:r>
              <a:rPr lang="zh-CN" altLang="en-US" dirty="0">
                <a:latin typeface="+mj-lt"/>
                <a:ea typeface="+mj-ea"/>
                <a:cs typeface="+mj-cs"/>
              </a:rPr>
              <a:t>年个人所得税培训课件</a:t>
            </a:r>
            <a:endParaRPr lang="zh-CN" altLang="en-US" dirty="0">
              <a:latin typeface="+mj-lt"/>
              <a:ea typeface="+mj-ea"/>
              <a:cs typeface="+mj-cs"/>
            </a:endParaRPr>
          </a:p>
        </p:txBody>
      </p:sp>
      <p:sp>
        <p:nvSpPr>
          <p:cNvPr id="21507" name="Rectangle 3"/>
          <p:cNvSpPr>
            <a:spLocks noGrp="1"/>
          </p:cNvSpPr>
          <p:nvPr>
            <p:ph type="subTitle" idx="1"/>
          </p:nvPr>
        </p:nvSpPr>
        <p:spPr>
          <a:xfrm>
            <a:off x="2124075" y="2997200"/>
            <a:ext cx="6162675" cy="1752600"/>
          </a:xfrm>
          <a:ln/>
        </p:spPr>
        <p:txBody>
          <a:bodyPr vert="horz" wrap="square" lIns="91440" tIns="45720" rIns="91440" bIns="45720" anchor="t"/>
          <a:p>
            <a:pPr eaLnBrk="1" hangingPunct="1">
              <a:lnSpc>
                <a:spcPct val="150000"/>
              </a:lnSpc>
              <a:buClrTx/>
              <a:buSzTx/>
            </a:pPr>
            <a:r>
              <a:rPr lang="zh-CN" altLang="en-US" dirty="0">
                <a:latin typeface="+mn-lt"/>
                <a:ea typeface="微软雅黑" panose="020B0503020204020204" pitchFamily="34" charset="-122"/>
                <a:cs typeface="+mn-cs"/>
              </a:rPr>
              <a:t>任务</a:t>
            </a:r>
            <a:r>
              <a:rPr lang="en-US" altLang="zh-CN" dirty="0">
                <a:latin typeface="+mn-lt"/>
                <a:ea typeface="微软雅黑" panose="020B0503020204020204" pitchFamily="34" charset="-122"/>
                <a:cs typeface="+mn-cs"/>
              </a:rPr>
              <a:t>1</a:t>
            </a:r>
            <a:r>
              <a:rPr lang="zh-CN" altLang="en-US" dirty="0">
                <a:latin typeface="+mn-lt"/>
                <a:ea typeface="微软雅黑" panose="020B0503020204020204" pitchFamily="34" charset="-122"/>
                <a:cs typeface="+mn-cs"/>
              </a:rPr>
              <a:t>：解读个人所得税法规</a:t>
            </a:r>
            <a:endParaRPr lang="zh-CN" altLang="en-US" dirty="0">
              <a:latin typeface="+mn-lt"/>
              <a:ea typeface="微软雅黑" panose="020B0503020204020204" pitchFamily="34" charset="-122"/>
              <a:cs typeface="+mn-cs"/>
            </a:endParaRPr>
          </a:p>
          <a:p>
            <a:pPr eaLnBrk="1" hangingPunct="1">
              <a:lnSpc>
                <a:spcPct val="150000"/>
              </a:lnSpc>
              <a:buClrTx/>
              <a:buSzTx/>
            </a:pPr>
            <a:r>
              <a:rPr lang="zh-CN" altLang="en-US" dirty="0">
                <a:latin typeface="+mn-lt"/>
                <a:ea typeface="微软雅黑" panose="020B0503020204020204" pitchFamily="34" charset="-122"/>
                <a:cs typeface="+mn-cs"/>
              </a:rPr>
              <a:t>任务</a:t>
            </a:r>
            <a:r>
              <a:rPr lang="en-US" altLang="zh-CN" dirty="0">
                <a:latin typeface="+mn-lt"/>
                <a:ea typeface="微软雅黑" panose="020B0503020204020204" pitchFamily="34" charset="-122"/>
                <a:cs typeface="+mn-cs"/>
              </a:rPr>
              <a:t>2</a:t>
            </a:r>
            <a:r>
              <a:rPr lang="zh-CN" altLang="en-US" dirty="0">
                <a:latin typeface="+mn-lt"/>
                <a:ea typeface="微软雅黑" panose="020B0503020204020204" pitchFamily="34" charset="-122"/>
                <a:cs typeface="+mn-cs"/>
              </a:rPr>
              <a:t>：办理个人所得税申报业务</a:t>
            </a:r>
            <a:endParaRPr lang="zh-CN" altLang="en-US" dirty="0">
              <a:latin typeface="+mn-lt"/>
              <a:ea typeface="微软雅黑" panose="020B0503020204020204" pitchFamily="34" charset="-122"/>
              <a:cs typeface="+mn-cs"/>
            </a:endParaRPr>
          </a:p>
        </p:txBody>
      </p:sp>
      <p:grpSp>
        <p:nvGrpSpPr>
          <p:cNvPr id="21508" name="Group 13"/>
          <p:cNvGrpSpPr/>
          <p:nvPr/>
        </p:nvGrpSpPr>
        <p:grpSpPr>
          <a:xfrm>
            <a:off x="-214312" y="5018088"/>
            <a:ext cx="9510712" cy="1866900"/>
            <a:chOff x="-135" y="3161"/>
            <a:chExt cx="5991" cy="1176"/>
          </a:xfrm>
        </p:grpSpPr>
        <p:pic>
          <p:nvPicPr>
            <p:cNvPr id="21509" name="Picture 2" descr="http://www.dl-l-tax.gov.cn/upload/image/100105224248484.jpg"/>
            <p:cNvPicPr/>
            <p:nvPr/>
          </p:nvPicPr>
          <p:blipFill>
            <a:blip r:embed="rId1"/>
            <a:stretch>
              <a:fillRect/>
            </a:stretch>
          </p:blipFill>
          <p:spPr>
            <a:xfrm>
              <a:off x="0" y="3162"/>
              <a:ext cx="1748" cy="1175"/>
            </a:xfrm>
            <a:prstGeom prst="rect">
              <a:avLst/>
            </a:prstGeom>
            <a:noFill/>
            <a:ln w="9525">
              <a:noFill/>
            </a:ln>
          </p:spPr>
        </p:pic>
        <p:pic>
          <p:nvPicPr>
            <p:cNvPr id="21510" name="图片 9" descr="100917110942743.jpg"/>
            <p:cNvPicPr/>
            <p:nvPr/>
          </p:nvPicPr>
          <p:blipFill>
            <a:blip r:embed="rId2"/>
            <a:stretch>
              <a:fillRect/>
            </a:stretch>
          </p:blipFill>
          <p:spPr>
            <a:xfrm>
              <a:off x="4012" y="3162"/>
              <a:ext cx="1748" cy="1175"/>
            </a:xfrm>
            <a:prstGeom prst="rect">
              <a:avLst/>
            </a:prstGeom>
            <a:noFill/>
            <a:ln w="9525">
              <a:noFill/>
            </a:ln>
          </p:spPr>
        </p:pic>
        <p:pic>
          <p:nvPicPr>
            <p:cNvPr id="21511" name="图片 11" descr="2006117165016732.jpg"/>
            <p:cNvPicPr/>
            <p:nvPr/>
          </p:nvPicPr>
          <p:blipFill>
            <a:blip r:embed="rId3"/>
            <a:stretch>
              <a:fillRect/>
            </a:stretch>
          </p:blipFill>
          <p:spPr>
            <a:xfrm>
              <a:off x="2004" y="3162"/>
              <a:ext cx="1748" cy="1175"/>
            </a:xfrm>
            <a:prstGeom prst="rect">
              <a:avLst/>
            </a:prstGeom>
            <a:noFill/>
            <a:ln w="9525">
              <a:noFill/>
            </a:ln>
          </p:spPr>
        </p:pic>
        <p:cxnSp>
          <p:nvCxnSpPr>
            <p:cNvPr id="14" name="直接连接符 13"/>
            <p:cNvCxnSpPr/>
            <p:nvPr/>
          </p:nvCxnSpPr>
          <p:spPr>
            <a:xfrm>
              <a:off x="-135" y="3161"/>
              <a:ext cx="5895"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9" y="4325"/>
              <a:ext cx="5895" cy="1"/>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3. </a:t>
            </a:r>
            <a:r>
              <a:rPr lang="zh-CN" altLang="en-US" sz="2800" b="1" dirty="0">
                <a:solidFill>
                  <a:srgbClr val="FFFFFF"/>
                </a:solidFill>
                <a:latin typeface="微软雅黑" panose="020B0503020204020204" pitchFamily="34" charset="-122"/>
                <a:ea typeface="微软雅黑" panose="020B0503020204020204" pitchFamily="34" charset="-122"/>
              </a:rPr>
              <a:t>个人所得税的征税对象</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00355" name="TextBox 2"/>
          <p:cNvSpPr txBox="1"/>
          <p:nvPr/>
        </p:nvSpPr>
        <p:spPr>
          <a:xfrm>
            <a:off x="719138" y="1214438"/>
            <a:ext cx="7678737" cy="5578475"/>
          </a:xfrm>
          <a:prstGeom prst="rect">
            <a:avLst/>
          </a:prstGeom>
          <a:noFill/>
          <a:ln w="9525" cap="flat" cmpd="sng">
            <a:solidFill>
              <a:schemeClr val="tx2"/>
            </a:solidFill>
            <a:prstDash val="solid"/>
            <a:miter/>
            <a:headEnd type="none" w="med" len="med"/>
            <a:tailEnd type="none" w="med" len="med"/>
          </a:ln>
        </p:spPr>
        <p:txBody>
          <a:bodyPr wrap="none">
            <a:spAutoFit/>
          </a:bodyPr>
          <a:lstStyle/>
          <a:p>
            <a:pPr marR="0" defTabSz="914400" eaLnBrk="1" hangingPunct="1">
              <a:lnSpc>
                <a:spcPct val="150000"/>
              </a:lnSpc>
              <a:buClrTx/>
              <a:buSzTx/>
              <a:defRPr/>
            </a:pPr>
            <a:r>
              <a:rPr kumimoji="0" lang="en-US" altLang="zh-CN" sz="2400" b="1" kern="1200" cap="none" spc="0" normalizeH="0" baseline="0" noProof="1">
                <a:latin typeface="Arial" panose="020B0604020202020204" pitchFamily="34" charset="0"/>
                <a:ea typeface="宋体" panose="02010600030101010101" pitchFamily="2" charset="-122"/>
                <a:cs typeface="+mn-cs"/>
              </a:rPr>
              <a:t>1.</a:t>
            </a:r>
            <a:r>
              <a:rPr kumimoji="0" lang="zh-CN" altLang="en-US" sz="2400" b="1" kern="1200" cap="none" spc="0" normalizeH="0" baseline="0" noProof="1">
                <a:latin typeface="Arial" panose="020B0604020202020204" pitchFamily="34" charset="0"/>
                <a:ea typeface="宋体" panose="02010600030101010101" pitchFamily="2" charset="-122"/>
                <a:cs typeface="+mn-cs"/>
              </a:rPr>
              <a:t>不属于工资薪金所得的收入</a:t>
            </a:r>
            <a:endParaRPr kumimoji="0" lang="en-US" altLang="zh-CN" sz="2400" b="1" kern="1200" cap="none" spc="0" normalizeH="0" baseline="0" noProof="1">
              <a:latin typeface="Arial" panose="020B0604020202020204" pitchFamily="34" charset="0"/>
              <a:ea typeface="宋体" panose="02010600030101010101" pitchFamily="2" charset="-122"/>
              <a:cs typeface="+mn-cs"/>
            </a:endParaRPr>
          </a:p>
          <a:p>
            <a:pPr marR="0" defTabSz="914400" eaLnBrk="1" hangingPunct="1">
              <a:lnSpc>
                <a:spcPct val="150000"/>
              </a:lnSpc>
              <a:buClrTx/>
              <a:buSzTx/>
              <a:defRPr/>
            </a:pPr>
            <a:r>
              <a:rPr kumimoji="0" lang="zh-CN" altLang="en-US" sz="2400" b="1" kern="1200" cap="none" spc="0" normalizeH="0" baseline="0" noProof="1">
                <a:latin typeface="Arial" panose="020B0604020202020204" pitchFamily="34" charset="0"/>
                <a:ea typeface="宋体" panose="02010600030101010101" pitchFamily="2" charset="-122"/>
                <a:cs typeface="+mn-cs"/>
              </a:rPr>
              <a:t>（</a:t>
            </a:r>
            <a:r>
              <a:rPr kumimoji="0" lang="en-US" altLang="zh-CN" sz="2400" b="1" kern="1200" cap="none" spc="0" normalizeH="0" baseline="0" noProof="1">
                <a:latin typeface="Arial" panose="020B0604020202020204" pitchFamily="34" charset="0"/>
                <a:ea typeface="宋体" panose="02010600030101010101" pitchFamily="2" charset="-122"/>
                <a:cs typeface="+mn-cs"/>
              </a:rPr>
              <a:t>1</a:t>
            </a:r>
            <a:r>
              <a:rPr kumimoji="0" lang="zh-CN" altLang="en-US" sz="2400" b="1" kern="1200" cap="none" spc="0" normalizeH="0" baseline="0" noProof="1">
                <a:latin typeface="Arial" panose="020B0604020202020204" pitchFamily="34" charset="0"/>
                <a:ea typeface="宋体" panose="02010600030101010101" pitchFamily="2" charset="-122"/>
                <a:cs typeface="+mn-cs"/>
              </a:rPr>
              <a:t>）独生子女</a:t>
            </a:r>
            <a:r>
              <a:rPr kumimoji="0" lang="zh-CN" altLang="en-US" sz="2400" b="1" kern="1200" cap="none" spc="0" normalizeH="0" baseline="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补贴</a:t>
            </a:r>
            <a:r>
              <a:rPr kumimoji="0" lang="zh-CN" altLang="en-US" sz="2400" b="1" kern="1200" cap="none" spc="0" normalizeH="0" baseline="0" noProof="1">
                <a:latin typeface="Arial" panose="020B0604020202020204" pitchFamily="34" charset="0"/>
                <a:ea typeface="宋体" panose="02010600030101010101" pitchFamily="2" charset="-122"/>
                <a:cs typeface="+mn-cs"/>
              </a:rPr>
              <a:t>；</a:t>
            </a:r>
            <a:endParaRPr kumimoji="0" lang="en-US" altLang="zh-CN" sz="2400" b="1" kern="1200" cap="none" spc="0" normalizeH="0" baseline="0" noProof="1">
              <a:latin typeface="Arial" panose="020B0604020202020204" pitchFamily="34" charset="0"/>
              <a:ea typeface="宋体" panose="02010600030101010101" pitchFamily="2" charset="-122"/>
              <a:cs typeface="+mn-cs"/>
            </a:endParaRPr>
          </a:p>
          <a:p>
            <a:pPr marR="0" defTabSz="914400" eaLnBrk="1" hangingPunct="1">
              <a:lnSpc>
                <a:spcPct val="150000"/>
              </a:lnSpc>
              <a:buClrTx/>
              <a:buSzTx/>
              <a:defRPr/>
            </a:pPr>
            <a:r>
              <a:rPr kumimoji="0" lang="zh-CN" altLang="en-US" sz="2400" b="1" kern="1200" cap="none" spc="0" normalizeH="0" baseline="0" noProof="1">
                <a:latin typeface="Arial" panose="020B0604020202020204" pitchFamily="34" charset="0"/>
                <a:ea typeface="宋体" panose="02010600030101010101" pitchFamily="2" charset="-122"/>
                <a:cs typeface="+mn-cs"/>
              </a:rPr>
              <a:t>（</a:t>
            </a:r>
            <a:r>
              <a:rPr kumimoji="0" lang="en-US" altLang="zh-CN" sz="2400" b="1" kern="1200" cap="none" spc="0" normalizeH="0" baseline="0" noProof="1">
                <a:latin typeface="Arial" panose="020B0604020202020204" pitchFamily="34" charset="0"/>
                <a:ea typeface="宋体" panose="02010600030101010101" pitchFamily="2" charset="-122"/>
                <a:cs typeface="+mn-cs"/>
              </a:rPr>
              <a:t>2</a:t>
            </a:r>
            <a:r>
              <a:rPr kumimoji="0" lang="zh-CN" altLang="en-US" sz="2400" b="1" kern="1200" cap="none" spc="0" normalizeH="0" baseline="0" noProof="1">
                <a:latin typeface="Arial" panose="020B0604020202020204" pitchFamily="34" charset="0"/>
                <a:ea typeface="宋体" panose="02010600030101010101" pitchFamily="2" charset="-122"/>
                <a:cs typeface="+mn-cs"/>
              </a:rPr>
              <a:t>）执行公务员工资制度未纳入基本工资总额的</a:t>
            </a:r>
            <a:r>
              <a:rPr kumimoji="0" lang="zh-CN" altLang="en-US" sz="2400" b="1" kern="1200" cap="none" spc="0" normalizeH="0" baseline="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补贴</a:t>
            </a:r>
            <a:r>
              <a:rPr kumimoji="0" lang="zh-CN" altLang="en-US" sz="2400" b="1" kern="1200" cap="none" spc="0" normalizeH="0" baseline="0" noProof="1">
                <a:latin typeface="Arial" panose="020B0604020202020204" pitchFamily="34" charset="0"/>
                <a:ea typeface="宋体" panose="02010600030101010101" pitchFamily="2" charset="-122"/>
                <a:cs typeface="+mn-cs"/>
              </a:rPr>
              <a:t>、</a:t>
            </a:r>
            <a:endParaRPr kumimoji="0" lang="en-US" altLang="zh-CN" sz="2400" b="1" kern="1200" cap="none" spc="0" normalizeH="0" baseline="0" noProof="1">
              <a:latin typeface="Arial" panose="020B0604020202020204" pitchFamily="34" charset="0"/>
              <a:ea typeface="宋体" panose="02010600030101010101" pitchFamily="2" charset="-122"/>
              <a:cs typeface="+mn-cs"/>
            </a:endParaRPr>
          </a:p>
          <a:p>
            <a:pPr marR="0" defTabSz="914400" eaLnBrk="1" hangingPunct="1">
              <a:lnSpc>
                <a:spcPct val="150000"/>
              </a:lnSpc>
              <a:buClrTx/>
              <a:buSzTx/>
              <a:defRPr/>
            </a:pPr>
            <a:r>
              <a:rPr kumimoji="0" lang="en-US" altLang="zh-CN" sz="2400" b="1" kern="1200" cap="none" spc="0" normalizeH="0" baseline="0" noProof="1">
                <a:latin typeface="Arial" panose="020B0604020202020204" pitchFamily="34" charset="0"/>
                <a:ea typeface="宋体" panose="02010600030101010101" pitchFamily="2" charset="-122"/>
                <a:cs typeface="+mn-cs"/>
              </a:rPr>
              <a:t>         </a:t>
            </a:r>
            <a:r>
              <a:rPr kumimoji="0" lang="zh-CN" altLang="en-US" sz="2400" b="1" kern="1200" cap="none" spc="0" normalizeH="0" baseline="0" noProof="1">
                <a:latin typeface="Arial" panose="020B0604020202020204" pitchFamily="34" charset="0"/>
                <a:ea typeface="宋体" panose="02010600030101010101" pitchFamily="2" charset="-122"/>
                <a:cs typeface="+mn-cs"/>
              </a:rPr>
              <a:t>津贴差额和家属成员的副食品</a:t>
            </a:r>
            <a:r>
              <a:rPr kumimoji="0" lang="zh-CN" altLang="en-US" sz="2400" b="1" kern="1200" cap="none" spc="0" normalizeH="0" baseline="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补贴</a:t>
            </a:r>
            <a:r>
              <a:rPr kumimoji="0" lang="zh-CN" altLang="en-US" sz="2400" b="1" kern="1200" cap="none" spc="0" normalizeH="0" baseline="0" noProof="1">
                <a:latin typeface="Arial" panose="020B0604020202020204" pitchFamily="34" charset="0"/>
                <a:ea typeface="宋体" panose="02010600030101010101" pitchFamily="2" charset="-122"/>
                <a:cs typeface="+mn-cs"/>
              </a:rPr>
              <a:t>；</a:t>
            </a:r>
            <a:endParaRPr kumimoji="0" lang="en-US" altLang="zh-CN" sz="2400" b="1" kern="1200" cap="none" spc="0" normalizeH="0" baseline="0" noProof="1">
              <a:latin typeface="Arial" panose="020B0604020202020204" pitchFamily="34" charset="0"/>
              <a:ea typeface="宋体" panose="02010600030101010101" pitchFamily="2" charset="-122"/>
              <a:cs typeface="+mn-cs"/>
            </a:endParaRPr>
          </a:p>
          <a:p>
            <a:pPr marR="0" defTabSz="914400" eaLnBrk="1" hangingPunct="1">
              <a:lnSpc>
                <a:spcPct val="150000"/>
              </a:lnSpc>
              <a:buClrTx/>
              <a:buSzTx/>
              <a:defRPr/>
            </a:pPr>
            <a:r>
              <a:rPr kumimoji="0" lang="zh-CN" altLang="en-US" sz="2400" b="1" kern="1200" cap="none" spc="0" normalizeH="0" baseline="0" noProof="1">
                <a:latin typeface="Arial" panose="020B0604020202020204" pitchFamily="34" charset="0"/>
                <a:ea typeface="宋体" panose="02010600030101010101" pitchFamily="2" charset="-122"/>
                <a:cs typeface="+mn-cs"/>
              </a:rPr>
              <a:t>（</a:t>
            </a:r>
            <a:r>
              <a:rPr kumimoji="0" lang="en-US" altLang="zh-CN" sz="2400" b="1" kern="1200" cap="none" spc="0" normalizeH="0" baseline="0" noProof="1">
                <a:latin typeface="Arial" panose="020B0604020202020204" pitchFamily="34" charset="0"/>
                <a:ea typeface="宋体" panose="02010600030101010101" pitchFamily="2" charset="-122"/>
                <a:cs typeface="+mn-cs"/>
              </a:rPr>
              <a:t>3</a:t>
            </a:r>
            <a:r>
              <a:rPr kumimoji="0" lang="zh-CN" altLang="en-US" sz="2400" b="1" kern="1200" cap="none" spc="0" normalizeH="0" baseline="0" noProof="1">
                <a:latin typeface="Arial" panose="020B0604020202020204" pitchFamily="34" charset="0"/>
                <a:ea typeface="宋体" panose="02010600030101010101" pitchFamily="2" charset="-122"/>
                <a:cs typeface="+mn-cs"/>
              </a:rPr>
              <a:t>）托儿</a:t>
            </a:r>
            <a:r>
              <a:rPr kumimoji="0" lang="zh-CN" altLang="en-US" sz="2400" b="1" kern="1200" cap="none" spc="0" normalizeH="0" baseline="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补助</a:t>
            </a:r>
            <a:r>
              <a:rPr kumimoji="0" lang="zh-CN" altLang="en-US" sz="2400" b="1" kern="1200" cap="none" spc="0" normalizeH="0" baseline="0" noProof="1">
                <a:latin typeface="Arial" panose="020B0604020202020204" pitchFamily="34" charset="0"/>
                <a:ea typeface="宋体" panose="02010600030101010101" pitchFamily="2" charset="-122"/>
                <a:cs typeface="+mn-cs"/>
              </a:rPr>
              <a:t>费；</a:t>
            </a:r>
            <a:endParaRPr kumimoji="0" lang="en-US" altLang="zh-CN" sz="2400" b="1" kern="1200" cap="none" spc="0" normalizeH="0" baseline="0" noProof="1">
              <a:latin typeface="Arial" panose="020B0604020202020204" pitchFamily="34" charset="0"/>
              <a:ea typeface="宋体" panose="02010600030101010101" pitchFamily="2" charset="-122"/>
              <a:cs typeface="+mn-cs"/>
            </a:endParaRPr>
          </a:p>
          <a:p>
            <a:pPr marR="0" defTabSz="914400" eaLnBrk="1" hangingPunct="1">
              <a:lnSpc>
                <a:spcPct val="150000"/>
              </a:lnSpc>
              <a:buClrTx/>
              <a:buSzTx/>
              <a:defRPr/>
            </a:pPr>
            <a:r>
              <a:rPr kumimoji="0" lang="zh-CN" altLang="en-US" sz="2400" b="1" kern="1200" cap="none" spc="0" normalizeH="0" baseline="0" noProof="1">
                <a:latin typeface="Arial" panose="020B0604020202020204" pitchFamily="34" charset="0"/>
                <a:ea typeface="宋体" panose="02010600030101010101" pitchFamily="2" charset="-122"/>
                <a:cs typeface="+mn-cs"/>
              </a:rPr>
              <a:t>（</a:t>
            </a:r>
            <a:r>
              <a:rPr kumimoji="0" lang="en-US" altLang="zh-CN" sz="2400" b="1" kern="1200" cap="none" spc="0" normalizeH="0" baseline="0" noProof="1">
                <a:latin typeface="Arial" panose="020B0604020202020204" pitchFamily="34" charset="0"/>
                <a:ea typeface="宋体" panose="02010600030101010101" pitchFamily="2" charset="-122"/>
                <a:cs typeface="+mn-cs"/>
              </a:rPr>
              <a:t>4</a:t>
            </a:r>
            <a:r>
              <a:rPr kumimoji="0" lang="zh-CN" altLang="en-US" sz="2400" b="1" kern="1200" cap="none" spc="0" normalizeH="0" baseline="0" noProof="1">
                <a:latin typeface="Arial" panose="020B0604020202020204" pitchFamily="34" charset="0"/>
                <a:ea typeface="宋体" panose="02010600030101010101" pitchFamily="2" charset="-122"/>
                <a:cs typeface="+mn-cs"/>
              </a:rPr>
              <a:t>）差旅费</a:t>
            </a:r>
            <a:r>
              <a:rPr kumimoji="0" lang="zh-CN" altLang="en-US" sz="2400" b="1" kern="1200" cap="none" spc="0" normalizeH="0" baseline="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津贴</a:t>
            </a:r>
            <a:r>
              <a:rPr kumimoji="0" lang="zh-CN" altLang="en-US" sz="2400" b="1" kern="1200" cap="none" spc="0" normalizeH="0" baseline="0" noProof="1">
                <a:latin typeface="Arial" panose="020B0604020202020204" pitchFamily="34" charset="0"/>
                <a:ea typeface="宋体" panose="02010600030101010101" pitchFamily="2" charset="-122"/>
                <a:cs typeface="+mn-cs"/>
              </a:rPr>
              <a:t>、误餐</a:t>
            </a:r>
            <a:r>
              <a:rPr kumimoji="0" lang="zh-CN" altLang="en-US" sz="2400" b="1" kern="1200" cap="none" spc="0" normalizeH="0" baseline="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补助</a:t>
            </a:r>
            <a:r>
              <a:rPr kumimoji="0" lang="zh-CN" altLang="en-US" sz="2400" b="1" kern="1200" cap="none" spc="0" normalizeH="0" baseline="0" noProof="1">
                <a:latin typeface="Arial" panose="020B0604020202020204" pitchFamily="34" charset="0"/>
                <a:ea typeface="宋体" panose="02010600030101010101" pitchFamily="2" charset="-122"/>
                <a:cs typeface="+mn-cs"/>
              </a:rPr>
              <a:t>。</a:t>
            </a:r>
            <a:endParaRPr kumimoji="0" lang="en-US" altLang="zh-CN" sz="2400" b="1" kern="1200" cap="none" spc="0" normalizeH="0" baseline="0" noProof="1">
              <a:latin typeface="Arial" panose="020B0604020202020204" pitchFamily="34" charset="0"/>
              <a:ea typeface="宋体" panose="02010600030101010101" pitchFamily="2" charset="-122"/>
              <a:cs typeface="+mn-cs"/>
            </a:endParaRPr>
          </a:p>
          <a:p>
            <a:pPr marR="0" defTabSz="914400" eaLnBrk="1" hangingPunct="1">
              <a:lnSpc>
                <a:spcPct val="150000"/>
              </a:lnSpc>
              <a:buClrTx/>
              <a:buSzTx/>
              <a:defRPr/>
            </a:pPr>
            <a:r>
              <a:rPr kumimoji="0" lang="en-US" altLang="zh-CN" sz="2400" b="1" kern="1200" cap="none" spc="0" normalizeH="0" baseline="0" noProof="1">
                <a:latin typeface="Arial" panose="020B0604020202020204" pitchFamily="34" charset="0"/>
                <a:ea typeface="宋体" panose="02010600030101010101" pitchFamily="2" charset="-122"/>
                <a:cs typeface="+mn-cs"/>
              </a:rPr>
              <a:t>2.</a:t>
            </a:r>
            <a:r>
              <a:rPr kumimoji="0" lang="zh-CN" altLang="en-US" sz="2400" b="1" kern="1200" cap="none" spc="0" normalizeH="0" baseline="0" noProof="1">
                <a:latin typeface="Arial" panose="020B0604020202020204" pitchFamily="34" charset="0"/>
                <a:ea typeface="宋体" panose="02010600030101010101" pitchFamily="2" charset="-122"/>
                <a:cs typeface="+mn-cs"/>
              </a:rPr>
              <a:t>工资薪金与劳务报酬的</a:t>
            </a:r>
            <a:r>
              <a:rPr kumimoji="0" lang="zh-CN" altLang="en-US" sz="2400" b="1" kern="1200" cap="none" spc="0" normalizeH="0" baseline="0" noProof="1">
                <a:solidFill>
                  <a:srgbClr val="002060"/>
                </a:solidFill>
                <a:latin typeface="Arial" panose="020B0604020202020204" pitchFamily="34" charset="0"/>
                <a:ea typeface="宋体" panose="02010600030101010101" pitchFamily="2" charset="-122"/>
                <a:cs typeface="+mn-cs"/>
              </a:rPr>
              <a:t>区别</a:t>
            </a:r>
            <a:r>
              <a:rPr kumimoji="0" lang="zh-CN" altLang="en-US" sz="2400" b="1" kern="1200" cap="none" spc="0" normalizeH="0" baseline="0" noProof="1">
                <a:latin typeface="Arial" panose="020B0604020202020204" pitchFamily="34" charset="0"/>
                <a:ea typeface="宋体" panose="02010600030101010101" pitchFamily="2" charset="-122"/>
                <a:cs typeface="+mn-cs"/>
              </a:rPr>
              <a:t>：有无雇佣关系</a:t>
            </a:r>
            <a:endParaRPr kumimoji="0" lang="zh-CN" altLang="en-US" sz="2400" b="1" kern="1200" cap="none" spc="0" normalizeH="0" baseline="0" noProof="1">
              <a:latin typeface="Arial" panose="020B0604020202020204" pitchFamily="34" charset="0"/>
              <a:ea typeface="宋体" panose="02010600030101010101" pitchFamily="2" charset="-122"/>
              <a:cs typeface="+mn-cs"/>
            </a:endParaRPr>
          </a:p>
          <a:p>
            <a:pPr marR="0" defTabSz="914400" eaLnBrk="1" hangingPunct="1">
              <a:lnSpc>
                <a:spcPct val="150000"/>
              </a:lnSpc>
              <a:buClrTx/>
              <a:buSzTx/>
              <a:defRPr/>
            </a:pPr>
            <a:r>
              <a:rPr kumimoji="0" lang="zh-CN" altLang="en-US" sz="2400" b="1" kern="1200" cap="none" spc="0" normalizeH="0" baseline="0" noProof="1">
                <a:latin typeface="Arial" panose="020B0604020202020204" pitchFamily="34" charset="0"/>
                <a:ea typeface="宋体" panose="02010600030101010101" pitchFamily="2" charset="-122"/>
                <a:cs typeface="+mn-cs"/>
              </a:rPr>
              <a:t>（</a:t>
            </a:r>
            <a:r>
              <a:rPr kumimoji="0" lang="en-US" altLang="zh-CN" sz="2000" b="1" kern="1200" cap="none" spc="0" normalizeH="0" baseline="0" noProof="1">
                <a:latin typeface="Arial" panose="020B0604020202020204" pitchFamily="34" charset="0"/>
                <a:ea typeface="宋体" panose="02010600030101010101" pitchFamily="2" charset="-122"/>
                <a:cs typeface="+mn-cs"/>
              </a:rPr>
              <a:t>2018</a:t>
            </a:r>
            <a:r>
              <a:rPr kumimoji="0" lang="zh-CN" altLang="en-US" sz="2000" b="1" kern="1200" cap="none" spc="0" normalizeH="0" baseline="0" noProof="1">
                <a:latin typeface="Arial" panose="020B0604020202020204" pitchFamily="34" charset="0"/>
                <a:ea typeface="宋体" panose="02010600030101010101" pitchFamily="2" charset="-122"/>
                <a:cs typeface="+mn-cs"/>
              </a:rPr>
              <a:t>年</a:t>
            </a:r>
            <a:r>
              <a:rPr kumimoji="0" lang="en-US" altLang="zh-CN" sz="2000" b="1" kern="1200" cap="none" spc="0" normalizeH="0" baseline="0" noProof="1">
                <a:latin typeface="Arial" panose="020B0604020202020204" pitchFamily="34" charset="0"/>
                <a:ea typeface="宋体" panose="02010600030101010101" pitchFamily="2" charset="-122"/>
                <a:cs typeface="+mn-cs"/>
              </a:rPr>
              <a:t>10</a:t>
            </a:r>
            <a:r>
              <a:rPr kumimoji="0" lang="zh-CN" altLang="en-US" sz="2000" b="1" kern="1200" cap="none" spc="0" normalizeH="0" baseline="0" noProof="1">
                <a:latin typeface="Arial" panose="020B0604020202020204" pitchFamily="34" charset="0"/>
                <a:ea typeface="宋体" panose="02010600030101010101" pitchFamily="2" charset="-122"/>
                <a:cs typeface="+mn-cs"/>
              </a:rPr>
              <a:t>月起两个项目合并课税，但扣除项目金额不同</a:t>
            </a:r>
            <a:r>
              <a:rPr kumimoji="0" lang="zh-CN" altLang="en-US" sz="2400" b="1" kern="1200" cap="none" spc="0" normalizeH="0" baseline="0" noProof="1">
                <a:latin typeface="Arial" panose="020B0604020202020204" pitchFamily="34" charset="0"/>
                <a:ea typeface="宋体" panose="02010600030101010101" pitchFamily="2" charset="-122"/>
                <a:cs typeface="+mn-cs"/>
              </a:rPr>
              <a:t>）</a:t>
            </a:r>
            <a:endParaRPr kumimoji="0" lang="en-US" altLang="zh-CN" sz="2400" b="1" kern="1200" cap="none" spc="0" normalizeH="0" baseline="0" noProof="1">
              <a:latin typeface="Arial" panose="020B0604020202020204" pitchFamily="34" charset="0"/>
              <a:ea typeface="宋体" panose="02010600030101010101" pitchFamily="2" charset="-122"/>
              <a:cs typeface="+mn-cs"/>
            </a:endParaRPr>
          </a:p>
          <a:p>
            <a:pPr marR="0" defTabSz="914400" eaLnBrk="1" hangingPunct="1">
              <a:lnSpc>
                <a:spcPct val="150000"/>
              </a:lnSpc>
              <a:buClrTx/>
              <a:buSzTx/>
              <a:defRPr/>
            </a:pPr>
            <a:r>
              <a:rPr kumimoji="0" lang="en-US" altLang="zh-CN" sz="2400" b="1" kern="1200" cap="none" spc="0" normalizeH="0" baseline="0" noProof="1">
                <a:latin typeface="Arial" panose="020B0604020202020204" pitchFamily="34" charset="0"/>
                <a:ea typeface="宋体" panose="02010600030101010101" pitchFamily="2" charset="-122"/>
                <a:cs typeface="+mn-cs"/>
              </a:rPr>
              <a:t>3.</a:t>
            </a:r>
            <a:r>
              <a:rPr kumimoji="0" lang="zh-CN" altLang="en-US" sz="2400" b="1" kern="1200" cap="none" spc="0" normalizeH="0" baseline="0" noProof="1">
                <a:latin typeface="Arial" panose="020B0604020202020204" pitchFamily="34" charset="0"/>
                <a:ea typeface="宋体" panose="02010600030101010101" pitchFamily="2" charset="-122"/>
                <a:cs typeface="+mn-cs"/>
              </a:rPr>
              <a:t>稿酬所得不属于特许权使用费所得</a:t>
            </a:r>
            <a:endParaRPr kumimoji="0" lang="en-US" altLang="zh-CN" sz="2400" b="1" kern="1200" cap="none" spc="0" normalizeH="0" baseline="0" noProof="1">
              <a:latin typeface="Arial" panose="020B0604020202020204" pitchFamily="34" charset="0"/>
              <a:ea typeface="宋体" panose="02010600030101010101" pitchFamily="2" charset="-122"/>
              <a:cs typeface="+mn-cs"/>
            </a:endParaRPr>
          </a:p>
          <a:p>
            <a:pPr marR="0" defTabSz="914400" eaLnBrk="1" hangingPunct="1">
              <a:lnSpc>
                <a:spcPct val="150000"/>
              </a:lnSpc>
              <a:buClrTx/>
              <a:buSzTx/>
              <a:defRPr/>
            </a:pPr>
            <a:r>
              <a:rPr kumimoji="0" lang="en-US" altLang="zh-CN" sz="2400" b="1" kern="1200" cap="none" spc="0" normalizeH="0" baseline="0" noProof="1">
                <a:latin typeface="Arial" panose="020B0604020202020204" pitchFamily="34" charset="0"/>
                <a:ea typeface="宋体" panose="02010600030101010101" pitchFamily="2" charset="-122"/>
                <a:cs typeface="+mn-cs"/>
              </a:rPr>
              <a:t>4.</a:t>
            </a:r>
            <a:r>
              <a:rPr kumimoji="0" lang="zh-CN" altLang="en-US" sz="2400" b="1" kern="1200" cap="none" spc="0" normalizeH="0" baseline="0" noProof="1">
                <a:latin typeface="Arial" panose="020B0604020202020204" pitchFamily="34" charset="0"/>
                <a:ea typeface="宋体" panose="02010600030101010101" pitchFamily="2" charset="-122"/>
                <a:cs typeface="+mn-cs"/>
              </a:rPr>
              <a:t>股票转让所得暂不征收个人所得税</a:t>
            </a:r>
            <a:endParaRPr kumimoji="0" lang="zh-CN" altLang="en-US" sz="2400" b="1" kern="1200" cap="none" spc="0" normalizeH="0" baseline="0" noProof="1">
              <a:latin typeface="Arial" panose="020B0604020202020204" pitchFamily="34" charset="0"/>
              <a:ea typeface="宋体" panose="02010600030101010101" pitchFamily="2" charset="-122"/>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Rectangle 4"/>
          <p:cNvSpPr txBox="1"/>
          <p:nvPr/>
        </p:nvSpPr>
        <p:spPr>
          <a:xfrm>
            <a:off x="0" y="2500313"/>
            <a:ext cx="9144000" cy="13271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4400" b="1" dirty="0">
                <a:solidFill>
                  <a:srgbClr val="FFFFFF"/>
                </a:solidFill>
                <a:latin typeface="微软雅黑" panose="020B0503020204020204" pitchFamily="34" charset="-122"/>
                <a:ea typeface="微软雅黑" panose="020B0503020204020204" pitchFamily="34" charset="-122"/>
              </a:rPr>
              <a:t>感 谢 聆 听</a:t>
            </a:r>
            <a:endParaRPr lang="zh-CN" altLang="en-US" sz="44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4. </a:t>
            </a:r>
            <a:r>
              <a:rPr lang="zh-CN" altLang="en-US" sz="2800" b="1" dirty="0">
                <a:solidFill>
                  <a:srgbClr val="FFFFFF"/>
                </a:solidFill>
                <a:latin typeface="微软雅黑" panose="020B0503020204020204" pitchFamily="34" charset="-122"/>
                <a:ea typeface="微软雅黑" panose="020B0503020204020204" pitchFamily="34" charset="-122"/>
              </a:rPr>
              <a:t>个人所得税的税率</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grpSp>
        <p:nvGrpSpPr>
          <p:cNvPr id="2" name="Group 4"/>
          <p:cNvGrpSpPr/>
          <p:nvPr/>
        </p:nvGrpSpPr>
        <p:grpSpPr>
          <a:xfrm>
            <a:off x="611188" y="1857375"/>
            <a:ext cx="7818437" cy="4143375"/>
            <a:chOff x="412" y="890"/>
            <a:chExt cx="4917" cy="2050"/>
          </a:xfrm>
        </p:grpSpPr>
        <p:sp>
          <p:nvSpPr>
            <p:cNvPr id="32772" name="AutoShape 5"/>
            <p:cNvSpPr/>
            <p:nvPr/>
          </p:nvSpPr>
          <p:spPr>
            <a:xfrm>
              <a:off x="412" y="1941"/>
              <a:ext cx="907" cy="279"/>
            </a:xfrm>
            <a:prstGeom prst="roundRect">
              <a:avLst>
                <a:gd name="adj" fmla="val 16667"/>
              </a:avLst>
            </a:prstGeom>
            <a:solidFill>
              <a:schemeClr val="tx2"/>
            </a:solidFill>
            <a:ln w="9525" cap="flat" cmpd="sng">
              <a:solidFill>
                <a:schemeClr val="tx2"/>
              </a:solidFill>
              <a:prstDash val="solid"/>
              <a:headEnd type="none" w="med" len="med"/>
              <a:tailEnd type="none" w="med" len="med"/>
            </a:ln>
            <a:effectLst>
              <a:outerShdw dist="71842" dir="2699999" algn="ctr" rotWithShape="0">
                <a:schemeClr val="bg2">
                  <a:alpha val="50000"/>
                </a:schemeClr>
              </a:outerShdw>
            </a:effectLst>
          </p:spPr>
          <p:txBody>
            <a:bodyPr wrap="none" anchor="ctr"/>
            <a:p>
              <a:pPr algn="ctr" eaLnBrk="1" hangingPunct="1">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税 率</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 name="Line 6"/>
            <p:cNvSpPr>
              <a:spLocks noChangeShapeType="1"/>
            </p:cNvSpPr>
            <p:nvPr/>
          </p:nvSpPr>
          <p:spPr bwMode="auto">
            <a:xfrm rot="16200000">
              <a:off x="1541" y="2708"/>
              <a:ext cx="0" cy="136"/>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18" name="Line 7"/>
            <p:cNvSpPr>
              <a:spLocks noChangeShapeType="1"/>
            </p:cNvSpPr>
            <p:nvPr/>
          </p:nvSpPr>
          <p:spPr bwMode="auto">
            <a:xfrm rot="16200000">
              <a:off x="1550" y="1638"/>
              <a:ext cx="0" cy="136"/>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19" name="Line 8"/>
            <p:cNvSpPr>
              <a:spLocks noChangeShapeType="1"/>
            </p:cNvSpPr>
            <p:nvPr/>
          </p:nvSpPr>
          <p:spPr bwMode="auto">
            <a:xfrm rot="16200000">
              <a:off x="928" y="2210"/>
              <a:ext cx="1089" cy="0"/>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20" name="Line 9"/>
            <p:cNvSpPr>
              <a:spLocks noChangeShapeType="1"/>
            </p:cNvSpPr>
            <p:nvPr/>
          </p:nvSpPr>
          <p:spPr bwMode="auto">
            <a:xfrm rot="16200000">
              <a:off x="1380" y="2004"/>
              <a:ext cx="0" cy="154"/>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32777" name="AutoShape 10"/>
            <p:cNvSpPr/>
            <p:nvPr/>
          </p:nvSpPr>
          <p:spPr>
            <a:xfrm>
              <a:off x="1610" y="1543"/>
              <a:ext cx="907" cy="280"/>
            </a:xfrm>
            <a:prstGeom prst="roundRect">
              <a:avLst>
                <a:gd name="adj" fmla="val 16667"/>
              </a:avLst>
            </a:prstGeom>
            <a:solidFill>
              <a:schemeClr val="tx2"/>
            </a:solidFill>
            <a:ln w="9525" cap="flat" cmpd="sng">
              <a:solidFill>
                <a:schemeClr val="tx2"/>
              </a:solidFill>
              <a:prstDash val="solid"/>
              <a:headEnd type="none" w="med" len="med"/>
              <a:tailEnd type="none" w="med" len="med"/>
            </a:ln>
            <a:effectLst>
              <a:outerShdw dist="71842" dir="2699999" algn="ctr" rotWithShape="0">
                <a:schemeClr val="bg2">
                  <a:alpha val="50000"/>
                </a:schemeClr>
              </a:outerShdw>
            </a:effectLst>
          </p:spPr>
          <p:txBody>
            <a:bodyPr wrap="none" anchor="ctr"/>
            <a:p>
              <a:pPr eaLnBrk="1" hangingPunct="1">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累进税率</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2778" name="AutoShape 11"/>
            <p:cNvSpPr/>
            <p:nvPr/>
          </p:nvSpPr>
          <p:spPr>
            <a:xfrm>
              <a:off x="1628" y="2651"/>
              <a:ext cx="907" cy="279"/>
            </a:xfrm>
            <a:prstGeom prst="roundRect">
              <a:avLst>
                <a:gd name="adj" fmla="val 16667"/>
              </a:avLst>
            </a:prstGeom>
            <a:solidFill>
              <a:schemeClr val="tx2"/>
            </a:solidFill>
            <a:ln w="9525" cap="flat" cmpd="sng">
              <a:solidFill>
                <a:schemeClr val="tx2"/>
              </a:solidFill>
              <a:prstDash val="solid"/>
              <a:headEnd type="none" w="med" len="med"/>
              <a:tailEnd type="none" w="med" len="med"/>
            </a:ln>
            <a:effectLst>
              <a:outerShdw dist="71842" dir="2699999" algn="ctr" rotWithShape="0">
                <a:schemeClr val="bg2">
                  <a:alpha val="50000"/>
                </a:schemeClr>
              </a:outerShdw>
            </a:effectLst>
          </p:spPr>
          <p:txBody>
            <a:bodyPr wrap="none" anchor="ctr"/>
            <a:p>
              <a:pPr eaLnBrk="1" hangingPunct="1">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比例税率</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3" name="Line 12"/>
            <p:cNvSpPr>
              <a:spLocks noChangeShapeType="1"/>
            </p:cNvSpPr>
            <p:nvPr/>
          </p:nvSpPr>
          <p:spPr bwMode="auto">
            <a:xfrm rot="16200000">
              <a:off x="2568" y="1623"/>
              <a:ext cx="0" cy="154"/>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24" name="Line 13"/>
            <p:cNvSpPr>
              <a:spLocks noChangeShapeType="1"/>
            </p:cNvSpPr>
            <p:nvPr/>
          </p:nvSpPr>
          <p:spPr bwMode="auto">
            <a:xfrm rot="5400000" flipH="1">
              <a:off x="2052" y="1677"/>
              <a:ext cx="1181" cy="0"/>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25" name="Line 14"/>
            <p:cNvSpPr>
              <a:spLocks noChangeShapeType="1"/>
            </p:cNvSpPr>
            <p:nvPr/>
          </p:nvSpPr>
          <p:spPr bwMode="auto">
            <a:xfrm rot="16200000">
              <a:off x="2731" y="2216"/>
              <a:ext cx="0" cy="136"/>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26" name="Line 15"/>
            <p:cNvSpPr>
              <a:spLocks noChangeShapeType="1"/>
            </p:cNvSpPr>
            <p:nvPr/>
          </p:nvSpPr>
          <p:spPr bwMode="auto">
            <a:xfrm rot="16200000">
              <a:off x="2731" y="1637"/>
              <a:ext cx="0" cy="136"/>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27" name="Line 16"/>
            <p:cNvSpPr>
              <a:spLocks noChangeShapeType="1"/>
            </p:cNvSpPr>
            <p:nvPr/>
          </p:nvSpPr>
          <p:spPr bwMode="auto">
            <a:xfrm rot="16200000">
              <a:off x="2731" y="1057"/>
              <a:ext cx="0" cy="136"/>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28" name="AutoShape 17"/>
            <p:cNvSpPr>
              <a:spLocks noChangeArrowheads="1"/>
            </p:cNvSpPr>
            <p:nvPr/>
          </p:nvSpPr>
          <p:spPr bwMode="auto">
            <a:xfrm rot="21600000">
              <a:off x="2815" y="890"/>
              <a:ext cx="2514" cy="454"/>
            </a:xfrm>
            <a:prstGeom prst="roundRect">
              <a:avLst>
                <a:gd name="adj" fmla="val 16667"/>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1-4</a:t>
              </a: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税目所得适用</a:t>
              </a:r>
              <a:r>
                <a:rPr kumimoji="0" lang="en-US" altLang="zh-CN"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3%--45%</a:t>
              </a: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七级</a:t>
              </a:r>
              <a:endPar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超额累进税率</a:t>
              </a:r>
              <a:endPar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29" name="AutoShape 18"/>
            <p:cNvSpPr>
              <a:spLocks noChangeArrowheads="1"/>
            </p:cNvSpPr>
            <p:nvPr/>
          </p:nvSpPr>
          <p:spPr bwMode="auto">
            <a:xfrm rot="21600000">
              <a:off x="2807" y="1505"/>
              <a:ext cx="2522" cy="454"/>
            </a:xfrm>
            <a:prstGeom prst="roundRect">
              <a:avLst>
                <a:gd name="adj" fmla="val 16667"/>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税目</a:t>
              </a:r>
              <a:r>
                <a:rPr kumimoji="0" lang="en-US" altLang="zh-CN"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5</a:t>
              </a: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其一：个体工商户的经营所</a:t>
              </a:r>
              <a:endPar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rPr>
                <a:t>得适用</a:t>
              </a:r>
              <a:r>
                <a:rPr kumimoji="0" lang="en-US" altLang="zh-CN"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5%-35%</a:t>
              </a: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五级超额累进税率</a:t>
              </a:r>
              <a:endPar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30" name="AutoShape 19"/>
            <p:cNvSpPr>
              <a:spLocks noChangeArrowheads="1"/>
            </p:cNvSpPr>
            <p:nvPr/>
          </p:nvSpPr>
          <p:spPr bwMode="auto">
            <a:xfrm rot="21600000">
              <a:off x="2806" y="2104"/>
              <a:ext cx="2522" cy="454"/>
            </a:xfrm>
            <a:prstGeom prst="roundRect">
              <a:avLst>
                <a:gd name="adj" fmla="val 16667"/>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rPr>
                <a:t>税目</a:t>
              </a:r>
              <a:r>
                <a:rPr kumimoji="0" lang="en-US" altLang="zh-CN" sz="1800" b="1"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rPr>
                <a:t>5</a:t>
              </a:r>
              <a:r>
                <a:rPr kumimoji="0" lang="zh-CN" altLang="en-US" sz="1800" b="1"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rPr>
                <a:t>其二：</a:t>
              </a: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企事业单位的承包经</a:t>
              </a:r>
              <a:r>
                <a:rPr kumimoji="0" lang="zh-CN" altLang="en-US" sz="1800" b="1"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rPr>
                <a:t>营</a:t>
              </a:r>
              <a:endPar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rPr>
                <a:t>所得</a:t>
              </a: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适用</a:t>
              </a:r>
              <a:r>
                <a:rPr kumimoji="0" lang="en-US" altLang="zh-CN"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5%-35%</a:t>
              </a: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五级超额累进税率</a:t>
              </a:r>
              <a:endPar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31" name="Line 20"/>
            <p:cNvSpPr>
              <a:spLocks noChangeShapeType="1"/>
            </p:cNvSpPr>
            <p:nvPr/>
          </p:nvSpPr>
          <p:spPr bwMode="auto">
            <a:xfrm rot="16200000">
              <a:off x="2634" y="2607"/>
              <a:ext cx="0" cy="307"/>
            </a:xfrm>
            <a:prstGeom prst="line">
              <a:avLst/>
            </a:prstGeom>
            <a:noFill/>
            <a:ln w="28575">
              <a:solidFill>
                <a:schemeClr val="tx2"/>
              </a:solidFill>
              <a:round/>
            </a:ln>
            <a:effectLst/>
          </p:spPr>
          <p:txBody>
            <a:bodyPr wrap="none" anchor="ctr"/>
            <a:lstStyle/>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sp>
          <p:nvSpPr>
            <p:cNvPr id="32" name="AutoShape 21"/>
            <p:cNvSpPr>
              <a:spLocks noChangeArrowheads="1"/>
            </p:cNvSpPr>
            <p:nvPr/>
          </p:nvSpPr>
          <p:spPr bwMode="auto">
            <a:xfrm rot="21600000">
              <a:off x="2807" y="2622"/>
              <a:ext cx="2521" cy="318"/>
            </a:xfrm>
            <a:prstGeom prst="roundRect">
              <a:avLst>
                <a:gd name="adj" fmla="val 16667"/>
              </a:avLst>
            </a:prstGeom>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适用</a:t>
              </a:r>
              <a:r>
                <a:rPr kumimoji="0" lang="en-US" altLang="zh-CN"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6—9</a:t>
              </a: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税目  ：比例税率</a:t>
              </a:r>
              <a:r>
                <a:rPr kumimoji="0" lang="en-US" altLang="zh-CN" sz="1800" b="1"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rPr>
                <a:t>20</a:t>
              </a:r>
              <a:r>
                <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a:t>
              </a:r>
              <a:endParaRPr kumimoji="0" lang="zh-CN" altLang="en-US" sz="2000" b="1"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8484" name="表格 18483"/>
          <p:cNvGraphicFramePr/>
          <p:nvPr/>
        </p:nvGraphicFramePr>
        <p:xfrm>
          <a:off x="428625" y="2000250"/>
          <a:ext cx="8358188" cy="4392613"/>
        </p:xfrm>
        <a:graphic>
          <a:graphicData uri="http://schemas.openxmlformats.org/drawingml/2006/table">
            <a:tbl>
              <a:tblPr/>
              <a:tblGrid>
                <a:gridCol w="950913"/>
                <a:gridCol w="4264025"/>
                <a:gridCol w="1357312"/>
                <a:gridCol w="1785938"/>
              </a:tblGrid>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级数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全月应纳税所得额</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税率</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zh-CN"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速算扣除数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1</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不超过</a:t>
                      </a:r>
                      <a:r>
                        <a:rPr lang="en-US" altLang="zh-CN" sz="2000" dirty="0">
                          <a:solidFill>
                            <a:srgbClr val="FFFFFF"/>
                          </a:solidFill>
                        </a:rPr>
                        <a:t>1500</a:t>
                      </a:r>
                      <a:r>
                        <a:rPr lang="zh-CN" altLang="en-US" sz="2000" dirty="0">
                          <a:solidFill>
                            <a:srgbClr val="FFFFFF"/>
                          </a:solidFill>
                        </a:rPr>
                        <a:t>元的</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2</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1500</a:t>
                      </a:r>
                      <a:r>
                        <a:rPr lang="zh-CN" altLang="en-US" sz="2000" dirty="0">
                          <a:solidFill>
                            <a:srgbClr val="FFFFFF"/>
                          </a:solidFill>
                        </a:rPr>
                        <a:t>元至</a:t>
                      </a:r>
                      <a:r>
                        <a:rPr lang="en-US" altLang="zh-CN" sz="2000" dirty="0">
                          <a:solidFill>
                            <a:srgbClr val="FFFFFF"/>
                          </a:solidFill>
                        </a:rPr>
                        <a:t>4500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105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3</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4500</a:t>
                      </a:r>
                      <a:r>
                        <a:rPr lang="zh-CN" altLang="en-US" sz="2000" dirty="0">
                          <a:solidFill>
                            <a:srgbClr val="FFFFFF"/>
                          </a:solidFill>
                        </a:rPr>
                        <a:t>元至</a:t>
                      </a:r>
                      <a:r>
                        <a:rPr lang="en-US" altLang="zh-CN" sz="2000" dirty="0">
                          <a:solidFill>
                            <a:srgbClr val="FFFFFF"/>
                          </a:solidFill>
                        </a:rPr>
                        <a:t>9000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555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4</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9000</a:t>
                      </a:r>
                      <a:r>
                        <a:rPr lang="zh-CN" altLang="en-US" sz="2000" dirty="0">
                          <a:solidFill>
                            <a:srgbClr val="FFFFFF"/>
                          </a:solidFill>
                        </a:rPr>
                        <a:t>元至</a:t>
                      </a:r>
                      <a:r>
                        <a:rPr lang="en-US" altLang="zh-CN" sz="2000" dirty="0">
                          <a:solidFill>
                            <a:srgbClr val="FFFFFF"/>
                          </a:solidFill>
                        </a:rPr>
                        <a:t>35000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1005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5</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35000</a:t>
                      </a:r>
                      <a:r>
                        <a:rPr lang="zh-CN" altLang="en-US" sz="2000" dirty="0">
                          <a:solidFill>
                            <a:srgbClr val="FFFFFF"/>
                          </a:solidFill>
                        </a:rPr>
                        <a:t>元至</a:t>
                      </a:r>
                      <a:r>
                        <a:rPr lang="en-US" altLang="zh-CN" sz="2000" dirty="0">
                          <a:solidFill>
                            <a:srgbClr val="FFFFFF"/>
                          </a:solidFill>
                        </a:rPr>
                        <a:t>55000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2755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6</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55000</a:t>
                      </a:r>
                      <a:r>
                        <a:rPr lang="zh-CN" altLang="en-US" sz="2000" dirty="0">
                          <a:solidFill>
                            <a:srgbClr val="FFFFFF"/>
                          </a:solidFill>
                        </a:rPr>
                        <a:t>元至</a:t>
                      </a:r>
                      <a:r>
                        <a:rPr lang="en-US" altLang="zh-CN" sz="2000" dirty="0">
                          <a:solidFill>
                            <a:srgbClr val="FFFFFF"/>
                          </a:solidFill>
                        </a:rPr>
                        <a:t>80000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5505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7</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80000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13505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bl>
          </a:graphicData>
        </a:graphic>
      </p:graphicFrame>
      <p:sp>
        <p:nvSpPr>
          <p:cNvPr id="33841"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5. </a:t>
            </a:r>
            <a:r>
              <a:rPr lang="zh-CN" altLang="en-US" sz="2800" b="1" dirty="0">
                <a:solidFill>
                  <a:srgbClr val="FFFFFF"/>
                </a:solidFill>
                <a:latin typeface="微软雅黑" panose="020B0503020204020204" pitchFamily="34" charset="-122"/>
                <a:ea typeface="微软雅黑" panose="020B0503020204020204" pitchFamily="34" charset="-122"/>
              </a:rPr>
              <a:t>个人所得税的税率（作废）</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33842" name="TextBox 3"/>
          <p:cNvSpPr txBox="1"/>
          <p:nvPr/>
        </p:nvSpPr>
        <p:spPr>
          <a:xfrm>
            <a:off x="1476375" y="1341438"/>
            <a:ext cx="68453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微软雅黑" panose="020B0503020204020204" pitchFamily="34" charset="-122"/>
                <a:ea typeface="微软雅黑" panose="020B0503020204020204" pitchFamily="34" charset="-122"/>
              </a:rPr>
              <a:t>工资薪金个人所得税税率（</a:t>
            </a:r>
            <a:r>
              <a:rPr lang="en-US" altLang="zh-CN" sz="2400" b="1" dirty="0">
                <a:latin typeface="微软雅黑" panose="020B0503020204020204" pitchFamily="34" charset="-122"/>
                <a:ea typeface="微软雅黑" panose="020B0503020204020204" pitchFamily="34" charset="-122"/>
              </a:rPr>
              <a:t>2018</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月之前旧表）</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0898" name="表格 80897"/>
          <p:cNvGraphicFramePr/>
          <p:nvPr/>
        </p:nvGraphicFramePr>
        <p:xfrm>
          <a:off x="428625" y="2000250"/>
          <a:ext cx="8358188" cy="4392613"/>
        </p:xfrm>
        <a:graphic>
          <a:graphicData uri="http://schemas.openxmlformats.org/drawingml/2006/table">
            <a:tbl>
              <a:tblPr/>
              <a:tblGrid>
                <a:gridCol w="950913"/>
                <a:gridCol w="4264025"/>
                <a:gridCol w="1357312"/>
                <a:gridCol w="1785938"/>
              </a:tblGrid>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级数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全年应纳税所得额</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税率</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zh-CN"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速算扣除数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1</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不超过</a:t>
                      </a:r>
                      <a:r>
                        <a:rPr lang="en-US" altLang="zh-CN" sz="2000" dirty="0">
                          <a:solidFill>
                            <a:srgbClr val="FFFFFF"/>
                          </a:solidFill>
                        </a:rPr>
                        <a:t>36000</a:t>
                      </a:r>
                      <a:r>
                        <a:rPr lang="zh-CN" altLang="en-US" sz="2000" dirty="0">
                          <a:solidFill>
                            <a:srgbClr val="FFFFFF"/>
                          </a:solidFill>
                        </a:rPr>
                        <a:t>元的</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2</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36000</a:t>
                      </a:r>
                      <a:r>
                        <a:rPr lang="zh-CN" altLang="en-US" sz="2000" dirty="0">
                          <a:solidFill>
                            <a:srgbClr val="FFFFFF"/>
                          </a:solidFill>
                        </a:rPr>
                        <a:t>元至</a:t>
                      </a:r>
                      <a:r>
                        <a:rPr lang="en-US" altLang="zh-CN" sz="2000" dirty="0">
                          <a:solidFill>
                            <a:srgbClr val="FFFFFF"/>
                          </a:solidFill>
                        </a:rPr>
                        <a:t>144000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2520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3</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144000</a:t>
                      </a:r>
                      <a:r>
                        <a:rPr lang="zh-CN" altLang="en-US" sz="2000" dirty="0">
                          <a:solidFill>
                            <a:srgbClr val="FFFFFF"/>
                          </a:solidFill>
                        </a:rPr>
                        <a:t>元至</a:t>
                      </a:r>
                      <a:r>
                        <a:rPr lang="en-US" altLang="zh-CN" sz="2000" dirty="0">
                          <a:solidFill>
                            <a:srgbClr val="FFFFFF"/>
                          </a:solidFill>
                        </a:rPr>
                        <a:t>300000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16920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4</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300000</a:t>
                      </a:r>
                      <a:r>
                        <a:rPr lang="zh-CN" altLang="en-US" sz="2000" dirty="0">
                          <a:solidFill>
                            <a:srgbClr val="FFFFFF"/>
                          </a:solidFill>
                        </a:rPr>
                        <a:t>元至</a:t>
                      </a:r>
                      <a:r>
                        <a:rPr lang="en-US" altLang="zh-CN" sz="2000" dirty="0">
                          <a:solidFill>
                            <a:srgbClr val="FFFFFF"/>
                          </a:solidFill>
                        </a:rPr>
                        <a:t>420000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31920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5</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420000</a:t>
                      </a:r>
                      <a:r>
                        <a:rPr lang="zh-CN" altLang="en-US" sz="2000" dirty="0">
                          <a:solidFill>
                            <a:srgbClr val="FFFFFF"/>
                          </a:solidFill>
                        </a:rPr>
                        <a:t>元至</a:t>
                      </a:r>
                      <a:r>
                        <a:rPr lang="en-US" altLang="zh-CN" sz="2000" dirty="0">
                          <a:solidFill>
                            <a:srgbClr val="FFFFFF"/>
                          </a:solidFill>
                        </a:rPr>
                        <a:t>660000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52920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6</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660000</a:t>
                      </a:r>
                      <a:r>
                        <a:rPr lang="zh-CN" altLang="en-US" sz="2000" dirty="0">
                          <a:solidFill>
                            <a:srgbClr val="FFFFFF"/>
                          </a:solidFill>
                        </a:rPr>
                        <a:t>元至</a:t>
                      </a:r>
                      <a:r>
                        <a:rPr lang="en-US" altLang="zh-CN" sz="2000" dirty="0">
                          <a:solidFill>
                            <a:srgbClr val="FFFFFF"/>
                          </a:solidFill>
                        </a:rPr>
                        <a:t>960000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85920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7</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960000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181920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bl>
          </a:graphicData>
        </a:graphic>
      </p:graphicFrame>
      <p:sp>
        <p:nvSpPr>
          <p:cNvPr id="34865"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6. </a:t>
            </a:r>
            <a:r>
              <a:rPr lang="zh-CN" altLang="en-US" sz="2800" b="1" dirty="0">
                <a:solidFill>
                  <a:srgbClr val="FFFFFF"/>
                </a:solidFill>
                <a:latin typeface="微软雅黑" panose="020B0503020204020204" pitchFamily="34" charset="-122"/>
                <a:ea typeface="微软雅黑" panose="020B0503020204020204" pitchFamily="34" charset="-122"/>
              </a:rPr>
              <a:t>个人所得税的税率（适用居民纳税人）</a:t>
            </a:r>
            <a:endParaRPr lang="en-US" altLang="zh-CN" sz="1800" b="1" dirty="0">
              <a:latin typeface="Arial" panose="020B0604020202020204" pitchFamily="34" charset="0"/>
            </a:endParaRPr>
          </a:p>
        </p:txBody>
      </p:sp>
      <p:sp>
        <p:nvSpPr>
          <p:cNvPr id="34866" name="TextBox 3"/>
          <p:cNvSpPr txBox="1"/>
          <p:nvPr/>
        </p:nvSpPr>
        <p:spPr>
          <a:xfrm>
            <a:off x="1476375" y="1341438"/>
            <a:ext cx="65405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微软雅黑" panose="020B0503020204020204" pitchFamily="34" charset="-122"/>
                <a:ea typeface="微软雅黑" panose="020B0503020204020204" pitchFamily="34" charset="-122"/>
              </a:rPr>
              <a:t>综合纳税个人所得税税率（</a:t>
            </a:r>
            <a:r>
              <a:rPr lang="en-US" altLang="zh-CN" sz="2400" b="1" dirty="0">
                <a:latin typeface="微软雅黑" panose="020B0503020204020204" pitchFamily="34" charset="-122"/>
                <a:ea typeface="微软雅黑" panose="020B0503020204020204" pitchFamily="34" charset="-122"/>
              </a:rPr>
              <a:t>2019</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月起按年）</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1971" name="表格 81970"/>
          <p:cNvGraphicFramePr/>
          <p:nvPr/>
        </p:nvGraphicFramePr>
        <p:xfrm>
          <a:off x="428625" y="2000250"/>
          <a:ext cx="8358188" cy="4392613"/>
        </p:xfrm>
        <a:graphic>
          <a:graphicData uri="http://schemas.openxmlformats.org/drawingml/2006/table">
            <a:tbl>
              <a:tblPr/>
              <a:tblGrid>
                <a:gridCol w="950913"/>
                <a:gridCol w="4264025"/>
                <a:gridCol w="1357312"/>
                <a:gridCol w="1785938"/>
              </a:tblGrid>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级数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当月应纳税所得额</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税率</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zh-CN"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速算扣除数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1</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不超过</a:t>
                      </a:r>
                      <a:r>
                        <a:rPr lang="en-US" altLang="zh-CN" sz="2000" dirty="0">
                          <a:solidFill>
                            <a:srgbClr val="FFFFFF"/>
                          </a:solidFill>
                        </a:rPr>
                        <a:t>3000</a:t>
                      </a:r>
                      <a:r>
                        <a:rPr lang="zh-CN" altLang="en-US" sz="2000" dirty="0">
                          <a:solidFill>
                            <a:srgbClr val="FFFFFF"/>
                          </a:solidFill>
                        </a:rPr>
                        <a:t>元的</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2</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3000</a:t>
                      </a:r>
                      <a:r>
                        <a:rPr lang="zh-CN" altLang="en-US" sz="2000" dirty="0">
                          <a:solidFill>
                            <a:srgbClr val="FFFFFF"/>
                          </a:solidFill>
                        </a:rPr>
                        <a:t>元至</a:t>
                      </a:r>
                      <a:r>
                        <a:rPr lang="en-US" altLang="zh-CN" sz="2000" dirty="0">
                          <a:solidFill>
                            <a:srgbClr val="FFFFFF"/>
                          </a:solidFill>
                        </a:rPr>
                        <a:t>12000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3</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12000</a:t>
                      </a:r>
                      <a:r>
                        <a:rPr lang="zh-CN" altLang="en-US" sz="2000" dirty="0">
                          <a:solidFill>
                            <a:srgbClr val="FFFFFF"/>
                          </a:solidFill>
                        </a:rPr>
                        <a:t>元至</a:t>
                      </a:r>
                      <a:r>
                        <a:rPr lang="en-US" altLang="zh-CN" sz="2000" dirty="0">
                          <a:solidFill>
                            <a:srgbClr val="FFFFFF"/>
                          </a:solidFill>
                        </a:rPr>
                        <a:t>25000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1410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4</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25000</a:t>
                      </a:r>
                      <a:r>
                        <a:rPr lang="zh-CN" altLang="en-US" sz="2000" dirty="0">
                          <a:solidFill>
                            <a:srgbClr val="FFFFFF"/>
                          </a:solidFill>
                        </a:rPr>
                        <a:t>元至</a:t>
                      </a:r>
                      <a:r>
                        <a:rPr lang="en-US" altLang="zh-CN" sz="2000" dirty="0">
                          <a:solidFill>
                            <a:srgbClr val="FFFFFF"/>
                          </a:solidFill>
                        </a:rPr>
                        <a:t>35000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000" dirty="0">
                          <a:solidFill>
                            <a:srgbClr val="FFFFFF"/>
                          </a:solidFill>
                        </a:rPr>
                        <a:t>2</a:t>
                      </a:r>
                      <a:r>
                        <a:rPr lang="en-US" altLang="zh-CN" sz="2000" dirty="0">
                          <a:solidFill>
                            <a:srgbClr val="FFFFFF"/>
                          </a:solidFill>
                        </a:rPr>
                        <a:t>660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5</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35000</a:t>
                      </a:r>
                      <a:r>
                        <a:rPr lang="zh-CN" altLang="en-US" sz="2000" dirty="0">
                          <a:solidFill>
                            <a:srgbClr val="FFFFFF"/>
                          </a:solidFill>
                        </a:rPr>
                        <a:t>元至</a:t>
                      </a:r>
                      <a:r>
                        <a:rPr lang="en-US" altLang="zh-CN" sz="2000" dirty="0">
                          <a:solidFill>
                            <a:srgbClr val="FFFFFF"/>
                          </a:solidFill>
                        </a:rPr>
                        <a:t>55000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4410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6</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55000</a:t>
                      </a:r>
                      <a:r>
                        <a:rPr lang="zh-CN" altLang="en-US" sz="2000" dirty="0">
                          <a:solidFill>
                            <a:srgbClr val="FFFFFF"/>
                          </a:solidFill>
                        </a:rPr>
                        <a:t>元至</a:t>
                      </a:r>
                      <a:r>
                        <a:rPr lang="en-US" altLang="zh-CN" sz="2000" dirty="0">
                          <a:solidFill>
                            <a:srgbClr val="FFFFFF"/>
                          </a:solidFill>
                        </a:rPr>
                        <a:t>80000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7160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7</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80000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15160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bl>
          </a:graphicData>
        </a:graphic>
      </p:graphicFrame>
      <p:sp>
        <p:nvSpPr>
          <p:cNvPr id="35889"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7. </a:t>
            </a:r>
            <a:r>
              <a:rPr lang="zh-CN" altLang="en-US" sz="2800" b="1" dirty="0">
                <a:solidFill>
                  <a:srgbClr val="FFFFFF"/>
                </a:solidFill>
                <a:latin typeface="微软雅黑" panose="020B0503020204020204" pitchFamily="34" charset="-122"/>
                <a:ea typeface="微软雅黑" panose="020B0503020204020204" pitchFamily="34" charset="-122"/>
              </a:rPr>
              <a:t>个人所得税的税率（表三）</a:t>
            </a:r>
            <a:endParaRPr lang="en-US" altLang="zh-CN" sz="1800" b="1" dirty="0">
              <a:latin typeface="Arial" panose="020B0604020202020204" pitchFamily="34" charset="0"/>
            </a:endParaRPr>
          </a:p>
        </p:txBody>
      </p:sp>
      <p:sp>
        <p:nvSpPr>
          <p:cNvPr id="35890" name="TextBox 3"/>
          <p:cNvSpPr txBox="1"/>
          <p:nvPr/>
        </p:nvSpPr>
        <p:spPr>
          <a:xfrm>
            <a:off x="428625" y="1341438"/>
            <a:ext cx="88217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400" b="1" dirty="0">
                <a:latin typeface="微软雅黑" panose="020B0503020204020204" pitchFamily="34" charset="-122"/>
                <a:ea typeface="微软雅黑" panose="020B0503020204020204" pitchFamily="34" charset="-122"/>
              </a:rPr>
              <a:t>（适用</a:t>
            </a:r>
            <a:r>
              <a:rPr lang="zh-CN" altLang="en-US" sz="1600" b="1" dirty="0">
                <a:latin typeface="微软雅黑" panose="020B0503020204020204" pitchFamily="34" charset="-122"/>
                <a:ea typeface="微软雅黑" panose="020B0503020204020204" pitchFamily="34" charset="-122"/>
              </a:rPr>
              <a:t>非居民个人工资、薪金所得、劳务报酬所得、稿酬所得、特许权使用费所得</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8. </a:t>
            </a:r>
            <a:r>
              <a:rPr lang="zh-CN" altLang="en-US" sz="2800" b="1" dirty="0">
                <a:solidFill>
                  <a:srgbClr val="FFFFFF"/>
                </a:solidFill>
                <a:latin typeface="微软雅黑" panose="020B0503020204020204" pitchFamily="34" charset="-122"/>
                <a:ea typeface="微软雅黑" panose="020B0503020204020204" pitchFamily="34" charset="-122"/>
              </a:rPr>
              <a:t>个人所得税的税率</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graphicFrame>
        <p:nvGraphicFramePr>
          <p:cNvPr id="19502" name="表格 19501"/>
          <p:cNvGraphicFramePr>
            <a:graphicFrameLocks noGrp="1"/>
          </p:cNvGraphicFramePr>
          <p:nvPr/>
        </p:nvGraphicFramePr>
        <p:xfrm>
          <a:off x="714375" y="2786063"/>
          <a:ext cx="7824788" cy="3330575"/>
        </p:xfrm>
        <a:graphic>
          <a:graphicData uri="http://schemas.openxmlformats.org/drawingml/2006/table">
            <a:tbl>
              <a:tblPr/>
              <a:tblGrid>
                <a:gridCol w="893763"/>
                <a:gridCol w="4327525"/>
                <a:gridCol w="1122362"/>
                <a:gridCol w="1481138"/>
              </a:tblGrid>
              <a:tr h="585732">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级数</a:t>
                      </a:r>
                      <a:endParaRPr kumimoji="0" lang="zh-CN" altLang="en-US" sz="24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全年应纳税所得额</a:t>
                      </a:r>
                      <a:endParaRPr kumimoji="0" lang="zh-CN" altLang="en-US" sz="24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税率</a:t>
                      </a:r>
                      <a:r>
                        <a:rPr kumimoji="0" lang="en-US" altLang="zh-CN" sz="24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a:t>
                      </a:r>
                      <a:endParaRPr kumimoji="0" lang="zh-CN" altLang="zh-CN" sz="24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速算扣除数</a:t>
                      </a:r>
                      <a:endParaRPr kumimoji="0" lang="zh-CN" altLang="en-US"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r>
              <a:tr h="549223">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1</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不超过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30000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5</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0</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r h="548588">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2</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30000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元至</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90000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10</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1500</a:t>
                      </a:r>
                      <a:endPar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r h="549223">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3</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90000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元至</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300000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20</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10500</a:t>
                      </a:r>
                      <a:endPar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r h="548588">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4</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300000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元至</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500000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30</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40500</a:t>
                      </a:r>
                      <a:endPar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r h="549223">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5</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500000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35</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65500</a:t>
                      </a:r>
                      <a:endPar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bl>
          </a:graphicData>
        </a:graphic>
      </p:graphicFrame>
      <p:sp>
        <p:nvSpPr>
          <p:cNvPr id="36904" name="矩形 3"/>
          <p:cNvSpPr/>
          <p:nvPr/>
        </p:nvSpPr>
        <p:spPr>
          <a:xfrm>
            <a:off x="1214438" y="1436688"/>
            <a:ext cx="68580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个体工商户和企事业单位的承包、承租</a:t>
            </a:r>
            <a:endParaRPr lang="en-US" altLang="zh-CN" sz="2400" b="1" dirty="0">
              <a:latin typeface="微软雅黑" panose="020B0503020204020204" pitchFamily="34" charset="-122"/>
              <a:ea typeface="微软雅黑" panose="020B0503020204020204" pitchFamily="34" charset="-122"/>
            </a:endParaRPr>
          </a:p>
          <a:p>
            <a:pPr marL="0" lvl="0" indent="0" algn="ctr"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经营所得</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9. </a:t>
            </a:r>
            <a:r>
              <a:rPr lang="zh-CN" altLang="en-US" sz="2800" b="1" dirty="0">
                <a:solidFill>
                  <a:srgbClr val="FFFFFF"/>
                </a:solidFill>
                <a:latin typeface="微软雅黑" panose="020B0503020204020204" pitchFamily="34" charset="-122"/>
                <a:ea typeface="微软雅黑" panose="020B0503020204020204" pitchFamily="34" charset="-122"/>
              </a:rPr>
              <a:t>个人所得税的税率</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643234" y="1702435"/>
          <a:ext cx="7011035" cy="4079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p:nvPr/>
        </p:nvSpPr>
        <p:spPr>
          <a:xfrm>
            <a:off x="0" y="571500"/>
            <a:ext cx="9144000" cy="1285875"/>
          </a:xfrm>
          <a:prstGeom prst="rect">
            <a:avLst/>
          </a:prstGeom>
          <a:solidFill>
            <a:schemeClr val="tx2"/>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3600" b="1" dirty="0">
                <a:solidFill>
                  <a:schemeClr val="bg1"/>
                </a:solidFill>
                <a:latin typeface="微软雅黑" panose="020B0503020204020204" pitchFamily="34" charset="-122"/>
                <a:ea typeface="微软雅黑" panose="020B0503020204020204" pitchFamily="34" charset="-122"/>
              </a:rPr>
              <a:t>任务</a:t>
            </a:r>
            <a:r>
              <a:rPr lang="en-US" altLang="zh-CN" sz="3600" b="1" dirty="0">
                <a:solidFill>
                  <a:schemeClr val="bg1"/>
                </a:solidFill>
                <a:latin typeface="微软雅黑" panose="020B0503020204020204" pitchFamily="34" charset="-122"/>
                <a:ea typeface="微软雅黑" panose="020B0503020204020204" pitchFamily="34" charset="-122"/>
              </a:rPr>
              <a:t>1-2</a:t>
            </a:r>
            <a:r>
              <a:rPr lang="zh-CN" altLang="en-US" sz="3600" b="1" dirty="0">
                <a:solidFill>
                  <a:schemeClr val="bg1"/>
                </a:solidFill>
                <a:latin typeface="微软雅黑" panose="020B0503020204020204" pitchFamily="34" charset="-122"/>
                <a:ea typeface="微软雅黑" panose="020B0503020204020204" pitchFamily="34" charset="-122"/>
              </a:rPr>
              <a:t>：掌握应纳税所得额的计算</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1420808" y="1993890"/>
          <a:ext cx="6427818" cy="45005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图示 1"/>
          <p:cNvGraphicFramePr/>
          <p:nvPr/>
        </p:nvGraphicFramePr>
        <p:xfrm>
          <a:off x="1571626" y="2071669"/>
          <a:ext cx="6429394" cy="45006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9939" name="Rectangle 2"/>
          <p:cNvSpPr/>
          <p:nvPr/>
        </p:nvSpPr>
        <p:spPr>
          <a:xfrm>
            <a:off x="0" y="571500"/>
            <a:ext cx="9144000" cy="1285875"/>
          </a:xfrm>
          <a:prstGeom prst="rect">
            <a:avLst/>
          </a:prstGeom>
          <a:solidFill>
            <a:schemeClr val="tx2"/>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3600" b="1" dirty="0">
                <a:solidFill>
                  <a:schemeClr val="bg1"/>
                </a:solidFill>
                <a:latin typeface="微软雅黑" panose="020B0503020204020204" pitchFamily="34" charset="-122"/>
                <a:ea typeface="微软雅黑" panose="020B0503020204020204" pitchFamily="34" charset="-122"/>
              </a:rPr>
              <a:t>任务</a:t>
            </a:r>
            <a:r>
              <a:rPr lang="en-US" altLang="zh-CN" sz="3600" b="1" dirty="0">
                <a:solidFill>
                  <a:schemeClr val="bg1"/>
                </a:solidFill>
                <a:latin typeface="微软雅黑" panose="020B0503020204020204" pitchFamily="34" charset="-122"/>
                <a:ea typeface="微软雅黑" panose="020B0503020204020204" pitchFamily="34" charset="-122"/>
              </a:rPr>
              <a:t>1-2</a:t>
            </a:r>
            <a:r>
              <a:rPr lang="zh-CN" altLang="en-US" sz="3600" b="1" dirty="0">
                <a:solidFill>
                  <a:schemeClr val="bg1"/>
                </a:solidFill>
                <a:latin typeface="微软雅黑" panose="020B0503020204020204" pitchFamily="34" charset="-122"/>
                <a:ea typeface="微软雅黑" panose="020B0503020204020204" pitchFamily="34" charset="-122"/>
              </a:rPr>
              <a:t>：掌握应纳税所得额的计算</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灯片编号占位符 4"/>
          <p:cNvSpPr txBox="1">
            <a:spLocks noGrp="1"/>
          </p:cNvSpPr>
          <p:nvPr>
            <p:ph type="sldNum" sz="quarter" idx="4"/>
          </p:nvPr>
        </p:nvSpPr>
        <p:spPr>
          <a:xfrm>
            <a:off x="3124200" y="6356350"/>
            <a:ext cx="2895600" cy="365125"/>
          </a:xfrm>
          <a:noFill/>
          <a:ln>
            <a:noFill/>
          </a:ln>
        </p:spPr>
        <p:txBody>
          <a:bodyPr anchor="ctr"/>
          <a:p>
            <a:pPr marL="0" indent="0" algn="ctr" eaLnBrk="1" fontAlgn="base" hangingPunct="1">
              <a:spcBef>
                <a:spcPct val="0"/>
              </a:spcBef>
              <a:spcAft>
                <a:spcPct val="0"/>
              </a:spcAft>
              <a:buFont typeface="Arial" panose="020B0604020202020204" pitchFamily="34" charset="0"/>
            </a:pPr>
            <a:fld id="{9A0DB2DC-4C9A-4742-B13C-FB6460FD3503}" type="slidenum">
              <a:rPr lang="en-US" altLang="zh-CN" sz="1200" kern="1200" dirty="0">
                <a:solidFill>
                  <a:srgbClr val="898989"/>
                </a:solidFill>
                <a:latin typeface="+mn-lt"/>
                <a:ea typeface="楷体_GB2312" pitchFamily="49" charset="-122"/>
                <a:cs typeface="+mn-cs"/>
              </a:rPr>
            </a:fld>
            <a:endParaRPr lang="en-US" altLang="zh-CN" sz="1200" kern="1200" dirty="0">
              <a:solidFill>
                <a:srgbClr val="898989"/>
              </a:solidFill>
              <a:latin typeface="+mn-lt"/>
              <a:ea typeface="楷体_GB2312" pitchFamily="49" charset="-122"/>
              <a:cs typeface="+mn-cs"/>
            </a:endParaRPr>
          </a:p>
        </p:txBody>
      </p:sp>
      <p:sp>
        <p:nvSpPr>
          <p:cNvPr id="40963" name="Rectangle 2"/>
          <p:cNvSpPr>
            <a:spLocks noGrp="1"/>
          </p:cNvSpPr>
          <p:nvPr>
            <p:ph type="title"/>
          </p:nvPr>
        </p:nvSpPr>
        <p:spPr>
          <a:ln/>
        </p:spPr>
        <p:txBody>
          <a:bodyPr vert="horz" wrap="square" lIns="91440" tIns="45720" rIns="91440" bIns="45720" anchor="ctr"/>
          <a:p>
            <a:r>
              <a:rPr lang="zh-CN" altLang="en-US" dirty="0"/>
              <a:t> 个人所得税的计算</a:t>
            </a:r>
            <a:endParaRPr lang="zh-CN" altLang="en-US" dirty="0"/>
          </a:p>
        </p:txBody>
      </p:sp>
      <p:sp>
        <p:nvSpPr>
          <p:cNvPr id="108547" name="Rectangle 3"/>
          <p:cNvSpPr>
            <a:spLocks noGrp="1"/>
          </p:cNvSpPr>
          <p:nvPr>
            <p:ph idx="1"/>
          </p:nvPr>
        </p:nvSpPr>
        <p:spPr>
          <a:xfrm>
            <a:off x="611188" y="1268413"/>
            <a:ext cx="7927975" cy="5087937"/>
          </a:xfrm>
          <a:ln/>
        </p:spPr>
        <p:txBody>
          <a:bodyPr vert="horz" wrap="square" lIns="91440" tIns="45720" rIns="91440" bIns="45720" anchor="t"/>
          <a:p>
            <a:r>
              <a:rPr lang="zh-CN" altLang="en-US" sz="2800" b="1" dirty="0"/>
              <a:t>一、计税依据：</a:t>
            </a:r>
            <a:endParaRPr lang="zh-CN" altLang="en-US" sz="2800" b="1" dirty="0"/>
          </a:p>
          <a:p>
            <a:pPr>
              <a:buFont typeface="Wingdings" panose="05000000000000000000" pitchFamily="2" charset="2"/>
              <a:buNone/>
            </a:pPr>
            <a:r>
              <a:rPr lang="zh-CN" altLang="en-US" sz="2800" b="1" dirty="0">
                <a:solidFill>
                  <a:srgbClr val="FF3300"/>
                </a:solidFill>
              </a:rPr>
              <a:t>          应纳税所得额＝各项收入－法定扣除项目</a:t>
            </a:r>
            <a:endParaRPr lang="zh-CN" altLang="en-US" sz="2800" b="1" dirty="0">
              <a:solidFill>
                <a:srgbClr val="FF3300"/>
              </a:solidFill>
            </a:endParaRPr>
          </a:p>
          <a:p>
            <a:r>
              <a:rPr lang="zh-CN" altLang="en-US" sz="2800" b="1" dirty="0"/>
              <a:t>法定扣除的方法 ：</a:t>
            </a:r>
            <a:endParaRPr lang="zh-CN" altLang="en-US" sz="2800" b="1" dirty="0"/>
          </a:p>
          <a:p>
            <a:r>
              <a:rPr lang="en-US" altLang="zh-CN" sz="2800" b="1" dirty="0">
                <a:solidFill>
                  <a:srgbClr val="FF3300"/>
                </a:solidFill>
              </a:rPr>
              <a:t>1.</a:t>
            </a:r>
            <a:r>
              <a:rPr lang="zh-CN" altLang="en-US" sz="2800" b="1" dirty="0">
                <a:solidFill>
                  <a:srgbClr val="FF3300"/>
                </a:solidFill>
              </a:rPr>
              <a:t>定额扣除：</a:t>
            </a:r>
            <a:r>
              <a:rPr lang="zh-CN" altLang="en-US" sz="2800" b="1" dirty="0"/>
              <a:t>工资薪金所得；劳务报酬所得、稿酬所得、特许权使用费所得；</a:t>
            </a:r>
            <a:endParaRPr lang="zh-CN" altLang="en-US" sz="2800" b="1" dirty="0"/>
          </a:p>
          <a:p>
            <a:r>
              <a:rPr lang="en-US" altLang="zh-CN" sz="2800" b="1" dirty="0">
                <a:solidFill>
                  <a:srgbClr val="FF3300"/>
                </a:solidFill>
              </a:rPr>
              <a:t>2.</a:t>
            </a:r>
            <a:r>
              <a:rPr lang="zh-CN" altLang="en-US" sz="2800" b="1" dirty="0">
                <a:solidFill>
                  <a:srgbClr val="FF3300"/>
                </a:solidFill>
              </a:rPr>
              <a:t>会计核算：</a:t>
            </a:r>
            <a:r>
              <a:rPr lang="zh-CN" altLang="en-US" sz="2800" b="1" dirty="0"/>
              <a:t>个体工商户生产经营所得；对企事业单位的承包经营、承租经营所得；财产转让所得；</a:t>
            </a:r>
            <a:endParaRPr lang="zh-CN" altLang="en-US" sz="2800" b="1" dirty="0"/>
          </a:p>
          <a:p>
            <a:r>
              <a:rPr lang="en-US" altLang="zh-CN" sz="2800" b="1" dirty="0">
                <a:solidFill>
                  <a:srgbClr val="FF3300"/>
                </a:solidFill>
              </a:rPr>
              <a:t>3.</a:t>
            </a:r>
            <a:r>
              <a:rPr lang="zh-CN" altLang="en-US" sz="2800" b="1" dirty="0">
                <a:solidFill>
                  <a:srgbClr val="FF3300"/>
                </a:solidFill>
              </a:rPr>
              <a:t>定额和定率扣除：</a:t>
            </a:r>
            <a:r>
              <a:rPr lang="zh-CN" altLang="en-US" sz="2800" b="1" dirty="0"/>
              <a:t>财产租赁所得；</a:t>
            </a:r>
            <a:endParaRPr lang="zh-CN" altLang="en-US" sz="2800" b="1" dirty="0"/>
          </a:p>
          <a:p>
            <a:r>
              <a:rPr lang="en-US" altLang="zh-CN" sz="2800" b="1" dirty="0">
                <a:solidFill>
                  <a:srgbClr val="FF3300"/>
                </a:solidFill>
              </a:rPr>
              <a:t>4.</a:t>
            </a:r>
            <a:r>
              <a:rPr lang="zh-CN" altLang="en-US" sz="2800" b="1" dirty="0">
                <a:solidFill>
                  <a:srgbClr val="FF3300"/>
                </a:solidFill>
              </a:rPr>
              <a:t>无费用扣除：</a:t>
            </a:r>
            <a:r>
              <a:rPr lang="zh-CN" altLang="en-US" sz="2800" b="1" dirty="0"/>
              <a:t>利息、股息、红利所得，偶然所得。</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8547">
                                            <p:txEl>
                                              <p:charRg st="0" end="8"/>
                                            </p:txEl>
                                          </p:spTgt>
                                        </p:tgtEl>
                                        <p:attrNameLst>
                                          <p:attrName>style.visibility</p:attrName>
                                        </p:attrNameLst>
                                      </p:cBhvr>
                                      <p:to>
                                        <p:strVal val="visible"/>
                                      </p:to>
                                    </p:set>
                                    <p:anim to="" calcmode="lin" valueType="num">
                                      <p:cBhvr>
                                        <p:cTn id="7" dur="1" fill="hold"/>
                                        <p:tgtEl>
                                          <p:spTgt spid="108547">
                                            <p:txEl>
                                              <p:charRg st="0" end="8"/>
                                            </p:txEl>
                                          </p:spTgt>
                                        </p:tgtEl>
                                      </p:cBhvr>
                                    </p:anim>
                                  </p:childTnLst>
                                </p:cTn>
                              </p:par>
                              <p:par>
                                <p:cTn id="8" presetID="24" presetClass="entr" presetSubtype="0" fill="hold" nodeType="withEffect">
                                  <p:stCondLst>
                                    <p:cond delay="0"/>
                                  </p:stCondLst>
                                  <p:childTnLst>
                                    <p:set>
                                      <p:cBhvr>
                                        <p:cTn id="9" dur="1" fill="hold">
                                          <p:stCondLst>
                                            <p:cond delay="0"/>
                                          </p:stCondLst>
                                        </p:cTn>
                                        <p:tgtEl>
                                          <p:spTgt spid="108547">
                                            <p:txEl>
                                              <p:charRg st="8" end="37"/>
                                            </p:txEl>
                                          </p:spTgt>
                                        </p:tgtEl>
                                        <p:attrNameLst>
                                          <p:attrName>style.visibility</p:attrName>
                                        </p:attrNameLst>
                                      </p:cBhvr>
                                      <p:to>
                                        <p:strVal val="visible"/>
                                      </p:to>
                                    </p:set>
                                    <p:anim to="" calcmode="lin" valueType="num">
                                      <p:cBhvr>
                                        <p:cTn id="10" dur="1" fill="hold"/>
                                        <p:tgtEl>
                                          <p:spTgt spid="108547">
                                            <p:txEl>
                                              <p:charRg st="8" end="37"/>
                                            </p:txEl>
                                          </p:spTgt>
                                        </p:tgtEl>
                                      </p:cBhvr>
                                    </p:anim>
                                  </p:childTnLst>
                                </p:cTn>
                              </p:par>
                              <p:par>
                                <p:cTn id="11" presetID="24" presetClass="entr" presetSubtype="0" fill="hold" nodeType="withEffect">
                                  <p:stCondLst>
                                    <p:cond delay="0"/>
                                  </p:stCondLst>
                                  <p:childTnLst>
                                    <p:set>
                                      <p:cBhvr>
                                        <p:cTn id="12" dur="1" fill="hold">
                                          <p:stCondLst>
                                            <p:cond delay="0"/>
                                          </p:stCondLst>
                                        </p:cTn>
                                        <p:tgtEl>
                                          <p:spTgt spid="108547">
                                            <p:txEl>
                                              <p:charRg st="37" end="47"/>
                                            </p:txEl>
                                          </p:spTgt>
                                        </p:tgtEl>
                                        <p:attrNameLst>
                                          <p:attrName>style.visibility</p:attrName>
                                        </p:attrNameLst>
                                      </p:cBhvr>
                                      <p:to>
                                        <p:strVal val="visible"/>
                                      </p:to>
                                    </p:set>
                                    <p:anim to="" calcmode="lin" valueType="num">
                                      <p:cBhvr>
                                        <p:cTn id="13" dur="1" fill="hold"/>
                                        <p:tgtEl>
                                          <p:spTgt spid="108547">
                                            <p:txEl>
                                              <p:charRg st="37" end="47"/>
                                            </p:txEl>
                                          </p:spTgt>
                                        </p:tgtEl>
                                      </p:cBhvr>
                                    </p:anim>
                                  </p:childTnLst>
                                </p:cTn>
                              </p:par>
                              <p:par>
                                <p:cTn id="14" presetID="24" presetClass="entr" presetSubtype="0" fill="hold" nodeType="withEffect">
                                  <p:stCondLst>
                                    <p:cond delay="0"/>
                                  </p:stCondLst>
                                  <p:childTnLst>
                                    <p:set>
                                      <p:cBhvr>
                                        <p:cTn id="15" dur="1" fill="hold">
                                          <p:stCondLst>
                                            <p:cond delay="0"/>
                                          </p:stCondLst>
                                        </p:cTn>
                                        <p:tgtEl>
                                          <p:spTgt spid="108547">
                                            <p:txEl>
                                              <p:charRg st="47" end="83"/>
                                            </p:txEl>
                                          </p:spTgt>
                                        </p:tgtEl>
                                        <p:attrNameLst>
                                          <p:attrName>style.visibility</p:attrName>
                                        </p:attrNameLst>
                                      </p:cBhvr>
                                      <p:to>
                                        <p:strVal val="visible"/>
                                      </p:to>
                                    </p:set>
                                    <p:anim to="" calcmode="lin" valueType="num">
                                      <p:cBhvr>
                                        <p:cTn id="16" dur="1" fill="hold"/>
                                        <p:tgtEl>
                                          <p:spTgt spid="108547">
                                            <p:txEl>
                                              <p:charRg st="47" end="83"/>
                                            </p:txEl>
                                          </p:spTgt>
                                        </p:tgtEl>
                                      </p:cBhvr>
                                    </p:anim>
                                  </p:childTnLst>
                                </p:cTn>
                              </p:par>
                              <p:par>
                                <p:cTn id="17" presetID="24" presetClass="entr" presetSubtype="0" fill="hold" nodeType="withEffect">
                                  <p:stCondLst>
                                    <p:cond delay="0"/>
                                  </p:stCondLst>
                                  <p:childTnLst>
                                    <p:set>
                                      <p:cBhvr>
                                        <p:cTn id="18" dur="1" fill="hold">
                                          <p:stCondLst>
                                            <p:cond delay="0"/>
                                          </p:stCondLst>
                                        </p:cTn>
                                        <p:tgtEl>
                                          <p:spTgt spid="108547">
                                            <p:txEl>
                                              <p:charRg st="83" end="129"/>
                                            </p:txEl>
                                          </p:spTgt>
                                        </p:tgtEl>
                                        <p:attrNameLst>
                                          <p:attrName>style.visibility</p:attrName>
                                        </p:attrNameLst>
                                      </p:cBhvr>
                                      <p:to>
                                        <p:strVal val="visible"/>
                                      </p:to>
                                    </p:set>
                                    <p:anim to="" calcmode="lin" valueType="num">
                                      <p:cBhvr>
                                        <p:cTn id="19" dur="1" fill="hold"/>
                                        <p:tgtEl>
                                          <p:spTgt spid="108547">
                                            <p:txEl>
                                              <p:charRg st="83" end="129"/>
                                            </p:txEl>
                                          </p:spTgt>
                                        </p:tgtEl>
                                      </p:cBhvr>
                                    </p:anim>
                                  </p:childTnLst>
                                </p:cTn>
                              </p:par>
                              <p:par>
                                <p:cTn id="20" presetID="24" presetClass="entr" presetSubtype="0" fill="hold" nodeType="withEffect">
                                  <p:stCondLst>
                                    <p:cond delay="0"/>
                                  </p:stCondLst>
                                  <p:childTnLst>
                                    <p:set>
                                      <p:cBhvr>
                                        <p:cTn id="21" dur="1" fill="hold">
                                          <p:stCondLst>
                                            <p:cond delay="0"/>
                                          </p:stCondLst>
                                        </p:cTn>
                                        <p:tgtEl>
                                          <p:spTgt spid="108547">
                                            <p:txEl>
                                              <p:charRg st="129" end="147"/>
                                            </p:txEl>
                                          </p:spTgt>
                                        </p:tgtEl>
                                        <p:attrNameLst>
                                          <p:attrName>style.visibility</p:attrName>
                                        </p:attrNameLst>
                                      </p:cBhvr>
                                      <p:to>
                                        <p:strVal val="visible"/>
                                      </p:to>
                                    </p:set>
                                    <p:anim to="" calcmode="lin" valueType="num">
                                      <p:cBhvr>
                                        <p:cTn id="22" dur="1" fill="hold"/>
                                        <p:tgtEl>
                                          <p:spTgt spid="108547">
                                            <p:txEl>
                                              <p:charRg st="129" end="147"/>
                                            </p:txEl>
                                          </p:spTgt>
                                        </p:tgtEl>
                                      </p:cBhvr>
                                    </p:anim>
                                  </p:childTnLst>
                                </p:cTn>
                              </p:par>
                              <p:par>
                                <p:cTn id="23" presetID="24" presetClass="entr" presetSubtype="0" fill="hold" nodeType="withEffect">
                                  <p:stCondLst>
                                    <p:cond delay="0"/>
                                  </p:stCondLst>
                                  <p:childTnLst>
                                    <p:set>
                                      <p:cBhvr>
                                        <p:cTn id="24" dur="1" fill="hold">
                                          <p:stCondLst>
                                            <p:cond delay="0"/>
                                          </p:stCondLst>
                                        </p:cTn>
                                        <p:tgtEl>
                                          <p:spTgt spid="108547">
                                            <p:txEl>
                                              <p:charRg st="147" end="172"/>
                                            </p:txEl>
                                          </p:spTgt>
                                        </p:tgtEl>
                                        <p:attrNameLst>
                                          <p:attrName>style.visibility</p:attrName>
                                        </p:attrNameLst>
                                      </p:cBhvr>
                                      <p:to>
                                        <p:strVal val="visible"/>
                                      </p:to>
                                    </p:set>
                                    <p:anim to="" calcmode="lin" valueType="num">
                                      <p:cBhvr>
                                        <p:cTn id="25" dur="1" fill="hold"/>
                                        <p:tgtEl>
                                          <p:spTgt spid="108547">
                                            <p:txEl>
                                              <p:charRg st="147" end="172"/>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4"/>
          <p:cNvSpPr>
            <a:spLocks noGrp="1"/>
          </p:cNvSpPr>
          <p:nvPr>
            <p:ph type="ctrTitle"/>
          </p:nvPr>
        </p:nvSpPr>
        <p:spPr>
          <a:ln/>
        </p:spPr>
        <p:txBody>
          <a:bodyPr vert="horz" wrap="square" lIns="91440" tIns="45720" rIns="91440" bIns="45720" anchor="ctr"/>
          <a:p>
            <a:pPr eaLnBrk="1" hangingPunct="1">
              <a:buClrTx/>
              <a:buSzTx/>
              <a:buFontTx/>
            </a:pPr>
            <a:r>
              <a:rPr lang="zh-CN" altLang="en-US" dirty="0">
                <a:latin typeface="+mj-lt"/>
                <a:ea typeface="+mj-ea"/>
                <a:cs typeface="+mj-cs"/>
              </a:rPr>
              <a:t>任务</a:t>
            </a:r>
            <a:r>
              <a:rPr lang="en-US" altLang="zh-CN" dirty="0">
                <a:latin typeface="+mj-lt"/>
                <a:ea typeface="+mj-ea"/>
                <a:cs typeface="+mj-cs"/>
              </a:rPr>
              <a:t>1</a:t>
            </a:r>
            <a:r>
              <a:rPr lang="zh-CN" altLang="en-US" dirty="0">
                <a:latin typeface="+mj-lt"/>
                <a:ea typeface="+mj-ea"/>
                <a:cs typeface="+mj-cs"/>
              </a:rPr>
              <a:t>：解读个人所得税法规</a:t>
            </a:r>
            <a:endParaRPr lang="zh-CN" altLang="en-US" dirty="0">
              <a:latin typeface="+mj-lt"/>
              <a:ea typeface="+mj-ea"/>
              <a:cs typeface="+mj-cs"/>
            </a:endParaRPr>
          </a:p>
        </p:txBody>
      </p:sp>
      <p:sp>
        <p:nvSpPr>
          <p:cNvPr id="22531" name="AutoShape 6"/>
          <p:cNvSpPr/>
          <p:nvPr/>
        </p:nvSpPr>
        <p:spPr>
          <a:xfrm>
            <a:off x="1285875" y="3638550"/>
            <a:ext cx="6878638" cy="719138"/>
          </a:xfrm>
          <a:prstGeom prst="roundRect">
            <a:avLst>
              <a:gd name="adj" fmla="val 16667"/>
            </a:avLst>
          </a:prstGeom>
          <a:solidFill>
            <a:srgbClr val="1F497D"/>
          </a:solidFill>
          <a:ln w="9525"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Wingdings" panose="05000000000000000000" pitchFamily="2" charset="2"/>
              <a:buChar char="l"/>
            </a:pPr>
            <a:r>
              <a:rPr lang="zh-CN" altLang="en-US" b="1" dirty="0">
                <a:solidFill>
                  <a:srgbClr val="FFFFFF"/>
                </a:solidFill>
                <a:latin typeface="微软雅黑" panose="020B0503020204020204" pitchFamily="34" charset="-122"/>
                <a:ea typeface="微软雅黑" panose="020B0503020204020204" pitchFamily="34" charset="-122"/>
              </a:rPr>
              <a:t> 掌握个人所得税的基本要素</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2532" name="AutoShape 11"/>
          <p:cNvSpPr/>
          <p:nvPr/>
        </p:nvSpPr>
        <p:spPr>
          <a:xfrm>
            <a:off x="1285875" y="4852988"/>
            <a:ext cx="6878638" cy="719137"/>
          </a:xfrm>
          <a:prstGeom prst="roundRect">
            <a:avLst>
              <a:gd name="adj" fmla="val 16667"/>
            </a:avLst>
          </a:prstGeom>
          <a:solidFill>
            <a:srgbClr val="1F497D"/>
          </a:solidFill>
          <a:ln w="9525"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Wingdings" panose="05000000000000000000" pitchFamily="2" charset="2"/>
              <a:buChar char="l"/>
            </a:pPr>
            <a:r>
              <a:rPr lang="zh-CN" altLang="en-US" b="1" dirty="0">
                <a:solidFill>
                  <a:srgbClr val="FFFFFF"/>
                </a:solidFill>
                <a:latin typeface="微软雅黑" panose="020B0503020204020204" pitchFamily="34" charset="-122"/>
                <a:ea typeface="微软雅黑" panose="020B0503020204020204" pitchFamily="34" charset="-122"/>
              </a:rPr>
              <a:t> 掌握个人所得税应纳税额的计算</a:t>
            </a:r>
            <a:endParaRPr lang="zh-CN" altLang="en-US"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文本占位符 82946"/>
          <p:cNvSpPr>
            <a:spLocks noGrp="1"/>
          </p:cNvSpPr>
          <p:nvPr>
            <p:ph idx="1"/>
          </p:nvPr>
        </p:nvSpPr>
        <p:spPr>
          <a:xfrm>
            <a:off x="539750" y="1341438"/>
            <a:ext cx="8229600" cy="5076825"/>
          </a:xfrm>
          <a:ln/>
        </p:spPr>
        <p:txBody>
          <a:bodyPr vert="horz" wrap="square" lIns="91440" tIns="45720" rIns="91440" bIns="45720" anchor="t"/>
          <a:p>
            <a:pPr>
              <a:lnSpc>
                <a:spcPct val="80000"/>
              </a:lnSpc>
            </a:pPr>
            <a:r>
              <a:rPr lang="en-US" altLang="zh-CN" sz="2800" dirty="0">
                <a:solidFill>
                  <a:schemeClr val="hlink"/>
                </a:solidFill>
              </a:rPr>
              <a:t>1</a:t>
            </a:r>
            <a:r>
              <a:rPr lang="zh-CN" altLang="en-US" sz="2800" dirty="0">
                <a:solidFill>
                  <a:schemeClr val="hlink"/>
                </a:solidFill>
              </a:rPr>
              <a:t>、劳务报酬；稿酬；特许权使用费所得以收入减除</a:t>
            </a:r>
            <a:r>
              <a:rPr lang="en-US" altLang="zh-CN" sz="2800" dirty="0">
                <a:solidFill>
                  <a:schemeClr val="hlink"/>
                </a:solidFill>
              </a:rPr>
              <a:t>20%</a:t>
            </a:r>
            <a:r>
              <a:rPr lang="zh-CN" altLang="en-US" sz="2800" dirty="0">
                <a:solidFill>
                  <a:schemeClr val="hlink"/>
                </a:solidFill>
              </a:rPr>
              <a:t>的费用后的余额为收入额。</a:t>
            </a:r>
            <a:endParaRPr lang="zh-CN" altLang="en-US" sz="2800" dirty="0">
              <a:solidFill>
                <a:schemeClr val="hlink"/>
              </a:solidFill>
            </a:endParaRPr>
          </a:p>
          <a:p>
            <a:pPr>
              <a:lnSpc>
                <a:spcPct val="80000"/>
              </a:lnSpc>
            </a:pPr>
            <a:r>
              <a:rPr lang="en-US" altLang="zh-CN" sz="2800" dirty="0">
                <a:solidFill>
                  <a:schemeClr val="hlink"/>
                </a:solidFill>
              </a:rPr>
              <a:t>2</a:t>
            </a:r>
            <a:r>
              <a:rPr lang="zh-CN" altLang="en-US" sz="2800" dirty="0">
                <a:solidFill>
                  <a:schemeClr val="hlink"/>
                </a:solidFill>
              </a:rPr>
              <a:t>、稿酬所得的收入额减按</a:t>
            </a:r>
            <a:r>
              <a:rPr lang="en-US" altLang="zh-CN" sz="2800" dirty="0">
                <a:solidFill>
                  <a:schemeClr val="hlink"/>
                </a:solidFill>
              </a:rPr>
              <a:t>70%</a:t>
            </a:r>
            <a:r>
              <a:rPr lang="zh-CN" altLang="en-US" sz="2800" dirty="0">
                <a:solidFill>
                  <a:schemeClr val="hlink"/>
                </a:solidFill>
              </a:rPr>
              <a:t>计算。</a:t>
            </a:r>
            <a:endParaRPr lang="zh-CN" altLang="en-US" sz="2800" dirty="0">
              <a:solidFill>
                <a:schemeClr val="hlink"/>
              </a:solidFill>
            </a:endParaRPr>
          </a:p>
          <a:p>
            <a:pPr>
              <a:lnSpc>
                <a:spcPct val="80000"/>
              </a:lnSpc>
            </a:pPr>
            <a:r>
              <a:rPr lang="en-US" altLang="zh-CN" sz="2800" dirty="0">
                <a:solidFill>
                  <a:schemeClr val="hlink"/>
                </a:solidFill>
              </a:rPr>
              <a:t>3</a:t>
            </a:r>
            <a:r>
              <a:rPr lang="zh-CN" altLang="en-US" sz="2800" dirty="0">
                <a:solidFill>
                  <a:schemeClr val="hlink"/>
                </a:solidFill>
              </a:rPr>
              <a:t>、三险一金；</a:t>
            </a:r>
            <a:endParaRPr lang="zh-CN" altLang="en-US" sz="2800" dirty="0">
              <a:solidFill>
                <a:schemeClr val="hlink"/>
              </a:solidFill>
            </a:endParaRPr>
          </a:p>
          <a:p>
            <a:pPr>
              <a:lnSpc>
                <a:spcPct val="80000"/>
              </a:lnSpc>
            </a:pPr>
            <a:r>
              <a:rPr lang="en-US" altLang="zh-CN" sz="2800" dirty="0">
                <a:solidFill>
                  <a:schemeClr val="hlink"/>
                </a:solidFill>
              </a:rPr>
              <a:t>4</a:t>
            </a:r>
            <a:r>
              <a:rPr lang="zh-CN" altLang="en-US" sz="2800" dirty="0">
                <a:solidFill>
                  <a:schemeClr val="hlink"/>
                </a:solidFill>
              </a:rPr>
              <a:t>、子女教育、</a:t>
            </a:r>
            <a:endParaRPr lang="zh-CN" altLang="en-US" sz="2800" dirty="0">
              <a:solidFill>
                <a:schemeClr val="hlink"/>
              </a:solidFill>
            </a:endParaRPr>
          </a:p>
          <a:p>
            <a:pPr>
              <a:lnSpc>
                <a:spcPct val="80000"/>
              </a:lnSpc>
            </a:pPr>
            <a:r>
              <a:rPr lang="en-US" altLang="zh-CN" sz="2800" dirty="0">
                <a:solidFill>
                  <a:schemeClr val="hlink"/>
                </a:solidFill>
              </a:rPr>
              <a:t>5</a:t>
            </a:r>
            <a:r>
              <a:rPr lang="zh-CN" altLang="en-US" sz="2800" dirty="0">
                <a:solidFill>
                  <a:schemeClr val="hlink"/>
                </a:solidFill>
              </a:rPr>
              <a:t>、继续教育；</a:t>
            </a:r>
            <a:endParaRPr lang="zh-CN" altLang="en-US" sz="2800" dirty="0">
              <a:solidFill>
                <a:schemeClr val="hlink"/>
              </a:solidFill>
            </a:endParaRPr>
          </a:p>
          <a:p>
            <a:pPr>
              <a:lnSpc>
                <a:spcPct val="80000"/>
              </a:lnSpc>
            </a:pPr>
            <a:r>
              <a:rPr lang="en-US" altLang="zh-CN" sz="2800" dirty="0">
                <a:solidFill>
                  <a:schemeClr val="hlink"/>
                </a:solidFill>
              </a:rPr>
              <a:t>6</a:t>
            </a:r>
            <a:r>
              <a:rPr lang="zh-CN" altLang="en-US" sz="2800" dirty="0">
                <a:solidFill>
                  <a:schemeClr val="hlink"/>
                </a:solidFill>
              </a:rPr>
              <a:t>、大病医疗；</a:t>
            </a:r>
            <a:endParaRPr lang="zh-CN" altLang="en-US" sz="2800" dirty="0">
              <a:solidFill>
                <a:schemeClr val="hlink"/>
              </a:solidFill>
            </a:endParaRPr>
          </a:p>
          <a:p>
            <a:pPr>
              <a:lnSpc>
                <a:spcPct val="80000"/>
              </a:lnSpc>
            </a:pPr>
            <a:r>
              <a:rPr lang="en-US" altLang="zh-CN" sz="2800" dirty="0">
                <a:solidFill>
                  <a:schemeClr val="hlink"/>
                </a:solidFill>
              </a:rPr>
              <a:t>7</a:t>
            </a:r>
            <a:r>
              <a:rPr lang="zh-CN" altLang="en-US" sz="2800" dirty="0">
                <a:solidFill>
                  <a:schemeClr val="hlink"/>
                </a:solidFill>
              </a:rPr>
              <a:t>、首套住房贷款利息；</a:t>
            </a:r>
            <a:endParaRPr lang="zh-CN" altLang="en-US" sz="2800" dirty="0">
              <a:solidFill>
                <a:schemeClr val="hlink"/>
              </a:solidFill>
            </a:endParaRPr>
          </a:p>
          <a:p>
            <a:pPr>
              <a:lnSpc>
                <a:spcPct val="80000"/>
              </a:lnSpc>
            </a:pPr>
            <a:r>
              <a:rPr lang="en-US" altLang="zh-CN" sz="2800" dirty="0">
                <a:solidFill>
                  <a:schemeClr val="hlink"/>
                </a:solidFill>
              </a:rPr>
              <a:t>8</a:t>
            </a:r>
            <a:r>
              <a:rPr lang="zh-CN" altLang="en-US" sz="2800" dirty="0">
                <a:solidFill>
                  <a:schemeClr val="hlink"/>
                </a:solidFill>
              </a:rPr>
              <a:t>、住房租金；</a:t>
            </a:r>
            <a:endParaRPr lang="zh-CN" altLang="en-US" sz="2800" dirty="0">
              <a:solidFill>
                <a:schemeClr val="hlink"/>
              </a:solidFill>
            </a:endParaRPr>
          </a:p>
          <a:p>
            <a:pPr>
              <a:lnSpc>
                <a:spcPct val="80000"/>
              </a:lnSpc>
            </a:pPr>
            <a:r>
              <a:rPr lang="en-US" altLang="zh-CN" sz="2800" dirty="0">
                <a:solidFill>
                  <a:schemeClr val="hlink"/>
                </a:solidFill>
              </a:rPr>
              <a:t>9</a:t>
            </a:r>
            <a:r>
              <a:rPr lang="zh-CN" altLang="en-US" sz="2800" dirty="0">
                <a:solidFill>
                  <a:schemeClr val="hlink"/>
                </a:solidFill>
              </a:rPr>
              <a:t>、赡养老人；</a:t>
            </a:r>
            <a:endParaRPr lang="zh-CN" altLang="en-US" sz="2800" dirty="0">
              <a:solidFill>
                <a:schemeClr val="hlink"/>
              </a:solidFill>
            </a:endParaRPr>
          </a:p>
          <a:p>
            <a:pPr>
              <a:lnSpc>
                <a:spcPct val="80000"/>
              </a:lnSpc>
            </a:pPr>
            <a:r>
              <a:rPr lang="zh-CN" altLang="en-US" sz="2000" b="1" dirty="0">
                <a:solidFill>
                  <a:srgbClr val="FF3300"/>
                </a:solidFill>
              </a:rPr>
              <a:t>应纳税所得额</a:t>
            </a:r>
            <a:r>
              <a:rPr lang="en-US" altLang="zh-CN" sz="2000" b="1" dirty="0">
                <a:solidFill>
                  <a:srgbClr val="FF3300"/>
                </a:solidFill>
              </a:rPr>
              <a:t>(</a:t>
            </a:r>
            <a:r>
              <a:rPr lang="zh-CN" altLang="en-US" sz="2000" b="1" dirty="0">
                <a:solidFill>
                  <a:srgbClr val="FF3300"/>
                </a:solidFill>
              </a:rPr>
              <a:t>综合纳税）＝工资、薪金</a:t>
            </a:r>
            <a:r>
              <a:rPr lang="en-US" altLang="zh-CN" sz="2000" b="1" dirty="0">
                <a:solidFill>
                  <a:srgbClr val="FF3300"/>
                </a:solidFill>
              </a:rPr>
              <a:t>+</a:t>
            </a:r>
            <a:r>
              <a:rPr lang="zh-CN" altLang="en-US" sz="2000" b="1" dirty="0">
                <a:solidFill>
                  <a:srgbClr val="FF3300"/>
                </a:solidFill>
              </a:rPr>
              <a:t>劳务报酬</a:t>
            </a:r>
            <a:r>
              <a:rPr lang="en-US" altLang="zh-CN" sz="2000" b="1" dirty="0">
                <a:solidFill>
                  <a:srgbClr val="FF3300"/>
                </a:solidFill>
              </a:rPr>
              <a:t>×(1-20%) +</a:t>
            </a:r>
            <a:r>
              <a:rPr lang="zh-CN" altLang="en-US" sz="2000" b="1" dirty="0">
                <a:solidFill>
                  <a:srgbClr val="FF3300"/>
                </a:solidFill>
              </a:rPr>
              <a:t>特使权使用费</a:t>
            </a:r>
            <a:r>
              <a:rPr lang="en-US" altLang="zh-CN" sz="2000" b="1" dirty="0">
                <a:solidFill>
                  <a:srgbClr val="FF3300"/>
                </a:solidFill>
              </a:rPr>
              <a:t>×(1-20%) +</a:t>
            </a:r>
            <a:r>
              <a:rPr lang="zh-CN" altLang="en-US" sz="2000" b="1" dirty="0">
                <a:solidFill>
                  <a:srgbClr val="FF3300"/>
                </a:solidFill>
              </a:rPr>
              <a:t>稿酬</a:t>
            </a:r>
            <a:r>
              <a:rPr lang="en-US" altLang="zh-CN" sz="2000" b="1" dirty="0">
                <a:solidFill>
                  <a:srgbClr val="FF3300"/>
                </a:solidFill>
              </a:rPr>
              <a:t>×(1-20%) ×70%  </a:t>
            </a:r>
            <a:r>
              <a:rPr lang="zh-CN" altLang="en-US" sz="2000" b="1" dirty="0">
                <a:solidFill>
                  <a:srgbClr val="FF3300"/>
                </a:solidFill>
              </a:rPr>
              <a:t>－</a:t>
            </a:r>
            <a:r>
              <a:rPr lang="en-US" altLang="zh-CN" sz="2000" b="1" dirty="0">
                <a:solidFill>
                  <a:srgbClr val="FF3300"/>
                </a:solidFill>
              </a:rPr>
              <a:t>60000 </a:t>
            </a:r>
            <a:r>
              <a:rPr lang="zh-CN" altLang="en-US" sz="2000" b="1" dirty="0">
                <a:solidFill>
                  <a:srgbClr val="FF3300"/>
                </a:solidFill>
              </a:rPr>
              <a:t>（</a:t>
            </a:r>
            <a:r>
              <a:rPr lang="zh-CN" altLang="en-US" sz="1800" b="1" dirty="0">
                <a:solidFill>
                  <a:srgbClr val="FF3300"/>
                </a:solidFill>
              </a:rPr>
              <a:t>基本减除费用</a:t>
            </a:r>
            <a:r>
              <a:rPr lang="zh-CN" altLang="en-US" sz="2000" b="1" dirty="0">
                <a:solidFill>
                  <a:srgbClr val="FF3300"/>
                </a:solidFill>
              </a:rPr>
              <a:t>）－法定扣除项目（</a:t>
            </a:r>
            <a:r>
              <a:rPr lang="en-US" altLang="zh-CN" sz="2000" b="1" dirty="0">
                <a:solidFill>
                  <a:srgbClr val="FF3300"/>
                </a:solidFill>
              </a:rPr>
              <a:t>3</a:t>
            </a:r>
            <a:r>
              <a:rPr lang="zh-CN" altLang="en-US" sz="2000" b="1" dirty="0">
                <a:solidFill>
                  <a:srgbClr val="FF3300"/>
                </a:solidFill>
              </a:rPr>
              <a:t>、</a:t>
            </a:r>
            <a:r>
              <a:rPr lang="en-US" altLang="zh-CN" sz="2000" b="1" dirty="0">
                <a:solidFill>
                  <a:srgbClr val="FF3300"/>
                </a:solidFill>
              </a:rPr>
              <a:t>4</a:t>
            </a:r>
            <a:r>
              <a:rPr lang="zh-CN" altLang="en-US" sz="2000" b="1" dirty="0">
                <a:solidFill>
                  <a:srgbClr val="FF3300"/>
                </a:solidFill>
              </a:rPr>
              <a:t>、</a:t>
            </a:r>
            <a:r>
              <a:rPr lang="en-US" altLang="zh-CN" sz="2000" b="1" dirty="0">
                <a:solidFill>
                  <a:srgbClr val="FF3300"/>
                </a:solidFill>
              </a:rPr>
              <a:t>5</a:t>
            </a:r>
            <a:r>
              <a:rPr lang="zh-CN" altLang="en-US" sz="2000" b="1" dirty="0">
                <a:solidFill>
                  <a:srgbClr val="FF3300"/>
                </a:solidFill>
              </a:rPr>
              <a:t>、</a:t>
            </a:r>
            <a:r>
              <a:rPr lang="en-US" altLang="zh-CN" sz="2000" b="1" dirty="0">
                <a:solidFill>
                  <a:srgbClr val="FF3300"/>
                </a:solidFill>
              </a:rPr>
              <a:t>6</a:t>
            </a:r>
            <a:r>
              <a:rPr lang="zh-CN" altLang="en-US" sz="2000" b="1" dirty="0">
                <a:solidFill>
                  <a:srgbClr val="FF3300"/>
                </a:solidFill>
              </a:rPr>
              <a:t>、</a:t>
            </a:r>
            <a:r>
              <a:rPr lang="en-US" altLang="zh-CN" sz="2000" b="1" dirty="0">
                <a:solidFill>
                  <a:srgbClr val="FF3300"/>
                </a:solidFill>
              </a:rPr>
              <a:t>7</a:t>
            </a:r>
            <a:r>
              <a:rPr lang="zh-CN" altLang="en-US" sz="2000" b="1" dirty="0">
                <a:solidFill>
                  <a:srgbClr val="FF3300"/>
                </a:solidFill>
              </a:rPr>
              <a:t>、</a:t>
            </a:r>
            <a:r>
              <a:rPr lang="en-US" altLang="zh-CN" sz="2000" b="1" dirty="0">
                <a:solidFill>
                  <a:srgbClr val="FF3300"/>
                </a:solidFill>
              </a:rPr>
              <a:t>8</a:t>
            </a:r>
            <a:r>
              <a:rPr lang="zh-CN" altLang="en-US" sz="2000" b="1" dirty="0">
                <a:solidFill>
                  <a:srgbClr val="FF3300"/>
                </a:solidFill>
              </a:rPr>
              <a:t>、</a:t>
            </a:r>
            <a:r>
              <a:rPr lang="en-US" altLang="zh-CN" sz="2000" b="1" dirty="0">
                <a:solidFill>
                  <a:srgbClr val="FF3300"/>
                </a:solidFill>
              </a:rPr>
              <a:t>9</a:t>
            </a:r>
            <a:r>
              <a:rPr lang="zh-CN" altLang="en-US" sz="2000" b="1" dirty="0">
                <a:solidFill>
                  <a:srgbClr val="FF3300"/>
                </a:solidFill>
              </a:rPr>
              <a:t>项目）</a:t>
            </a:r>
            <a:endParaRPr lang="en-US" altLang="zh-CN" sz="2000" dirty="0">
              <a:solidFill>
                <a:schemeClr val="hlink"/>
              </a:solidFill>
            </a:endParaRPr>
          </a:p>
          <a:p>
            <a:pPr>
              <a:lnSpc>
                <a:spcPct val="80000"/>
              </a:lnSpc>
            </a:pPr>
            <a:endParaRPr lang="zh-CN" altLang="en-US" sz="2000" dirty="0">
              <a:solidFill>
                <a:schemeClr val="hlink"/>
              </a:solidFill>
            </a:endParaRPr>
          </a:p>
        </p:txBody>
      </p:sp>
      <p:sp>
        <p:nvSpPr>
          <p:cNvPr id="41987" name="Rectangle 2"/>
          <p:cNvSpPr>
            <a:spLocks noGrp="1"/>
          </p:cNvSpPr>
          <p:nvPr>
            <p:ph type="title"/>
          </p:nvPr>
        </p:nvSpPr>
        <p:spPr>
          <a:xfrm>
            <a:off x="468313" y="115888"/>
            <a:ext cx="8229600" cy="1143000"/>
          </a:xfrm>
          <a:solidFill>
            <a:schemeClr val="tx2">
              <a:alpha val="100000"/>
            </a:schemeClr>
          </a:solidFill>
          <a:ln/>
        </p:spPr>
        <p:txBody>
          <a:bodyPr vert="horz" wrap="square" lIns="91440" tIns="45720" rIns="91440" bIns="45720" anchor="ctr"/>
          <a:p>
            <a:pPr eaLnBrk="1" hangingPunct="1">
              <a:lnSpc>
                <a:spcPct val="150000"/>
              </a:lnSpc>
            </a:pPr>
            <a:r>
              <a:rPr lang="zh-CN" altLang="en-US" b="1" dirty="0">
                <a:solidFill>
                  <a:schemeClr val="bg1"/>
                </a:solidFill>
              </a:rPr>
              <a:t>综合纳税专项扣除：</a:t>
            </a:r>
            <a:endParaRPr lang="en-US" altLang="zh-CN"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09569">
                                            <p:txEl>
                                              <p:charRg st="0" end="39"/>
                                            </p:txEl>
                                          </p:spTgt>
                                        </p:tgtEl>
                                        <p:attrNameLst>
                                          <p:attrName>style.visibility</p:attrName>
                                        </p:attrNameLst>
                                      </p:cBhvr>
                                      <p:to>
                                        <p:strVal val="visible"/>
                                      </p:to>
                                    </p:set>
                                    <p:anim to="" calcmode="lin" valueType="num">
                                      <p:cBhvr>
                                        <p:cTn id="7" dur="1" fill="hold"/>
                                        <p:tgtEl>
                                          <p:spTgt spid="109569">
                                            <p:txEl>
                                              <p:charRg st="0" end="39"/>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09569">
                                            <p:txEl>
                                              <p:charRg st="39" end="58"/>
                                            </p:txEl>
                                          </p:spTgt>
                                        </p:tgtEl>
                                        <p:attrNameLst>
                                          <p:attrName>style.visibility</p:attrName>
                                        </p:attrNameLst>
                                      </p:cBhvr>
                                      <p:to>
                                        <p:strVal val="visible"/>
                                      </p:to>
                                    </p:set>
                                    <p:anim to="" calcmode="lin" valueType="num">
                                      <p:cBhvr>
                                        <p:cTn id="12" dur="1" fill="hold"/>
                                        <p:tgtEl>
                                          <p:spTgt spid="109569">
                                            <p:txEl>
                                              <p:charRg st="39" end="58"/>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09569">
                                            <p:txEl>
                                              <p:charRg st="58" end="66"/>
                                            </p:txEl>
                                          </p:spTgt>
                                        </p:tgtEl>
                                        <p:attrNameLst>
                                          <p:attrName>style.visibility</p:attrName>
                                        </p:attrNameLst>
                                      </p:cBhvr>
                                      <p:to>
                                        <p:strVal val="visible"/>
                                      </p:to>
                                    </p:set>
                                    <p:anim to="" calcmode="lin" valueType="num">
                                      <p:cBhvr>
                                        <p:cTn id="17" dur="1" fill="hold"/>
                                        <p:tgtEl>
                                          <p:spTgt spid="109569">
                                            <p:txEl>
                                              <p:charRg st="58" end="66"/>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09569">
                                            <p:txEl>
                                              <p:charRg st="66" end="74"/>
                                            </p:txEl>
                                          </p:spTgt>
                                        </p:tgtEl>
                                        <p:attrNameLst>
                                          <p:attrName>style.visibility</p:attrName>
                                        </p:attrNameLst>
                                      </p:cBhvr>
                                      <p:to>
                                        <p:strVal val="visible"/>
                                      </p:to>
                                    </p:set>
                                    <p:anim to="" calcmode="lin" valueType="num">
                                      <p:cBhvr>
                                        <p:cTn id="22" dur="1" fill="hold"/>
                                        <p:tgtEl>
                                          <p:spTgt spid="109569">
                                            <p:txEl>
                                              <p:charRg st="66" end="74"/>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109569">
                                            <p:txEl>
                                              <p:charRg st="74" end="82"/>
                                            </p:txEl>
                                          </p:spTgt>
                                        </p:tgtEl>
                                        <p:attrNameLst>
                                          <p:attrName>style.visibility</p:attrName>
                                        </p:attrNameLst>
                                      </p:cBhvr>
                                      <p:to>
                                        <p:strVal val="visible"/>
                                      </p:to>
                                    </p:set>
                                    <p:anim to="" calcmode="lin" valueType="num">
                                      <p:cBhvr>
                                        <p:cTn id="27" dur="1" fill="hold"/>
                                        <p:tgtEl>
                                          <p:spTgt spid="109569">
                                            <p:txEl>
                                              <p:charRg st="74" end="82"/>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109569">
                                            <p:txEl>
                                              <p:charRg st="82" end="90"/>
                                            </p:txEl>
                                          </p:spTgt>
                                        </p:tgtEl>
                                        <p:attrNameLst>
                                          <p:attrName>style.visibility</p:attrName>
                                        </p:attrNameLst>
                                      </p:cBhvr>
                                      <p:to>
                                        <p:strVal val="visible"/>
                                      </p:to>
                                    </p:set>
                                    <p:anim to="" calcmode="lin" valueType="num">
                                      <p:cBhvr>
                                        <p:cTn id="32" dur="1" fill="hold"/>
                                        <p:tgtEl>
                                          <p:spTgt spid="109569">
                                            <p:txEl>
                                              <p:charRg st="82" end="90"/>
                                            </p:txEl>
                                          </p:spTgt>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109569">
                                            <p:txEl>
                                              <p:charRg st="90" end="102"/>
                                            </p:txEl>
                                          </p:spTgt>
                                        </p:tgtEl>
                                        <p:attrNameLst>
                                          <p:attrName>style.visibility</p:attrName>
                                        </p:attrNameLst>
                                      </p:cBhvr>
                                      <p:to>
                                        <p:strVal val="visible"/>
                                      </p:to>
                                    </p:set>
                                    <p:anim to="" calcmode="lin" valueType="num">
                                      <p:cBhvr>
                                        <p:cTn id="37" dur="1" fill="hold"/>
                                        <p:tgtEl>
                                          <p:spTgt spid="109569">
                                            <p:txEl>
                                              <p:charRg st="90" end="102"/>
                                            </p:txEl>
                                          </p:spTgt>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109569">
                                            <p:txEl>
                                              <p:charRg st="102" end="110"/>
                                            </p:txEl>
                                          </p:spTgt>
                                        </p:tgtEl>
                                        <p:attrNameLst>
                                          <p:attrName>style.visibility</p:attrName>
                                        </p:attrNameLst>
                                      </p:cBhvr>
                                      <p:to>
                                        <p:strVal val="visible"/>
                                      </p:to>
                                    </p:set>
                                    <p:anim to="" calcmode="lin" valueType="num">
                                      <p:cBhvr>
                                        <p:cTn id="42" dur="1" fill="hold"/>
                                        <p:tgtEl>
                                          <p:spTgt spid="109569">
                                            <p:txEl>
                                              <p:charRg st="102" end="110"/>
                                            </p:txEl>
                                          </p:spTgt>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109569">
                                            <p:txEl>
                                              <p:charRg st="110" end="118"/>
                                            </p:txEl>
                                          </p:spTgt>
                                        </p:tgtEl>
                                        <p:attrNameLst>
                                          <p:attrName>style.visibility</p:attrName>
                                        </p:attrNameLst>
                                      </p:cBhvr>
                                      <p:to>
                                        <p:strVal val="visible"/>
                                      </p:to>
                                    </p:set>
                                    <p:anim to="" calcmode="lin" valueType="num">
                                      <p:cBhvr>
                                        <p:cTn id="47" dur="1" fill="hold"/>
                                        <p:tgtEl>
                                          <p:spTgt spid="109569">
                                            <p:txEl>
                                              <p:charRg st="110" end="118"/>
                                            </p:txEl>
                                          </p:spTgt>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109569">
                                            <p:txEl>
                                              <p:charRg st="118" end="224"/>
                                            </p:txEl>
                                          </p:spTgt>
                                        </p:tgtEl>
                                        <p:attrNameLst>
                                          <p:attrName>style.visibility</p:attrName>
                                        </p:attrNameLst>
                                      </p:cBhvr>
                                      <p:to>
                                        <p:strVal val="visible"/>
                                      </p:to>
                                    </p:set>
                                    <p:anim to="" calcmode="lin" valueType="num">
                                      <p:cBhvr>
                                        <p:cTn id="52" dur="1" fill="hold"/>
                                        <p:tgtEl>
                                          <p:spTgt spid="109569">
                                            <p:txEl>
                                              <p:charRg st="118" end="22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p:nvPr/>
        </p:nvSpPr>
        <p:spPr>
          <a:xfrm>
            <a:off x="0" y="571500"/>
            <a:ext cx="9144000" cy="1285875"/>
          </a:xfrm>
          <a:prstGeom prst="rect">
            <a:avLst/>
          </a:prstGeom>
          <a:solidFill>
            <a:schemeClr val="tx2"/>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3600" b="1" dirty="0">
                <a:solidFill>
                  <a:schemeClr val="bg1"/>
                </a:solidFill>
                <a:latin typeface="微软雅黑" panose="020B0503020204020204" pitchFamily="34" charset="-122"/>
                <a:ea typeface="微软雅黑" panose="020B0503020204020204" pitchFamily="34" charset="-122"/>
              </a:rPr>
              <a:t>个税专项附加扣除（不能结转）：</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graphicFrame>
        <p:nvGraphicFramePr>
          <p:cNvPr id="9" name="图示 8"/>
          <p:cNvGraphicFramePr/>
          <p:nvPr/>
        </p:nvGraphicFramePr>
        <p:xfrm>
          <a:off x="857250" y="1919584"/>
          <a:ext cx="7429500" cy="30289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图示 3"/>
          <p:cNvGraphicFramePr/>
          <p:nvPr/>
        </p:nvGraphicFramePr>
        <p:xfrm>
          <a:off x="857250" y="5067300"/>
          <a:ext cx="7429500" cy="15055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子女教育专项附加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4035" name="Rectangle 3"/>
          <p:cNvSpPr txBox="1"/>
          <p:nvPr/>
        </p:nvSpPr>
        <p:spPr>
          <a:xfrm>
            <a:off x="434975" y="1571625"/>
            <a:ext cx="8280400" cy="28575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   纳税人的子女接受</a:t>
            </a:r>
            <a:r>
              <a:rPr lang="zh-CN" altLang="en-US" sz="2800" dirty="0">
                <a:solidFill>
                  <a:srgbClr val="FF0000"/>
                </a:solidFill>
                <a:latin typeface="微软雅黑" panose="020B0503020204020204" pitchFamily="34" charset="-122"/>
                <a:ea typeface="微软雅黑" panose="020B0503020204020204" pitchFamily="34" charset="-122"/>
              </a:rPr>
              <a:t>全日制学历教育</a:t>
            </a:r>
            <a:r>
              <a:rPr lang="zh-CN" altLang="en-US" sz="2800" dirty="0">
                <a:solidFill>
                  <a:srgbClr val="000000"/>
                </a:solidFill>
                <a:latin typeface="微软雅黑" panose="020B0503020204020204" pitchFamily="34" charset="-122"/>
                <a:ea typeface="微软雅黑" panose="020B0503020204020204" pitchFamily="34" charset="-122"/>
              </a:rPr>
              <a:t>的相关支出，按照</a:t>
            </a:r>
            <a:r>
              <a:rPr lang="zh-CN" altLang="en-US" sz="2800" dirty="0">
                <a:solidFill>
                  <a:srgbClr val="FF0000"/>
                </a:solidFill>
                <a:latin typeface="微软雅黑" panose="020B0503020204020204" pitchFamily="34" charset="-122"/>
                <a:ea typeface="微软雅黑" panose="020B0503020204020204" pitchFamily="34" charset="-122"/>
              </a:rPr>
              <a:t>每个子女每月1000元</a:t>
            </a:r>
            <a:r>
              <a:rPr lang="zh-CN" altLang="en-US" sz="2800" dirty="0">
                <a:solidFill>
                  <a:srgbClr val="000000"/>
                </a:solidFill>
                <a:latin typeface="微软雅黑" panose="020B0503020204020204" pitchFamily="34" charset="-122"/>
                <a:ea typeface="微软雅黑" panose="020B0503020204020204" pitchFamily="34" charset="-122"/>
              </a:rPr>
              <a:t>的标准定额扣除。</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44036" name="矩形 3"/>
          <p:cNvSpPr/>
          <p:nvPr/>
        </p:nvSpPr>
        <p:spPr>
          <a:xfrm>
            <a:off x="434975" y="3603625"/>
            <a:ext cx="8602663" cy="28606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latin typeface="Arial" panose="020B0604020202020204" pitchFamily="34" charset="0"/>
              </a:rPr>
              <a:t>1.</a:t>
            </a:r>
            <a:r>
              <a:rPr lang="zh-CN" altLang="en-US" sz="2400" b="1" dirty="0">
                <a:latin typeface="Arial" panose="020B0604020202020204" pitchFamily="34" charset="0"/>
              </a:rPr>
              <a:t>学前教育：年满三岁至小学入学前教育（比照学历教育）</a:t>
            </a:r>
            <a:endParaRPr lang="zh-CN" altLang="en-US"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2.</a:t>
            </a:r>
            <a:r>
              <a:rPr lang="zh-CN" altLang="en-US" sz="2400" b="1" dirty="0">
                <a:latin typeface="Arial" panose="020B0604020202020204" pitchFamily="34" charset="0"/>
              </a:rPr>
              <a:t>学历教育：义务教育（小学和初中）</a:t>
            </a:r>
            <a:endParaRPr lang="zh-CN" altLang="en-US"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                     高中阶段教育（普通高中、中等职业教育）</a:t>
            </a:r>
            <a:endParaRPr lang="zh-CN" altLang="en-US"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                     高等教育（大学专科、本科，硕士、博士研究生）</a:t>
            </a:r>
            <a:endParaRPr lang="zh-CN" altLang="en-US"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3.</a:t>
            </a:r>
            <a:r>
              <a:rPr lang="zh-CN" altLang="en-US" sz="2400" b="1" dirty="0">
                <a:latin typeface="Arial" panose="020B0604020202020204" pitchFamily="34" charset="0"/>
              </a:rPr>
              <a:t>子女境外全日制学历教育留存录取通知书、留学签证证明。</a:t>
            </a:r>
            <a:endParaRPr lang="zh-CN" altLang="en-US" sz="2400" b="1" dirty="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图片 1"/>
          <p:cNvPicPr>
            <a:picLocks noChangeAspect="1"/>
          </p:cNvPicPr>
          <p:nvPr/>
        </p:nvPicPr>
        <p:blipFill>
          <a:blip r:embed="rId1"/>
          <a:stretch>
            <a:fillRect/>
          </a:stretch>
        </p:blipFill>
        <p:spPr>
          <a:xfrm>
            <a:off x="-101600" y="1123950"/>
            <a:ext cx="9132888" cy="4610100"/>
          </a:xfrm>
          <a:prstGeom prst="rect">
            <a:avLst/>
          </a:prstGeom>
          <a:noFill/>
          <a:ln w="9525">
            <a:noFill/>
          </a:ln>
        </p:spPr>
      </p:pic>
      <p:sp>
        <p:nvSpPr>
          <p:cNvPr id="45059"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子女教育专项附加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6082" name="对象 1"/>
          <p:cNvGraphicFramePr/>
          <p:nvPr/>
        </p:nvGraphicFramePr>
        <p:xfrm>
          <a:off x="3705225" y="2562225"/>
          <a:ext cx="1733550" cy="1733550"/>
        </p:xfrm>
        <a:graphic>
          <a:graphicData uri="http://schemas.openxmlformats.org/presentationml/2006/ole">
            <mc:AlternateContent xmlns:mc="http://schemas.openxmlformats.org/markup-compatibility/2006">
              <mc:Choice xmlns:v="urn:schemas-microsoft-com:vml" Requires="v">
                <p:oleObj spid="_x0000_s3077" name="" r:id="rId1" imgW="1733550" imgH="1733550" progId="Paint.Picture">
                  <p:embed/>
                </p:oleObj>
              </mc:Choice>
              <mc:Fallback>
                <p:oleObj name="" r:id="rId1" imgW="1733550" imgH="1733550" progId="Paint.Picture">
                  <p:embed/>
                  <p:pic>
                    <p:nvPicPr>
                      <p:cNvPr id="0" name="图片 3076"/>
                      <p:cNvPicPr/>
                      <p:nvPr/>
                    </p:nvPicPr>
                    <p:blipFill>
                      <a:blip r:embed="rId2"/>
                      <a:stretch>
                        <a:fillRect/>
                      </a:stretch>
                    </p:blipFill>
                    <p:spPr>
                      <a:xfrm>
                        <a:off x="3705225" y="2562225"/>
                        <a:ext cx="1733550" cy="1733550"/>
                      </a:xfrm>
                      <a:prstGeom prst="rect">
                        <a:avLst/>
                      </a:prstGeom>
                      <a:noFill/>
                      <a:ln w="38100">
                        <a:noFill/>
                        <a:miter/>
                      </a:ln>
                    </p:spPr>
                  </p:pic>
                </p:oleObj>
              </mc:Fallback>
            </mc:AlternateContent>
          </a:graphicData>
        </a:graphic>
      </p:graphicFrame>
      <p:graphicFrame>
        <p:nvGraphicFramePr>
          <p:cNvPr id="46083" name="对象 3"/>
          <p:cNvGraphicFramePr/>
          <p:nvPr/>
        </p:nvGraphicFramePr>
        <p:xfrm>
          <a:off x="3705225" y="2562225"/>
          <a:ext cx="1733550" cy="1733550"/>
        </p:xfrm>
        <a:graphic>
          <a:graphicData uri="http://schemas.openxmlformats.org/presentationml/2006/ole">
            <mc:AlternateContent xmlns:mc="http://schemas.openxmlformats.org/markup-compatibility/2006">
              <mc:Choice xmlns:v="urn:schemas-microsoft-com:vml" Requires="v">
                <p:oleObj spid="_x0000_s3078" name="" r:id="rId3" imgW="1733550" imgH="1733550" progId="Paint.Picture">
                  <p:embed/>
                </p:oleObj>
              </mc:Choice>
              <mc:Fallback>
                <p:oleObj name="" r:id="rId3" imgW="1733550" imgH="1733550" progId="Paint.Picture">
                  <p:embed/>
                  <p:pic>
                    <p:nvPicPr>
                      <p:cNvPr id="0" name="图片 3077"/>
                      <p:cNvPicPr/>
                      <p:nvPr/>
                    </p:nvPicPr>
                    <p:blipFill>
                      <a:blip r:embed="rId2"/>
                      <a:stretch>
                        <a:fillRect/>
                      </a:stretch>
                    </p:blipFill>
                    <p:spPr>
                      <a:xfrm>
                        <a:off x="3705225" y="2562225"/>
                        <a:ext cx="1733550" cy="1733550"/>
                      </a:xfrm>
                      <a:prstGeom prst="rect">
                        <a:avLst/>
                      </a:prstGeom>
                      <a:noFill/>
                      <a:ln w="38100">
                        <a:noFill/>
                        <a:miter/>
                      </a:ln>
                    </p:spPr>
                  </p:pic>
                </p:oleObj>
              </mc:Fallback>
            </mc:AlternateContent>
          </a:graphicData>
        </a:graphic>
      </p:graphicFrame>
      <p:pic>
        <p:nvPicPr>
          <p:cNvPr id="46084" name="图片 5"/>
          <p:cNvPicPr>
            <a:picLocks noChangeAspect="1"/>
          </p:cNvPicPr>
          <p:nvPr/>
        </p:nvPicPr>
        <p:blipFill>
          <a:blip r:embed="rId4"/>
          <a:stretch>
            <a:fillRect/>
          </a:stretch>
        </p:blipFill>
        <p:spPr>
          <a:xfrm>
            <a:off x="34925" y="1439863"/>
            <a:ext cx="9083675" cy="3983037"/>
          </a:xfrm>
          <a:prstGeom prst="rect">
            <a:avLst/>
          </a:prstGeom>
          <a:noFill/>
          <a:ln w="9525">
            <a:noFill/>
          </a:ln>
        </p:spPr>
      </p:pic>
      <p:sp>
        <p:nvSpPr>
          <p:cNvPr id="46085"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子女教育专项附加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扣除六问？？？</a:t>
            </a:r>
            <a:endPar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子女教育专项附加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47107" name="Rectangle 3"/>
          <p:cNvSpPr txBox="1"/>
          <p:nvPr/>
        </p:nvSpPr>
        <p:spPr>
          <a:xfrm>
            <a:off x="434975" y="1125538"/>
            <a:ext cx="2371725" cy="69691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 注意事项</a:t>
            </a:r>
            <a:r>
              <a:rPr lang="en-US" altLang="zh-CN" sz="2800" dirty="0">
                <a:solidFill>
                  <a:srgbClr val="000000"/>
                </a:solidFill>
                <a:latin typeface="微软雅黑" panose="020B0503020204020204" pitchFamily="34" charset="-122"/>
                <a:ea typeface="微软雅黑" panose="020B0503020204020204" pitchFamily="34" charset="-122"/>
              </a:rPr>
              <a:t>:</a:t>
            </a:r>
            <a:endParaRPr lang="en-US" altLang="zh-CN" sz="2800" dirty="0">
              <a:solidFill>
                <a:srgbClr val="000000"/>
              </a:solidFill>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760094" y="1931032"/>
          <a:ext cx="7429500" cy="43453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30" name="图片 1"/>
          <p:cNvPicPr>
            <a:picLocks noChangeAspect="1"/>
          </p:cNvPicPr>
          <p:nvPr/>
        </p:nvPicPr>
        <p:blipFill>
          <a:blip r:embed="rId1"/>
          <a:stretch>
            <a:fillRect/>
          </a:stretch>
        </p:blipFill>
        <p:spPr>
          <a:xfrm>
            <a:off x="87313" y="1460500"/>
            <a:ext cx="8967787" cy="5311775"/>
          </a:xfrm>
          <a:prstGeom prst="rect">
            <a:avLst/>
          </a:prstGeom>
          <a:noFill/>
          <a:ln w="9525">
            <a:noFill/>
          </a:ln>
        </p:spPr>
      </p:pic>
      <p:sp>
        <p:nvSpPr>
          <p:cNvPr id="48131"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rPr>
              <a:t>个人</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继续教育专项附加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4" name="图片 1"/>
          <p:cNvPicPr>
            <a:picLocks noChangeAspect="1"/>
          </p:cNvPicPr>
          <p:nvPr/>
        </p:nvPicPr>
        <p:blipFill>
          <a:blip r:embed="rId1"/>
          <a:stretch>
            <a:fillRect/>
          </a:stretch>
        </p:blipFill>
        <p:spPr>
          <a:xfrm>
            <a:off x="47625" y="12700"/>
            <a:ext cx="9004300" cy="6894513"/>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8" name="图片 1"/>
          <p:cNvPicPr>
            <a:picLocks noChangeAspect="1"/>
          </p:cNvPicPr>
          <p:nvPr/>
        </p:nvPicPr>
        <p:blipFill>
          <a:blip r:embed="rId1"/>
          <a:stretch>
            <a:fillRect/>
          </a:stretch>
        </p:blipFill>
        <p:spPr>
          <a:xfrm>
            <a:off x="93663" y="477838"/>
            <a:ext cx="8956675" cy="61023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图片 1"/>
          <p:cNvPicPr>
            <a:picLocks noChangeAspect="1"/>
          </p:cNvPicPr>
          <p:nvPr/>
        </p:nvPicPr>
        <p:blipFill>
          <a:blip r:embed="rId1"/>
          <a:stretch>
            <a:fillRect/>
          </a:stretch>
        </p:blipFill>
        <p:spPr>
          <a:xfrm>
            <a:off x="142875" y="357188"/>
            <a:ext cx="8789988" cy="63373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1"/>
          <p:cNvSpPr>
            <a:spLocks noGrp="1"/>
          </p:cNvSpPr>
          <p:nvPr>
            <p:ph type="title"/>
          </p:nvPr>
        </p:nvSpPr>
        <p:spPr>
          <a:ln/>
        </p:spPr>
        <p:txBody>
          <a:bodyPr vert="horz" wrap="square" lIns="91440" tIns="45720" rIns="91440" bIns="45720" anchor="ctr"/>
          <a:p>
            <a:r>
              <a:rPr lang="zh-CN" altLang="en-US" dirty="0"/>
              <a:t>   案例导入</a:t>
            </a:r>
            <a:r>
              <a:rPr lang="en-US" altLang="zh-CN" dirty="0"/>
              <a:t>——</a:t>
            </a:r>
            <a:r>
              <a:rPr lang="zh-CN" altLang="en-US" dirty="0"/>
              <a:t>“月饼税”</a:t>
            </a:r>
            <a:endParaRPr lang="zh-CN" altLang="en-US" dirty="0"/>
          </a:p>
        </p:txBody>
      </p:sp>
      <p:pic>
        <p:nvPicPr>
          <p:cNvPr id="23555" name="Picture 4" descr="http://imgsrc.baidu.com/baike/pic/item/966aca0766b69ca07b89479e.jpg"/>
          <p:cNvPicPr>
            <a:picLocks noChangeAspect="1"/>
          </p:cNvPicPr>
          <p:nvPr/>
        </p:nvPicPr>
        <p:blipFill>
          <a:blip r:embed="rId1"/>
          <a:stretch>
            <a:fillRect/>
          </a:stretch>
        </p:blipFill>
        <p:spPr>
          <a:xfrm>
            <a:off x="357188" y="4000500"/>
            <a:ext cx="4929187" cy="2692400"/>
          </a:xfrm>
          <a:prstGeom prst="rect">
            <a:avLst/>
          </a:prstGeom>
          <a:noFill/>
          <a:ln w="9525">
            <a:noFill/>
          </a:ln>
        </p:spPr>
      </p:pic>
      <p:pic>
        <p:nvPicPr>
          <p:cNvPr id="23556" name="Picture 6" descr="http://imgsrc.baidu.com/baike/pic/item/d5462bfaaa80f9e49e51469f.jpg"/>
          <p:cNvPicPr>
            <a:picLocks noChangeAspect="1"/>
          </p:cNvPicPr>
          <p:nvPr/>
        </p:nvPicPr>
        <p:blipFill>
          <a:blip r:embed="rId2"/>
          <a:stretch>
            <a:fillRect/>
          </a:stretch>
        </p:blipFill>
        <p:spPr>
          <a:xfrm>
            <a:off x="5286375" y="1143000"/>
            <a:ext cx="3643313" cy="5643563"/>
          </a:xfrm>
          <a:prstGeom prst="rect">
            <a:avLst/>
          </a:prstGeom>
          <a:noFill/>
          <a:ln w="9525">
            <a:noFill/>
          </a:ln>
        </p:spPr>
      </p:pic>
      <p:pic>
        <p:nvPicPr>
          <p:cNvPr id="23557" name="Picture 8" descr="http://imgsrc.baidu.com/baike/pic/item/a83627129211633df819b8dc.jpg"/>
          <p:cNvPicPr>
            <a:picLocks noChangeAspect="1"/>
          </p:cNvPicPr>
          <p:nvPr/>
        </p:nvPicPr>
        <p:blipFill>
          <a:blip r:embed="rId3"/>
          <a:stretch>
            <a:fillRect/>
          </a:stretch>
        </p:blipFill>
        <p:spPr>
          <a:xfrm>
            <a:off x="357188" y="1143000"/>
            <a:ext cx="4926012" cy="285750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图片 1"/>
          <p:cNvPicPr>
            <a:picLocks noChangeAspect="1"/>
          </p:cNvPicPr>
          <p:nvPr/>
        </p:nvPicPr>
        <p:blipFill>
          <a:blip r:embed="rId1"/>
          <a:stretch>
            <a:fillRect/>
          </a:stretch>
        </p:blipFill>
        <p:spPr>
          <a:xfrm>
            <a:off x="233363" y="1347788"/>
            <a:ext cx="8677275" cy="5138737"/>
          </a:xfrm>
          <a:prstGeom prst="rect">
            <a:avLst/>
          </a:prstGeom>
          <a:noFill/>
          <a:ln w="9525">
            <a:noFill/>
          </a:ln>
        </p:spPr>
      </p:pic>
      <p:sp>
        <p:nvSpPr>
          <p:cNvPr id="52227"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rPr>
              <a:t>个人</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继续教育专项附加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rPr>
              <a:t>个人</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继续教育专项附加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53251" name="Rectangle 3"/>
          <p:cNvSpPr txBox="1"/>
          <p:nvPr/>
        </p:nvSpPr>
        <p:spPr>
          <a:xfrm>
            <a:off x="434975" y="1571625"/>
            <a:ext cx="8280400" cy="4500563"/>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        纳税人接受本科及以下学历（学位）继续教育，</a:t>
            </a:r>
            <a:endParaRPr lang="zh-CN" altLang="en-US" sz="2800"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符合规定扣除条件的；</a:t>
            </a:r>
            <a:endParaRPr lang="zh-CN" altLang="en-US" sz="2800"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a:t>
            </a:r>
            <a:r>
              <a:rPr lang="zh-CN" altLang="en-US" sz="2800" dirty="0">
                <a:solidFill>
                  <a:srgbClr val="000000"/>
                </a:solidFill>
                <a:latin typeface="微软雅黑" panose="020B0503020204020204" pitchFamily="34" charset="-122"/>
              </a:rPr>
              <a:t>；可以选择由父母按照子女教育扣除；</a:t>
            </a:r>
            <a:endParaRPr lang="zh-CN" altLang="en-US" sz="2800" dirty="0">
              <a:solidFill>
                <a:srgbClr val="000000"/>
              </a:solidFill>
              <a:latin typeface="微软雅黑" panose="020B0503020204020204" pitchFamily="34" charset="-122"/>
            </a:endParaRPr>
          </a:p>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rPr>
              <a:t>      </a:t>
            </a:r>
            <a:r>
              <a:rPr lang="en-US" altLang="zh-CN" sz="2800" dirty="0">
                <a:solidFill>
                  <a:srgbClr val="000000"/>
                </a:solidFill>
                <a:latin typeface="微软雅黑" panose="020B0503020204020204" pitchFamily="34" charset="-122"/>
              </a:rPr>
              <a:t>2</a:t>
            </a:r>
            <a:r>
              <a:rPr lang="zh-CN" altLang="en-US" sz="2800" dirty="0">
                <a:solidFill>
                  <a:srgbClr val="000000"/>
                </a:solidFill>
                <a:latin typeface="微软雅黑" panose="020B0503020204020204" pitchFamily="34" charset="-122"/>
              </a:rPr>
              <a:t>；也可以选择由本人按照继续教育扣除；</a:t>
            </a:r>
            <a:endParaRPr lang="zh-CN" altLang="en-US" sz="2800" dirty="0">
              <a:solidFill>
                <a:srgbClr val="000000"/>
              </a:solidFill>
              <a:latin typeface="微软雅黑" panose="020B0503020204020204" pitchFamily="34" charset="-122"/>
            </a:endParaRPr>
          </a:p>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rPr>
              <a:t>      </a:t>
            </a:r>
            <a:r>
              <a:rPr lang="en-US" altLang="zh-CN" sz="2800" dirty="0">
                <a:solidFill>
                  <a:srgbClr val="000000"/>
                </a:solidFill>
                <a:latin typeface="微软雅黑" panose="020B0503020204020204" pitchFamily="34" charset="-122"/>
              </a:rPr>
              <a:t>3</a:t>
            </a:r>
            <a:r>
              <a:rPr lang="zh-CN" altLang="en-US" sz="2800" dirty="0">
                <a:solidFill>
                  <a:srgbClr val="000000"/>
                </a:solidFill>
                <a:latin typeface="微软雅黑" panose="020B0503020204020204" pitchFamily="34" charset="-122"/>
              </a:rPr>
              <a:t>；不能同时扣除，只能选择一处</a:t>
            </a:r>
            <a:r>
              <a:rPr lang="en-US" altLang="zh-CN" sz="2800" dirty="0">
                <a:solidFill>
                  <a:srgbClr val="000000"/>
                </a:solidFill>
                <a:latin typeface="微软雅黑" panose="020B0503020204020204" pitchFamily="34" charset="-122"/>
              </a:rPr>
              <a:t>( </a:t>
            </a:r>
            <a:r>
              <a:rPr lang="zh-CN" altLang="zh-CN" sz="2800" dirty="0">
                <a:solidFill>
                  <a:srgbClr val="000000"/>
                </a:solidFill>
                <a:latin typeface="微软雅黑" panose="020B0503020204020204" pitchFamily="34" charset="-122"/>
              </a:rPr>
              <a:t>纳税人处或者纳税人父母方的一方）</a:t>
            </a:r>
            <a:endParaRPr lang="zh-CN" altLang="en-US" sz="2800" dirty="0">
              <a:solidFill>
                <a:srgbClr val="000000"/>
              </a:solidFill>
              <a:latin typeface="微软雅黑" panose="020B0503020204020204" pitchFamily="34" charset="-122"/>
            </a:endParaRPr>
          </a:p>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rPr>
              <a:t>。</a:t>
            </a:r>
            <a:endParaRPr lang="zh-CN" altLang="en-US" sz="2800" dirty="0">
              <a:solidFill>
                <a:srgbClr val="000000"/>
              </a:solidFill>
              <a:latin typeface="微软雅黑" panose="020B0503020204020204" pitchFamily="34" charset="-122"/>
            </a:endParaRPr>
          </a:p>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rPr>
              <a:t>    </a:t>
            </a:r>
            <a:endParaRPr lang="zh-CN" altLang="en-US" sz="2800" dirty="0">
              <a:solidFill>
                <a:srgbClr val="000000"/>
              </a:solidFill>
              <a:latin typeface="微软雅黑" panose="020B0503020204020204" pitchFamily="34" charset="-122"/>
            </a:endParaRPr>
          </a:p>
        </p:txBody>
      </p:sp>
      <p:sp>
        <p:nvSpPr>
          <p:cNvPr id="53252" name="矩形 3"/>
          <p:cNvSpPr/>
          <p:nvPr/>
        </p:nvSpPr>
        <p:spPr>
          <a:xfrm>
            <a:off x="273050" y="5137150"/>
            <a:ext cx="8604250" cy="644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b="1" dirty="0">
                <a:latin typeface="Arial" panose="020B0604020202020204" pitchFamily="34" charset="0"/>
              </a:rPr>
              <a:t>   </a:t>
            </a:r>
            <a:endParaRPr lang="zh-CN" altLang="en-US" sz="2400" b="1" dirty="0">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3. </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大病医疗</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0242" name="Rectangle 3"/>
          <p:cNvSpPr txBox="1"/>
          <p:nvPr/>
        </p:nvSpPr>
        <p:spPr>
          <a:xfrm>
            <a:off x="434975" y="1571625"/>
            <a:ext cx="8280400" cy="2857500"/>
          </a:xfrm>
          <a:prstGeom prst="rect">
            <a:avLst/>
          </a:prstGeom>
          <a:noFill/>
          <a:ln w="9525">
            <a:noFill/>
          </a:ln>
        </p:spPr>
        <p:txBody>
          <a:bodyPr/>
          <a:lstStyle/>
          <a:p>
            <a:pPr marL="342900" marR="0" indent="-342900" defTabSz="914400" eaLnBrk="1" hangingPunct="1">
              <a:lnSpc>
                <a:spcPct val="150000"/>
              </a:lnSpc>
              <a:spcBef>
                <a:spcPct val="20000"/>
              </a:spcBef>
              <a:buClr>
                <a:srgbClr val="003366"/>
              </a:buClr>
              <a:buSzTx/>
              <a:defRPr/>
            </a:pP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rPr>
              <a:t>          一个纳税年度内，纳税人发生的与基本医保相关的医药费用支出</a:t>
            </a:r>
            <a:r>
              <a:rPr kumimoji="0" lang="en-US" altLang="zh-CN" sz="2800" kern="1200" cap="none" spc="0" normalizeH="0" baseline="0" noProof="1">
                <a:solidFill>
                  <a:srgbClr val="000000"/>
                </a:solidFill>
                <a:latin typeface="微软雅黑" panose="020B0503020204020204" pitchFamily="34" charset="-122"/>
                <a:ea typeface="微软雅黑" panose="020B0503020204020204" pitchFamily="34" charset="-122"/>
                <a:cs typeface="+mn-cs"/>
              </a:rPr>
              <a:t>;</a:t>
            </a:r>
            <a:r>
              <a:rPr kumimoji="0" lang="zh-CN" altLang="en-US" sz="2800" kern="1200" cap="none" spc="0" normalizeH="0" baseline="0" noProof="1">
                <a:solidFill>
                  <a:srgbClr val="000000"/>
                </a:solidFill>
                <a:latin typeface="微软雅黑" panose="020B0503020204020204" pitchFamily="34" charset="-122"/>
                <a:ea typeface="宋体" panose="02010600030101010101" pitchFamily="2" charset="-122"/>
                <a:cs typeface="+mn-cs"/>
              </a:rPr>
              <a:t>扣除医保报销后个人负担累计超过</a:t>
            </a:r>
            <a:r>
              <a:rPr kumimoji="0" lang="en-US" altLang="zh-CN" sz="2800" kern="1200" cap="none" spc="0" normalizeH="0" baseline="0" noProof="1">
                <a:solidFill>
                  <a:srgbClr val="000000"/>
                </a:solidFill>
                <a:latin typeface="微软雅黑" panose="020B0503020204020204" pitchFamily="34" charset="-122"/>
                <a:ea typeface="宋体" panose="02010600030101010101" pitchFamily="2" charset="-122"/>
                <a:cs typeface="+mn-cs"/>
              </a:rPr>
              <a:t>15000</a:t>
            </a:r>
            <a:r>
              <a:rPr kumimoji="0" lang="zh-CN" altLang="en-US" sz="2800" kern="1200" cap="none" spc="0" normalizeH="0" baseline="0" noProof="1">
                <a:solidFill>
                  <a:srgbClr val="000000"/>
                </a:solidFill>
                <a:latin typeface="微软雅黑" panose="020B0503020204020204" pitchFamily="34" charset="-122"/>
                <a:ea typeface="宋体" panose="02010600030101010101" pitchFamily="2" charset="-122"/>
                <a:cs typeface="+mn-cs"/>
              </a:rPr>
              <a:t>元的部分</a:t>
            </a: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sym typeface="+mn-ea"/>
              </a:rPr>
              <a:t>为大病医疗支出。</a:t>
            </a:r>
            <a:endPar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endParaRPr>
          </a:p>
          <a:p>
            <a:pPr marL="342900" marR="0" indent="-342900" defTabSz="914400" eaLnBrk="1" hangingPunct="1">
              <a:lnSpc>
                <a:spcPct val="150000"/>
              </a:lnSpc>
              <a:spcBef>
                <a:spcPct val="20000"/>
              </a:spcBef>
              <a:buClr>
                <a:srgbClr val="003366"/>
              </a:buClr>
              <a:buSzTx/>
              <a:defRPr/>
            </a:pP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rPr>
              <a:t>          纳税人在办理年度汇算清缴时，可以按照</a:t>
            </a:r>
            <a:r>
              <a:rPr kumimoji="0" lang="zh-CN" altLang="en-US" sz="2800" kern="1200" cap="none" spc="0" normalizeH="0" baseline="0" noProof="1">
                <a:solidFill>
                  <a:srgbClr val="FF0000"/>
                </a:solidFill>
                <a:latin typeface="微软雅黑" panose="020B0503020204020204" pitchFamily="34" charset="-122"/>
                <a:ea typeface="微软雅黑" panose="020B0503020204020204" pitchFamily="34" charset="-122"/>
                <a:cs typeface="+mn-cs"/>
              </a:rPr>
              <a:t>每年</a:t>
            </a:r>
            <a:r>
              <a:rPr kumimoji="0" lang="en-US" altLang="zh-CN" sz="2800"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80000</a:t>
            </a:r>
            <a:r>
              <a:rPr kumimoji="0" lang="zh-CN" altLang="en-US" sz="2800"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元</a:t>
            </a: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rPr>
              <a:t>标准限额</a:t>
            </a:r>
            <a:r>
              <a:rPr kumimoji="0" lang="zh-CN" altLang="en-US" sz="2800" kern="1200" cap="none" spc="0" normalizeH="0" baseline="0" noProof="1">
                <a:solidFill>
                  <a:srgbClr val="FF0000"/>
                </a:solidFill>
                <a:latin typeface="微软雅黑" panose="020B0503020204020204" pitchFamily="34" charset="-122"/>
                <a:ea typeface="微软雅黑" panose="020B0503020204020204" pitchFamily="34" charset="-122"/>
                <a:cs typeface="+mn-cs"/>
              </a:rPr>
              <a:t>据实扣除</a:t>
            </a: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rPr>
              <a:t>。</a:t>
            </a:r>
            <a:endPar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endParaRPr>
          </a:p>
          <a:p>
            <a:pPr marL="342900" marR="0" indent="-342900" defTabSz="914400" eaLnBrk="1" hangingPunct="1">
              <a:lnSpc>
                <a:spcPct val="150000"/>
              </a:lnSpc>
              <a:spcBef>
                <a:spcPct val="20000"/>
              </a:spcBef>
              <a:buClr>
                <a:srgbClr val="003366"/>
              </a:buClr>
              <a:buSzTx/>
              <a:defRPr/>
            </a:pP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rPr>
              <a:t>        纳税人发生的</a:t>
            </a: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sym typeface="+mn-ea"/>
              </a:rPr>
              <a:t>大病医疗支出</a:t>
            </a: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rPr>
              <a:t>可以选择由本人或者配偶扣除；未成年子女</a:t>
            </a: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sym typeface="+mn-ea"/>
              </a:rPr>
              <a:t>支出</a:t>
            </a:r>
            <a:r>
              <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rPr>
              <a:t>可以选择父母一方。</a:t>
            </a:r>
            <a:endParaRPr kumimoji="0" lang="zh-CN" altLang="en-US" sz="2800" kern="1200" cap="none" spc="0" normalizeH="0" baseline="0" noProof="1">
              <a:solidFill>
                <a:srgbClr val="000000"/>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242">
                                            <p:txEl>
                                              <p:charRg st="0" end="72"/>
                                            </p:txEl>
                                          </p:spTgt>
                                        </p:tgtEl>
                                        <p:attrNameLst>
                                          <p:attrName>style.visibility</p:attrName>
                                        </p:attrNameLst>
                                      </p:cBhvr>
                                      <p:to>
                                        <p:strVal val="visible"/>
                                      </p:to>
                                    </p:set>
                                    <p:anim to="" calcmode="lin" valueType="num">
                                      <p:cBhvr>
                                        <p:cTn id="7" dur="1" fill="hold"/>
                                        <p:tgtEl>
                                          <p:spTgt spid="10242">
                                            <p:txEl>
                                              <p:charRg st="0" end="72"/>
                                            </p:txEl>
                                          </p:spTgt>
                                        </p:tgtEl>
                                        <p:attrNameLst>
                                          <p:attrName>style.visibility</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10242">
                                            <p:txEl>
                                              <p:charRg st="72" end="118"/>
                                            </p:txEl>
                                          </p:spTgt>
                                        </p:tgtEl>
                                        <p:attrNameLst>
                                          <p:attrName>style.visibility</p:attrName>
                                        </p:attrNameLst>
                                      </p:cBhvr>
                                      <p:to>
                                        <p:strVal val="visible"/>
                                      </p:to>
                                    </p:set>
                                    <p:anim to="" calcmode="lin" valueType="num">
                                      <p:cBhvr>
                                        <p:cTn id="10" dur="1" fill="hold"/>
                                        <p:tgtEl>
                                          <p:spTgt spid="10242">
                                            <p:txEl>
                                              <p:charRg st="72" end="118"/>
                                            </p:txEl>
                                          </p:spTgt>
                                        </p:tgtEl>
                                        <p:attrNameLst>
                                          <p:attrName>style.visibility</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0242">
                                            <p:txEl>
                                              <p:charRg st="118" end="169"/>
                                            </p:txEl>
                                          </p:spTgt>
                                        </p:tgtEl>
                                        <p:attrNameLst>
                                          <p:attrName>style.visibility</p:attrName>
                                        </p:attrNameLst>
                                      </p:cBhvr>
                                      <p:to>
                                        <p:strVal val="visible"/>
                                      </p:to>
                                    </p:set>
                                    <p:anim to="" calcmode="lin" valueType="num">
                                      <p:cBhvr>
                                        <p:cTn id="13" dur="1" fill="hold"/>
                                        <p:tgtEl>
                                          <p:spTgt spid="10242">
                                            <p:txEl>
                                              <p:charRg st="118" end="169"/>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3. </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大病医疗</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55299" name="Rectangle 3"/>
          <p:cNvSpPr txBox="1"/>
          <p:nvPr/>
        </p:nvSpPr>
        <p:spPr>
          <a:xfrm>
            <a:off x="444500" y="1227138"/>
            <a:ext cx="1708150" cy="11636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注意事项</a:t>
            </a:r>
            <a:r>
              <a:rPr lang="en-US" altLang="zh-CN" sz="2800" dirty="0">
                <a:solidFill>
                  <a:srgbClr val="000000"/>
                </a:solidFill>
                <a:latin typeface="微软雅黑" panose="020B0503020204020204" pitchFamily="34" charset="-122"/>
                <a:ea typeface="微软雅黑" panose="020B0503020204020204" pitchFamily="34" charset="-122"/>
              </a:rPr>
              <a:t>:</a:t>
            </a:r>
            <a:endParaRPr lang="en-US" altLang="zh-CN" sz="2800" dirty="0">
              <a:solidFill>
                <a:srgbClr val="000000"/>
              </a:solidFill>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535284" y="2122167"/>
          <a:ext cx="7648575" cy="40855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图片 1"/>
          <p:cNvPicPr>
            <a:picLocks noChangeAspect="1"/>
          </p:cNvPicPr>
          <p:nvPr/>
        </p:nvPicPr>
        <p:blipFill>
          <a:blip r:embed="rId1"/>
          <a:stretch>
            <a:fillRect/>
          </a:stretch>
        </p:blipFill>
        <p:spPr>
          <a:xfrm>
            <a:off x="158750" y="149225"/>
            <a:ext cx="8801100" cy="6450013"/>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4. </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住房贷款利息</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57347" name="Rectangle 3"/>
          <p:cNvSpPr txBox="1"/>
          <p:nvPr/>
        </p:nvSpPr>
        <p:spPr>
          <a:xfrm>
            <a:off x="434975" y="1212850"/>
            <a:ext cx="8280400" cy="28575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          纳税人本人或配偶使用商业银行或住房公积金个人住房贷款为本人或其配偶购买住房，发生的</a:t>
            </a:r>
            <a:r>
              <a:rPr lang="zh-CN" altLang="en-US" sz="2800" dirty="0">
                <a:solidFill>
                  <a:srgbClr val="FF0000"/>
                </a:solidFill>
                <a:latin typeface="微软雅黑" panose="020B0503020204020204" pitchFamily="34" charset="-122"/>
                <a:ea typeface="微软雅黑" panose="020B0503020204020204" pitchFamily="34" charset="-122"/>
              </a:rPr>
              <a:t>首套</a:t>
            </a:r>
            <a:r>
              <a:rPr lang="zh-CN" altLang="en-US" sz="2800" dirty="0">
                <a:solidFill>
                  <a:srgbClr val="000000"/>
                </a:solidFill>
                <a:latin typeface="微软雅黑" panose="020B0503020204020204" pitchFamily="34" charset="-122"/>
                <a:ea typeface="微软雅黑" panose="020B0503020204020204" pitchFamily="34" charset="-122"/>
              </a:rPr>
              <a:t>住房贷款利息支出，偿贷期间按</a:t>
            </a:r>
            <a:r>
              <a:rPr lang="zh-CN" altLang="en-US" sz="2800" dirty="0">
                <a:solidFill>
                  <a:srgbClr val="FF0000"/>
                </a:solidFill>
                <a:latin typeface="微软雅黑" panose="020B0503020204020204" pitchFamily="34" charset="-122"/>
                <a:ea typeface="微软雅黑" panose="020B0503020204020204" pitchFamily="34" charset="-122"/>
              </a:rPr>
              <a:t>每月1000元</a:t>
            </a:r>
            <a:r>
              <a:rPr lang="zh-CN" altLang="en-US" sz="2800" dirty="0">
                <a:solidFill>
                  <a:srgbClr val="000000"/>
                </a:solidFill>
                <a:latin typeface="微软雅黑" panose="020B0503020204020204" pitchFamily="34" charset="-122"/>
                <a:ea typeface="微软雅黑" panose="020B0503020204020204" pitchFamily="34" charset="-122"/>
              </a:rPr>
              <a:t>标准定额扣除，最长扣除不能超过</a:t>
            </a:r>
            <a:r>
              <a:rPr lang="zh-CN" altLang="en-US" sz="2800" dirty="0">
                <a:solidFill>
                  <a:srgbClr val="FF0000"/>
                </a:solidFill>
                <a:latin typeface="微软雅黑" panose="020B0503020204020204" pitchFamily="34" charset="-122"/>
                <a:ea typeface="微软雅黑" panose="020B0503020204020204" pitchFamily="34" charset="-122"/>
              </a:rPr>
              <a:t>240月</a:t>
            </a:r>
            <a:r>
              <a:rPr lang="zh-CN" altLang="en-US" sz="2800" dirty="0">
                <a:solidFill>
                  <a:srgbClr val="000000"/>
                </a:solidFill>
                <a:latin typeface="微软雅黑" panose="020B0503020204020204" pitchFamily="34" charset="-122"/>
              </a:rPr>
              <a:t>。</a:t>
            </a:r>
            <a:endParaRPr lang="zh-CN" altLang="en-US" sz="2800" dirty="0">
              <a:solidFill>
                <a:srgbClr val="000000"/>
              </a:solidFill>
              <a:latin typeface="微软雅黑" panose="020B0503020204020204" pitchFamily="34" charset="-122"/>
            </a:endParaRPr>
          </a:p>
        </p:txBody>
      </p:sp>
      <p:sp>
        <p:nvSpPr>
          <p:cNvPr id="57348" name="矩形 3"/>
          <p:cNvSpPr/>
          <p:nvPr/>
        </p:nvSpPr>
        <p:spPr>
          <a:xfrm>
            <a:off x="434975" y="4178300"/>
            <a:ext cx="8602663" cy="23066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latin typeface="Arial" panose="020B0604020202020204" pitchFamily="34" charset="0"/>
              </a:rPr>
              <a:t>1.</a:t>
            </a:r>
            <a:r>
              <a:rPr lang="zh-CN" altLang="en-US" sz="2400" b="1" dirty="0">
                <a:latin typeface="Arial" panose="020B0604020202020204" pitchFamily="34" charset="0"/>
              </a:rPr>
              <a:t>夫妻双方可以选择由其中一方扣除，也可各扣一半，具体扣除方式在一个纳税年度内不得变更</a:t>
            </a:r>
            <a:r>
              <a:rPr lang="en-US" altLang="zh-CN" sz="2400" b="1" dirty="0">
                <a:latin typeface="Arial" panose="020B0604020202020204" pitchFamily="34" charset="0"/>
              </a:rPr>
              <a:t>;</a:t>
            </a:r>
            <a:endParaRPr lang="zh-CN" altLang="en-US"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sym typeface="宋体" panose="02010600030101010101" pitchFamily="2" charset="-122"/>
              </a:rPr>
              <a:t>2.</a:t>
            </a:r>
            <a:r>
              <a:rPr lang="zh-CN" altLang="en-US" sz="2400" b="1" dirty="0">
                <a:latin typeface="Arial" panose="020B0604020202020204" pitchFamily="34" charset="0"/>
                <a:sym typeface="宋体" panose="02010600030101010101" pitchFamily="2" charset="-122"/>
              </a:rPr>
              <a:t>非首套住房贷款利息支出，纳税人不得扣除</a:t>
            </a:r>
            <a:r>
              <a:rPr lang="en-US" altLang="zh-CN" sz="2400" b="1" dirty="0">
                <a:latin typeface="Arial" panose="020B0604020202020204" pitchFamily="34" charset="0"/>
                <a:sym typeface="宋体" panose="02010600030101010101" pitchFamily="2" charset="-122"/>
              </a:rPr>
              <a:t>;</a:t>
            </a:r>
            <a:endParaRPr lang="zh-CN" altLang="en-US" sz="2400" b="1" dirty="0">
              <a:latin typeface="Arial" panose="020B0604020202020204" pitchFamily="34" charset="0"/>
              <a:sym typeface="宋体" panose="02010600030101010101" pitchFamily="2" charset="-122"/>
            </a:endParaRPr>
          </a:p>
          <a:p>
            <a:pPr marL="0" lvl="0" indent="0" eaLnBrk="1" hangingPunct="1">
              <a:lnSpc>
                <a:spcPct val="150000"/>
              </a:lnSpc>
              <a:spcBef>
                <a:spcPct val="0"/>
              </a:spcBef>
              <a:buNone/>
            </a:pPr>
            <a:r>
              <a:rPr lang="en-US" altLang="zh-CN" sz="2400" b="1" dirty="0">
                <a:latin typeface="Arial" panose="020B0604020202020204" pitchFamily="34" charset="0"/>
                <a:sym typeface="宋体" panose="02010600030101010101" pitchFamily="2" charset="-122"/>
              </a:rPr>
              <a:t>3.</a:t>
            </a:r>
            <a:r>
              <a:rPr lang="zh-CN" altLang="en-US" sz="2400" b="1" dirty="0">
                <a:latin typeface="Arial" panose="020B0604020202020204" pitchFamily="34" charset="0"/>
                <a:sym typeface="宋体" panose="02010600030101010101" pitchFamily="2" charset="-122"/>
              </a:rPr>
              <a:t>纳税人只能享受一套首套住房贷款利息扣除</a:t>
            </a:r>
            <a:r>
              <a:rPr lang="en-US" altLang="zh-CN" sz="2400" b="1" dirty="0">
                <a:latin typeface="Arial" panose="020B0604020202020204" pitchFamily="34" charset="0"/>
                <a:sym typeface="宋体" panose="02010600030101010101" pitchFamily="2" charset="-122"/>
              </a:rPr>
              <a:t>;</a:t>
            </a:r>
            <a:endParaRPr lang="en-US" altLang="zh-CN" sz="2400" b="1" dirty="0">
              <a:latin typeface="Arial" panose="020B0604020202020204" pitchFamily="34" charset="0"/>
              <a:sym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70" name="图片 1"/>
          <p:cNvPicPr>
            <a:picLocks noChangeAspect="1"/>
          </p:cNvPicPr>
          <p:nvPr/>
        </p:nvPicPr>
        <p:blipFill>
          <a:blip r:embed="rId1"/>
          <a:stretch>
            <a:fillRect/>
          </a:stretch>
        </p:blipFill>
        <p:spPr>
          <a:xfrm>
            <a:off x="184150" y="103188"/>
            <a:ext cx="8645525" cy="6653212"/>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4" name="图片 1"/>
          <p:cNvPicPr>
            <a:picLocks noChangeAspect="1"/>
          </p:cNvPicPr>
          <p:nvPr/>
        </p:nvPicPr>
        <p:blipFill>
          <a:blip r:embed="rId1"/>
          <a:stretch>
            <a:fillRect/>
          </a:stretch>
        </p:blipFill>
        <p:spPr>
          <a:xfrm>
            <a:off x="115888" y="104775"/>
            <a:ext cx="8956675" cy="656907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图片 1"/>
          <p:cNvPicPr>
            <a:picLocks noChangeAspect="1"/>
          </p:cNvPicPr>
          <p:nvPr/>
        </p:nvPicPr>
        <p:blipFill>
          <a:blip r:embed="rId1"/>
          <a:stretch>
            <a:fillRect/>
          </a:stretch>
        </p:blipFill>
        <p:spPr>
          <a:xfrm>
            <a:off x="73025" y="65088"/>
            <a:ext cx="8997950" cy="6557962"/>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5. </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住房租金</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61443" name="Rectangle 3"/>
          <p:cNvSpPr txBox="1"/>
          <p:nvPr/>
        </p:nvSpPr>
        <p:spPr>
          <a:xfrm>
            <a:off x="434975" y="1571625"/>
            <a:ext cx="8280400" cy="28575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          纳税人本人及配偶在纳税人的</a:t>
            </a:r>
            <a:r>
              <a:rPr lang="zh-CN" altLang="en-US" sz="2800" dirty="0">
                <a:solidFill>
                  <a:srgbClr val="FF0000"/>
                </a:solidFill>
                <a:latin typeface="微软雅黑" panose="020B0503020204020204" pitchFamily="34" charset="-122"/>
                <a:ea typeface="微软雅黑" panose="020B0503020204020204" pitchFamily="34" charset="-122"/>
              </a:rPr>
              <a:t>主要工作城市</a:t>
            </a:r>
            <a:r>
              <a:rPr lang="zh-CN" altLang="en-US" sz="2800" dirty="0">
                <a:solidFill>
                  <a:srgbClr val="000000"/>
                </a:solidFill>
                <a:latin typeface="微软雅黑" panose="020B0503020204020204" pitchFamily="34" charset="-122"/>
                <a:ea typeface="微软雅黑" panose="020B0503020204020204" pitchFamily="34" charset="-122"/>
              </a:rPr>
              <a:t>没有住房，在主要工作城市租赁住房发生的租金支出，可以按照标准定额扣除。</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61444" name="矩形 3"/>
          <p:cNvSpPr/>
          <p:nvPr/>
        </p:nvSpPr>
        <p:spPr>
          <a:xfrm>
            <a:off x="368300" y="3975100"/>
            <a:ext cx="8602663" cy="28606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Arial" panose="020B0604020202020204" pitchFamily="34" charset="0"/>
              </a:rPr>
              <a:t>主要工作城市：</a:t>
            </a:r>
            <a:endParaRPr lang="zh-CN" altLang="en-US"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     纳税人任职受雇所在城市，无任职受雇单位的</a:t>
            </a:r>
            <a:r>
              <a:rPr lang="en-US" altLang="zh-CN" sz="2400" b="1" dirty="0">
                <a:latin typeface="Arial" panose="020B0604020202020204" pitchFamily="34" charset="0"/>
              </a:rPr>
              <a:t>,</a:t>
            </a:r>
            <a:r>
              <a:rPr lang="zh-CN" altLang="en-US" sz="2400" b="1" dirty="0">
                <a:latin typeface="Arial" panose="020B0604020202020204" pitchFamily="34" charset="0"/>
              </a:rPr>
              <a:t>为其经常居住城市。</a:t>
            </a:r>
            <a:endParaRPr lang="zh-CN" altLang="en-US"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   </a:t>
            </a:r>
            <a:r>
              <a:rPr lang="zh-CN" altLang="en-US" sz="2400" b="1" dirty="0">
                <a:latin typeface="Arial" panose="020B0604020202020204" pitchFamily="34" charset="0"/>
              </a:rPr>
              <a:t>另外，纳税人的配偶在纳税人的主要工作城市有自有住房，视同纳税人在主要工作城市有自有住房。</a:t>
            </a:r>
            <a:endParaRPr lang="zh-CN" altLang="en-US" sz="2400" b="1" dirty="0">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p:nvPr/>
        </p:nvSpPr>
        <p:spPr>
          <a:xfrm>
            <a:off x="0" y="571500"/>
            <a:ext cx="9144000" cy="1285875"/>
          </a:xfrm>
          <a:prstGeom prst="rect">
            <a:avLst/>
          </a:prstGeom>
          <a:solidFill>
            <a:schemeClr val="tx2"/>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3600" b="1" dirty="0">
                <a:solidFill>
                  <a:schemeClr val="bg1"/>
                </a:solidFill>
                <a:latin typeface="微软雅黑" panose="020B0503020204020204" pitchFamily="34" charset="-122"/>
                <a:ea typeface="微软雅黑" panose="020B0503020204020204" pitchFamily="34" charset="-122"/>
              </a:rPr>
              <a:t>任务</a:t>
            </a:r>
            <a:r>
              <a:rPr lang="en-US" altLang="zh-CN" sz="3600" b="1" dirty="0">
                <a:solidFill>
                  <a:schemeClr val="bg1"/>
                </a:solidFill>
                <a:latin typeface="微软雅黑" panose="020B0503020204020204" pitchFamily="34" charset="-122"/>
                <a:ea typeface="微软雅黑" panose="020B0503020204020204" pitchFamily="34" charset="-122"/>
              </a:rPr>
              <a:t>1-1</a:t>
            </a:r>
            <a:r>
              <a:rPr lang="zh-CN" altLang="en-US" sz="3600" b="1" dirty="0">
                <a:solidFill>
                  <a:schemeClr val="bg1"/>
                </a:solidFill>
                <a:latin typeface="微软雅黑" panose="020B0503020204020204" pitchFamily="34" charset="-122"/>
                <a:ea typeface="微软雅黑" panose="020B0503020204020204" pitchFamily="34" charset="-122"/>
              </a:rPr>
              <a:t>：掌握个人所得税的基本要素</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grpSp>
        <p:nvGrpSpPr>
          <p:cNvPr id="2" name="组合 17"/>
          <p:cNvGrpSpPr/>
          <p:nvPr/>
        </p:nvGrpSpPr>
        <p:grpSpPr>
          <a:xfrm>
            <a:off x="1143000" y="2643188"/>
            <a:ext cx="7429500" cy="3429000"/>
            <a:chOff x="1714480" y="3357562"/>
            <a:chExt cx="5572164" cy="3000396"/>
          </a:xfrm>
        </p:grpSpPr>
        <p:graphicFrame>
          <p:nvGraphicFramePr>
            <p:cNvPr id="9" name="图示 8"/>
            <p:cNvGraphicFramePr/>
            <p:nvPr/>
          </p:nvGraphicFramePr>
          <p:xfrm>
            <a:off x="1714480" y="3357562"/>
            <a:ext cx="5572164" cy="30003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4583" name="Picture 1" descr="C:\Documents and Settings\Administrator\Application Data\Tencent\Users\671818963\QQ\WinTemp\RichOle\D@LLDK41}2$D~GO6QM{C~O1.jpg"/>
            <p:cNvPicPr/>
            <p:nvPr/>
          </p:nvPicPr>
          <p:blipFill>
            <a:blip r:embed="rId6">
              <a:clrChange>
                <a:clrFrom>
                  <a:srgbClr val="FFFFFF"/>
                </a:clrFrom>
                <a:clrTo>
                  <a:srgbClr val="FFFFFF">
                    <a:alpha val="0"/>
                  </a:srgbClr>
                </a:clrTo>
              </a:clrChange>
            </a:blip>
            <a:stretch>
              <a:fillRect/>
            </a:stretch>
          </p:blipFill>
          <p:spPr>
            <a:xfrm flipH="1">
              <a:off x="6141388" y="3694643"/>
              <a:ext cx="288000" cy="288000"/>
            </a:xfrm>
            <a:prstGeom prst="rect">
              <a:avLst/>
            </a:prstGeom>
            <a:noFill/>
            <a:ln w="9525">
              <a:noFill/>
            </a:ln>
          </p:spPr>
        </p:pic>
        <p:pic>
          <p:nvPicPr>
            <p:cNvPr id="24584" name="Picture 1" descr="C:\Documents and Settings\Administrator\Application Data\Tencent\Users\671818963\QQ\WinTemp\RichOle\D@LLDK41}2$D~GO6QM{C~O1.jpg"/>
            <p:cNvPicPr/>
            <p:nvPr/>
          </p:nvPicPr>
          <p:blipFill>
            <a:blip r:embed="rId6">
              <a:clrChange>
                <a:clrFrom>
                  <a:srgbClr val="FFFFFF"/>
                </a:clrFrom>
                <a:clrTo>
                  <a:srgbClr val="FFFFFF">
                    <a:alpha val="0"/>
                  </a:srgbClr>
                </a:clrTo>
              </a:clrChange>
            </a:blip>
            <a:stretch>
              <a:fillRect/>
            </a:stretch>
          </p:blipFill>
          <p:spPr>
            <a:xfrm flipH="1">
              <a:off x="6141388" y="4429132"/>
              <a:ext cx="288000" cy="288000"/>
            </a:xfrm>
            <a:prstGeom prst="rect">
              <a:avLst/>
            </a:prstGeom>
            <a:noFill/>
            <a:ln w="9525">
              <a:noFill/>
            </a:ln>
          </p:spPr>
        </p:pic>
        <p:pic>
          <p:nvPicPr>
            <p:cNvPr id="24585" name="Picture 1" descr="C:\Documents and Settings\Administrator\Application Data\Tencent\Users\671818963\QQ\WinTemp\RichOle\D@LLDK41}2$D~GO6QM{C~O1.jpg"/>
            <p:cNvPicPr/>
            <p:nvPr/>
          </p:nvPicPr>
          <p:blipFill>
            <a:blip r:embed="rId6">
              <a:clrChange>
                <a:clrFrom>
                  <a:srgbClr val="FFFFFF"/>
                </a:clrFrom>
                <a:clrTo>
                  <a:srgbClr val="FFFFFF">
                    <a:alpha val="0"/>
                  </a:srgbClr>
                </a:clrTo>
              </a:clrChange>
            </a:blip>
            <a:stretch>
              <a:fillRect/>
            </a:stretch>
          </p:blipFill>
          <p:spPr>
            <a:xfrm flipH="1">
              <a:off x="6952313" y="4444747"/>
              <a:ext cx="288000" cy="288000"/>
            </a:xfrm>
            <a:prstGeom prst="rect">
              <a:avLst/>
            </a:prstGeom>
            <a:noFill/>
            <a:ln w="9525">
              <a:noFill/>
            </a:ln>
          </p:spPr>
        </p:pic>
        <p:pic>
          <p:nvPicPr>
            <p:cNvPr id="24586" name="Picture 1" descr="C:\Documents and Settings\Administrator\Application Data\Tencent\Users\671818963\QQ\WinTemp\RichOle\D@LLDK41}2$D~GO6QM{C~O1.jpg"/>
            <p:cNvPicPr/>
            <p:nvPr/>
          </p:nvPicPr>
          <p:blipFill>
            <a:blip r:embed="rId6">
              <a:clrChange>
                <a:clrFrom>
                  <a:srgbClr val="FFFFFF"/>
                </a:clrFrom>
                <a:clrTo>
                  <a:srgbClr val="FFFFFF">
                    <a:alpha val="0"/>
                  </a:srgbClr>
                </a:clrTo>
              </a:clrChange>
            </a:blip>
            <a:stretch>
              <a:fillRect/>
            </a:stretch>
          </p:blipFill>
          <p:spPr>
            <a:xfrm flipH="1">
              <a:off x="6141388" y="5985820"/>
              <a:ext cx="288000" cy="288000"/>
            </a:xfrm>
            <a:prstGeom prst="rect">
              <a:avLst/>
            </a:prstGeom>
            <a:noFill/>
            <a:ln w="9525">
              <a:noFill/>
            </a:ln>
          </p:spPr>
        </p:pic>
        <p:pic>
          <p:nvPicPr>
            <p:cNvPr id="24587" name="Picture 1" descr="C:\Documents and Settings\Administrator\Application Data\Tencent\Users\671818963\QQ\WinTemp\RichOle\D@LLDK41}2$D~GO6QM{C~O1.jpg"/>
            <p:cNvPicPr/>
            <p:nvPr/>
          </p:nvPicPr>
          <p:blipFill>
            <a:blip r:embed="rId6">
              <a:clrChange>
                <a:clrFrom>
                  <a:srgbClr val="FFFFFF"/>
                </a:clrFrom>
                <a:clrTo>
                  <a:srgbClr val="FFFFFF">
                    <a:alpha val="0"/>
                  </a:srgbClr>
                </a:clrTo>
              </a:clrChange>
            </a:blip>
            <a:stretch>
              <a:fillRect/>
            </a:stretch>
          </p:blipFill>
          <p:spPr>
            <a:xfrm flipH="1">
              <a:off x="6141388" y="5194852"/>
              <a:ext cx="288000" cy="288000"/>
            </a:xfrm>
            <a:prstGeom prst="rect">
              <a:avLst/>
            </a:prstGeom>
            <a:noFill/>
            <a:ln w="9525">
              <a:noFill/>
            </a:ln>
          </p:spPr>
        </p:pic>
        <p:pic>
          <p:nvPicPr>
            <p:cNvPr id="24588" name="Picture 1" descr="C:\Documents and Settings\Administrator\Application Data\Tencent\Users\671818963\QQ\WinTemp\RichOle\D@LLDK41}2$D~GO6QM{C~O1.jpg"/>
            <p:cNvPicPr/>
            <p:nvPr/>
          </p:nvPicPr>
          <p:blipFill>
            <a:blip r:embed="rId6">
              <a:clrChange>
                <a:clrFrom>
                  <a:srgbClr val="FFFFFF"/>
                </a:clrFrom>
                <a:clrTo>
                  <a:srgbClr val="FFFFFF">
                    <a:alpha val="0"/>
                  </a:srgbClr>
                </a:clrTo>
              </a:clrChange>
            </a:blip>
            <a:stretch>
              <a:fillRect/>
            </a:stretch>
          </p:blipFill>
          <p:spPr>
            <a:xfrm flipH="1">
              <a:off x="6570034" y="4444747"/>
              <a:ext cx="288000" cy="288000"/>
            </a:xfrm>
            <a:prstGeom prst="rect">
              <a:avLst/>
            </a:prstGeom>
            <a:noFill/>
            <a:ln w="9525">
              <a:noFill/>
            </a:ln>
          </p:spPr>
        </p:pic>
      </p:grpSp>
      <p:pic>
        <p:nvPicPr>
          <p:cNvPr id="24580" name="Picture 1" descr="C:\Documents and Settings\Administrator\Application Data\Tencent\Users\671818963\QQ\WinTemp\RichOle\D@LLDK41}2$D~GO6QM{C~O1.jpg"/>
          <p:cNvPicPr/>
          <p:nvPr/>
        </p:nvPicPr>
        <p:blipFill>
          <a:blip r:embed="rId7">
            <a:clrChange>
              <a:clrFrom>
                <a:srgbClr val="FFFFFF"/>
              </a:clrFrom>
              <a:clrTo>
                <a:srgbClr val="FFFFFF">
                  <a:alpha val="0"/>
                </a:srgbClr>
              </a:clrTo>
            </a:clrChange>
          </a:blip>
          <a:stretch>
            <a:fillRect/>
          </a:stretch>
        </p:blipFill>
        <p:spPr>
          <a:xfrm>
            <a:off x="8153400" y="5643563"/>
            <a:ext cx="384175" cy="328612"/>
          </a:xfrm>
          <a:prstGeom prst="rect">
            <a:avLst/>
          </a:prstGeom>
          <a:noFill/>
          <a:ln w="9525">
            <a:noFill/>
          </a:ln>
        </p:spPr>
      </p:pic>
      <p:pic>
        <p:nvPicPr>
          <p:cNvPr id="24581" name="Picture 1" descr="C:\Documents and Settings\Administrator\Application Data\Tencent\Users\671818963\QQ\WinTemp\RichOle\D@LLDK41}2$D~GO6QM{C~O1.jpg"/>
          <p:cNvPicPr/>
          <p:nvPr/>
        </p:nvPicPr>
        <p:blipFill>
          <a:blip r:embed="rId7">
            <a:clrChange>
              <a:clrFrom>
                <a:srgbClr val="FFFFFF"/>
              </a:clrFrom>
              <a:clrTo>
                <a:srgbClr val="FFFFFF">
                  <a:alpha val="0"/>
                </a:srgbClr>
              </a:clrTo>
            </a:clrChange>
          </a:blip>
          <a:stretch>
            <a:fillRect/>
          </a:stretch>
        </p:blipFill>
        <p:spPr>
          <a:xfrm>
            <a:off x="7643813" y="5643563"/>
            <a:ext cx="384175" cy="3286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5. </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住房租金</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62467" name="Rectangle 3"/>
          <p:cNvSpPr txBox="1"/>
          <p:nvPr/>
        </p:nvSpPr>
        <p:spPr>
          <a:xfrm>
            <a:off x="444500" y="1227138"/>
            <a:ext cx="1708150" cy="11636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rPr>
              <a:t>具体标准</a:t>
            </a:r>
            <a:r>
              <a:rPr lang="en-US" altLang="zh-CN" sz="2800" dirty="0">
                <a:solidFill>
                  <a:srgbClr val="000000"/>
                </a:solidFill>
                <a:latin typeface="微软雅黑" panose="020B0503020204020204" pitchFamily="34" charset="-122"/>
                <a:ea typeface="微软雅黑" panose="020B0503020204020204" pitchFamily="34" charset="-122"/>
              </a:rPr>
              <a:t>:</a:t>
            </a:r>
            <a:endParaRPr lang="en-US" altLang="zh-CN" sz="2800" dirty="0">
              <a:solidFill>
                <a:srgbClr val="000000"/>
              </a:solidFill>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535284" y="2122170"/>
          <a:ext cx="7648575" cy="408558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5. </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住房租金</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63491" name="Rectangle 3"/>
          <p:cNvSpPr txBox="1"/>
          <p:nvPr/>
        </p:nvSpPr>
        <p:spPr>
          <a:xfrm>
            <a:off x="434975" y="1125538"/>
            <a:ext cx="2371725" cy="69691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 注意事项</a:t>
            </a:r>
            <a:r>
              <a:rPr lang="en-US" altLang="zh-CN" sz="2800" dirty="0">
                <a:solidFill>
                  <a:srgbClr val="000000"/>
                </a:solidFill>
                <a:latin typeface="微软雅黑" panose="020B0503020204020204" pitchFamily="34" charset="-122"/>
                <a:ea typeface="微软雅黑" panose="020B0503020204020204" pitchFamily="34" charset="-122"/>
              </a:rPr>
              <a:t>:</a:t>
            </a:r>
            <a:endParaRPr lang="en-US" altLang="zh-CN" sz="2800" dirty="0">
              <a:solidFill>
                <a:srgbClr val="000000"/>
              </a:solidFill>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760094" y="1931035"/>
          <a:ext cx="7429500" cy="434530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3493" name="Object 4"/>
          <p:cNvGraphicFramePr/>
          <p:nvPr/>
        </p:nvGraphicFramePr>
        <p:xfrm flipH="1">
          <a:off x="6677025" y="1276350"/>
          <a:ext cx="2322513" cy="3306763"/>
        </p:xfrm>
        <a:graphic>
          <a:graphicData uri="http://schemas.openxmlformats.org/presentationml/2006/ole">
            <mc:AlternateContent xmlns:mc="http://schemas.openxmlformats.org/markup-compatibility/2006">
              <mc:Choice xmlns:v="urn:schemas-microsoft-com:vml" Requires="v">
                <p:oleObj spid="_x0000_s3076" name="" r:id="rId6" imgW="3848100" imgH="5478780" progId="MS_ClipArt_Gallery.2">
                  <p:embed/>
                </p:oleObj>
              </mc:Choice>
              <mc:Fallback>
                <p:oleObj name="" r:id="rId6" imgW="3848100" imgH="5478780" progId="MS_ClipArt_Gallery.2">
                  <p:embed/>
                  <p:pic>
                    <p:nvPicPr>
                      <p:cNvPr id="0" name="图片 3075"/>
                      <p:cNvPicPr/>
                      <p:nvPr/>
                    </p:nvPicPr>
                    <p:blipFill>
                      <a:blip r:embed="rId7"/>
                      <a:stretch>
                        <a:fillRect/>
                      </a:stretch>
                    </p:blipFill>
                    <p:spPr>
                      <a:xfrm flipH="1">
                        <a:off x="6677025" y="1276350"/>
                        <a:ext cx="2322513" cy="3306763"/>
                      </a:xfrm>
                      <a:prstGeom prst="rect">
                        <a:avLst/>
                      </a:prstGeom>
                      <a:noFill/>
                      <a:ln w="38100">
                        <a:noFill/>
                        <a:miter/>
                      </a:ln>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6. </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赡养老人</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64515" name="Rectangle 3"/>
          <p:cNvSpPr txBox="1"/>
          <p:nvPr/>
        </p:nvSpPr>
        <p:spPr>
          <a:xfrm>
            <a:off x="434975" y="1571625"/>
            <a:ext cx="8280400" cy="28575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        纳税人赡养</a:t>
            </a:r>
            <a:r>
              <a:rPr lang="en-US" altLang="zh-CN" sz="2800" dirty="0">
                <a:solidFill>
                  <a:srgbClr val="FF0000"/>
                </a:solidFill>
                <a:latin typeface="微软雅黑" panose="020B0503020204020204" pitchFamily="34" charset="-122"/>
                <a:ea typeface="微软雅黑" panose="020B0503020204020204" pitchFamily="34" charset="-122"/>
              </a:rPr>
              <a:t>60</a:t>
            </a:r>
            <a:r>
              <a:rPr lang="zh-CN" altLang="en-US" sz="2800" dirty="0">
                <a:solidFill>
                  <a:srgbClr val="FF0000"/>
                </a:solidFill>
                <a:latin typeface="微软雅黑" panose="020B0503020204020204" pitchFamily="34" charset="-122"/>
                <a:ea typeface="微软雅黑" panose="020B0503020204020204" pitchFamily="34" charset="-122"/>
              </a:rPr>
              <a:t>岁（含）以上</a:t>
            </a:r>
            <a:r>
              <a:rPr lang="zh-CN" altLang="en-US" sz="2800" dirty="0">
                <a:solidFill>
                  <a:srgbClr val="000000"/>
                </a:solidFill>
                <a:latin typeface="微软雅黑" panose="020B0503020204020204" pitchFamily="34" charset="-122"/>
                <a:ea typeface="微软雅黑" panose="020B0503020204020204" pitchFamily="34" charset="-122"/>
              </a:rPr>
              <a:t>父母以及</a:t>
            </a:r>
            <a:r>
              <a:rPr lang="zh-CN" altLang="en-US" sz="2800" dirty="0">
                <a:solidFill>
                  <a:srgbClr val="FF0000"/>
                </a:solidFill>
                <a:latin typeface="微软雅黑" panose="020B0503020204020204" pitchFamily="34" charset="-122"/>
                <a:ea typeface="微软雅黑" panose="020B0503020204020204" pitchFamily="34" charset="-122"/>
              </a:rPr>
              <a:t>其他法定赡养人</a:t>
            </a:r>
            <a:r>
              <a:rPr lang="zh-CN" altLang="en-US" sz="2800" dirty="0">
                <a:solidFill>
                  <a:srgbClr val="000000"/>
                </a:solidFill>
                <a:latin typeface="微软雅黑" panose="020B0503020204020204" pitchFamily="34" charset="-122"/>
                <a:ea typeface="微软雅黑" panose="020B0503020204020204" pitchFamily="34" charset="-122"/>
              </a:rPr>
              <a:t>的赡养支出，可以按照标准定额扣除。</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64516" name="矩形 3"/>
          <p:cNvSpPr/>
          <p:nvPr/>
        </p:nvSpPr>
        <p:spPr>
          <a:xfrm>
            <a:off x="434975" y="3244850"/>
            <a:ext cx="8602663" cy="28606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Arial" panose="020B0604020202020204" pitchFamily="34" charset="0"/>
              </a:rPr>
              <a:t>其他法定赡养人：</a:t>
            </a:r>
            <a:endParaRPr lang="zh-CN" altLang="en-US"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     指年满</a:t>
            </a:r>
            <a:r>
              <a:rPr lang="en-US" altLang="zh-CN" sz="2400" b="1" dirty="0">
                <a:latin typeface="Arial" panose="020B0604020202020204" pitchFamily="34" charset="0"/>
              </a:rPr>
              <a:t>60</a:t>
            </a:r>
            <a:r>
              <a:rPr lang="zh-CN" altLang="en-US" sz="2400" b="1" dirty="0">
                <a:latin typeface="Arial" panose="020B0604020202020204" pitchFamily="34" charset="0"/>
              </a:rPr>
              <a:t>岁（一方）的父母，以及子女均已去世的年满</a:t>
            </a:r>
            <a:r>
              <a:rPr lang="en-US" altLang="zh-CN" sz="2400" b="1" dirty="0">
                <a:latin typeface="Arial" panose="020B0604020202020204" pitchFamily="34" charset="0"/>
              </a:rPr>
              <a:t>60</a:t>
            </a:r>
            <a:r>
              <a:rPr lang="zh-CN" altLang="en-US" sz="2400" b="1" dirty="0">
                <a:latin typeface="Arial" panose="020B0604020202020204" pitchFamily="34" charset="0"/>
              </a:rPr>
              <a:t>岁的祖父母、外祖父母。</a:t>
            </a:r>
            <a:endParaRPr lang="zh-CN" altLang="en-US" sz="2400" b="1" dirty="0">
              <a:latin typeface="Arial" panose="020B0604020202020204" pitchFamily="34" charset="0"/>
            </a:endParaRPr>
          </a:p>
          <a:p>
            <a:pPr marL="0" lvl="0" indent="0" eaLnBrk="1" hangingPunct="1">
              <a:lnSpc>
                <a:spcPct val="150000"/>
              </a:lnSpc>
              <a:spcBef>
                <a:spcPct val="0"/>
              </a:spcBef>
              <a:buNone/>
            </a:pPr>
            <a:endParaRPr lang="zh-CN" altLang="en-US"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注意：纳税人赡养</a:t>
            </a:r>
            <a:r>
              <a:rPr lang="en-US" altLang="zh-CN" sz="2400" b="1" dirty="0">
                <a:latin typeface="Arial" panose="020B0604020202020204" pitchFamily="34" charset="0"/>
              </a:rPr>
              <a:t>2</a:t>
            </a:r>
            <a:r>
              <a:rPr lang="zh-CN" altLang="en-US" sz="2400" b="1" dirty="0">
                <a:latin typeface="Arial" panose="020B0604020202020204" pitchFamily="34" charset="0"/>
              </a:rPr>
              <a:t>个及以上老人的，不按老人人数加倍扣除。</a:t>
            </a:r>
            <a:endParaRPr lang="zh-CN" altLang="en-US" sz="2400" b="1" dirty="0">
              <a:latin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6. </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赡养老人</a:t>
            </a:r>
            <a:r>
              <a:rPr lang="en-US" altLang="zh-CN"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专项附加</a:t>
            </a:r>
            <a:r>
              <a:rPr lang="zh-CN" altLang="en-US" sz="28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扣除</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65539" name="Rectangle 3"/>
          <p:cNvSpPr txBox="1"/>
          <p:nvPr/>
        </p:nvSpPr>
        <p:spPr>
          <a:xfrm>
            <a:off x="444500" y="1227138"/>
            <a:ext cx="1708150" cy="11636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rPr>
              <a:t>具体标准</a:t>
            </a:r>
            <a:r>
              <a:rPr lang="en-US" altLang="zh-CN" sz="2800" dirty="0">
                <a:solidFill>
                  <a:srgbClr val="000000"/>
                </a:solidFill>
                <a:latin typeface="微软雅黑" panose="020B0503020204020204" pitchFamily="34" charset="-122"/>
                <a:ea typeface="微软雅黑" panose="020B0503020204020204" pitchFamily="34" charset="-122"/>
              </a:rPr>
              <a:t>:</a:t>
            </a:r>
            <a:endParaRPr lang="en-US" altLang="zh-CN" sz="2800" dirty="0">
              <a:solidFill>
                <a:srgbClr val="000000"/>
              </a:solidFill>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535284" y="2122170"/>
          <a:ext cx="7648575" cy="408558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2" name="图片 1"/>
          <p:cNvPicPr>
            <a:picLocks noChangeAspect="1"/>
          </p:cNvPicPr>
          <p:nvPr/>
        </p:nvPicPr>
        <p:blipFill>
          <a:blip r:embed="rId1"/>
          <a:stretch>
            <a:fillRect/>
          </a:stretch>
        </p:blipFill>
        <p:spPr>
          <a:xfrm>
            <a:off x="109538" y="50800"/>
            <a:ext cx="8926512" cy="67564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6" name="图片 1"/>
          <p:cNvPicPr>
            <a:picLocks noChangeAspect="1"/>
          </p:cNvPicPr>
          <p:nvPr/>
        </p:nvPicPr>
        <p:blipFill>
          <a:blip r:embed="rId1"/>
          <a:stretch>
            <a:fillRect/>
          </a:stretch>
        </p:blipFill>
        <p:spPr>
          <a:xfrm>
            <a:off x="63500" y="234950"/>
            <a:ext cx="9017000" cy="647382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灯片编号占位符 4"/>
          <p:cNvSpPr txBox="1">
            <a:spLocks noGrp="1"/>
          </p:cNvSpPr>
          <p:nvPr>
            <p:ph type="sldNum" sz="quarter" idx="4"/>
          </p:nvPr>
        </p:nvSpPr>
        <p:spPr>
          <a:xfrm>
            <a:off x="3124200" y="6356350"/>
            <a:ext cx="2895600" cy="365125"/>
          </a:xfrm>
          <a:noFill/>
          <a:ln>
            <a:noFill/>
          </a:ln>
        </p:spPr>
        <p:txBody>
          <a:bodyPr anchor="ctr"/>
          <a:p>
            <a:pPr marL="0" indent="0" algn="ctr" eaLnBrk="1" fontAlgn="base" hangingPunct="1">
              <a:spcBef>
                <a:spcPct val="0"/>
              </a:spcBef>
              <a:spcAft>
                <a:spcPct val="0"/>
              </a:spcAft>
              <a:buFont typeface="Arial" panose="020B0604020202020204" pitchFamily="34" charset="0"/>
            </a:pPr>
            <a:fld id="{9A0DB2DC-4C9A-4742-B13C-FB6460FD3503}" type="slidenum">
              <a:rPr lang="en-US" altLang="zh-CN" sz="1200" kern="1200" dirty="0">
                <a:solidFill>
                  <a:srgbClr val="898989"/>
                </a:solidFill>
                <a:latin typeface="+mn-lt"/>
                <a:ea typeface="楷体_GB2312" pitchFamily="49" charset="-122"/>
                <a:cs typeface="+mn-cs"/>
              </a:rPr>
            </a:fld>
            <a:endParaRPr lang="en-US" altLang="zh-CN" sz="1200" kern="1200" dirty="0">
              <a:solidFill>
                <a:srgbClr val="898989"/>
              </a:solidFill>
              <a:latin typeface="+mn-lt"/>
              <a:ea typeface="楷体_GB2312" pitchFamily="49" charset="-122"/>
              <a:cs typeface="+mn-cs"/>
            </a:endParaRPr>
          </a:p>
        </p:txBody>
      </p:sp>
      <p:sp>
        <p:nvSpPr>
          <p:cNvPr id="68611" name="Rectangle 3"/>
          <p:cNvSpPr>
            <a:spLocks noGrp="1"/>
          </p:cNvSpPr>
          <p:nvPr>
            <p:ph idx="1"/>
          </p:nvPr>
        </p:nvSpPr>
        <p:spPr>
          <a:xfrm>
            <a:off x="642938" y="1214438"/>
            <a:ext cx="7905750" cy="4857750"/>
          </a:xfrm>
          <a:ln/>
        </p:spPr>
        <p:txBody>
          <a:bodyPr vert="horz" wrap="square" lIns="91440" tIns="45720" rIns="91440" bIns="45720" anchor="t"/>
          <a:p>
            <a:pPr marL="0" indent="0">
              <a:lnSpc>
                <a:spcPct val="150000"/>
              </a:lnSpc>
              <a:buNone/>
            </a:pPr>
            <a:r>
              <a:rPr lang="en-US" altLang="zh-CN" sz="2800" b="1" dirty="0"/>
              <a:t>   </a:t>
            </a:r>
            <a:r>
              <a:rPr lang="zh-CN" altLang="en-US" sz="2800" b="1" dirty="0"/>
              <a:t>专项附加扣除并不能直接减免个人所得税，而是要带入计算公式：</a:t>
            </a:r>
            <a:endParaRPr lang="zh-CN" altLang="en-US" sz="2800" b="1" dirty="0"/>
          </a:p>
          <a:p>
            <a:pPr marL="0" indent="0">
              <a:buNone/>
            </a:pPr>
            <a:r>
              <a:rPr lang="zh-CN" altLang="en-US" sz="2800" b="1" dirty="0">
                <a:solidFill>
                  <a:srgbClr val="FF0000"/>
                </a:solidFill>
              </a:rPr>
              <a:t>应纳税所得额</a:t>
            </a:r>
            <a:r>
              <a:rPr lang="en-US" altLang="zh-CN" sz="2800" b="1" dirty="0">
                <a:solidFill>
                  <a:srgbClr val="FF0000"/>
                </a:solidFill>
              </a:rPr>
              <a:t>=</a:t>
            </a:r>
            <a:r>
              <a:rPr lang="zh-CN" altLang="en-US" sz="2800" b="1" dirty="0">
                <a:solidFill>
                  <a:srgbClr val="FF0000"/>
                </a:solidFill>
              </a:rPr>
              <a:t>税前工资薪金收入</a:t>
            </a:r>
            <a:r>
              <a:rPr lang="en-US" altLang="zh-CN" sz="2800" b="1" dirty="0"/>
              <a:t>-</a:t>
            </a:r>
            <a:r>
              <a:rPr lang="zh-CN" altLang="en-US" sz="2800" b="1" dirty="0">
                <a:solidFill>
                  <a:srgbClr val="FF0000"/>
                </a:solidFill>
              </a:rPr>
              <a:t>三险一金</a:t>
            </a:r>
            <a:r>
              <a:rPr lang="en-US" altLang="zh-CN" sz="2800" b="1" dirty="0"/>
              <a:t>-</a:t>
            </a:r>
            <a:r>
              <a:rPr lang="zh-CN" altLang="zh-CN" sz="2800" b="1" dirty="0"/>
              <a:t>基本减除费用</a:t>
            </a:r>
            <a:r>
              <a:rPr lang="zh-CN" altLang="en-US" sz="2800" b="1" dirty="0"/>
              <a:t>（</a:t>
            </a:r>
            <a:r>
              <a:rPr lang="en-US" altLang="zh-CN" sz="2800" b="1" dirty="0"/>
              <a:t>6</a:t>
            </a:r>
            <a:r>
              <a:rPr lang="zh-CN" altLang="en-US" sz="2800" b="1" dirty="0"/>
              <a:t>万）</a:t>
            </a:r>
            <a:r>
              <a:rPr lang="en-US" altLang="zh-CN" sz="2800" b="1" dirty="0"/>
              <a:t>+</a:t>
            </a:r>
            <a:r>
              <a:rPr lang="zh-CN" altLang="en-US" sz="2800" b="1" dirty="0">
                <a:solidFill>
                  <a:srgbClr val="FF3300"/>
                </a:solidFill>
              </a:rPr>
              <a:t>劳务报酬</a:t>
            </a:r>
            <a:r>
              <a:rPr lang="en-US" altLang="zh-CN" sz="2800" b="1" dirty="0">
                <a:solidFill>
                  <a:srgbClr val="FF3300"/>
                </a:solidFill>
              </a:rPr>
              <a:t>×(1-20%) +</a:t>
            </a:r>
            <a:r>
              <a:rPr lang="zh-CN" altLang="en-US" sz="2800" b="1" dirty="0">
                <a:solidFill>
                  <a:srgbClr val="FF3300"/>
                </a:solidFill>
              </a:rPr>
              <a:t>特使权使用费</a:t>
            </a:r>
            <a:r>
              <a:rPr lang="en-US" altLang="zh-CN" sz="2800" b="1" dirty="0">
                <a:solidFill>
                  <a:srgbClr val="FF3300"/>
                </a:solidFill>
              </a:rPr>
              <a:t>×(1-20%) +</a:t>
            </a:r>
            <a:r>
              <a:rPr lang="zh-CN" altLang="en-US" sz="2800" b="1" dirty="0">
                <a:solidFill>
                  <a:srgbClr val="FF3300"/>
                </a:solidFill>
              </a:rPr>
              <a:t>稿酬</a:t>
            </a:r>
            <a:r>
              <a:rPr lang="en-US" altLang="zh-CN" sz="2800" b="1" dirty="0">
                <a:solidFill>
                  <a:srgbClr val="FF3300"/>
                </a:solidFill>
              </a:rPr>
              <a:t>×(1-20%) ×70% </a:t>
            </a:r>
            <a:r>
              <a:rPr lang="en-US" altLang="zh-CN" sz="2800" b="1" dirty="0"/>
              <a:t>-</a:t>
            </a:r>
            <a:r>
              <a:rPr lang="zh-CN" altLang="en-US" sz="2800" b="1" dirty="0">
                <a:solidFill>
                  <a:srgbClr val="0070C0"/>
                </a:solidFill>
              </a:rPr>
              <a:t>专项附加扣除（最多扣</a:t>
            </a:r>
            <a:r>
              <a:rPr lang="en-US" altLang="zh-CN" sz="2800" b="1" dirty="0">
                <a:solidFill>
                  <a:srgbClr val="0070C0"/>
                </a:solidFill>
              </a:rPr>
              <a:t>5</a:t>
            </a:r>
            <a:r>
              <a:rPr lang="zh-CN" altLang="en-US" sz="2800" b="1" dirty="0">
                <a:solidFill>
                  <a:srgbClr val="0070C0"/>
                </a:solidFill>
              </a:rPr>
              <a:t>项）</a:t>
            </a:r>
            <a:endParaRPr lang="zh-CN" altLang="en-US" sz="2800" b="1" dirty="0"/>
          </a:p>
          <a:p>
            <a:pPr marL="0" indent="0">
              <a:lnSpc>
                <a:spcPct val="150000"/>
              </a:lnSpc>
              <a:buNone/>
            </a:pPr>
            <a:r>
              <a:rPr lang="zh-CN" altLang="en-US" sz="2800" b="1" dirty="0"/>
              <a:t>缴纳税额</a:t>
            </a:r>
            <a:r>
              <a:rPr lang="en-US" altLang="zh-CN" sz="2800" b="1" dirty="0"/>
              <a:t>=</a:t>
            </a:r>
            <a:r>
              <a:rPr lang="zh-CN" altLang="en-US" sz="2800" b="1" dirty="0"/>
              <a:t>应纳税所得额</a:t>
            </a:r>
            <a:r>
              <a:rPr lang="en-US" altLang="zh-CN" sz="2800" b="1" dirty="0"/>
              <a:t>*</a:t>
            </a:r>
            <a:r>
              <a:rPr lang="zh-CN" altLang="en-US" sz="2800" b="1" dirty="0"/>
              <a:t>适用税率</a:t>
            </a:r>
            <a:r>
              <a:rPr lang="en-US" altLang="zh-CN" sz="2800" b="1" dirty="0"/>
              <a:t>-</a:t>
            </a:r>
            <a:r>
              <a:rPr lang="zh-CN" altLang="en-US" sz="2800" b="1" dirty="0"/>
              <a:t>速算扣除数</a:t>
            </a:r>
            <a:endParaRPr lang="zh-CN" altLang="en-US" sz="2800" b="1" dirty="0"/>
          </a:p>
        </p:txBody>
      </p:sp>
      <p:sp>
        <p:nvSpPr>
          <p:cNvPr id="6861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zh-CN" altLang="zh-CN" sz="2800" b="1" dirty="0">
                <a:solidFill>
                  <a:srgbClr val="FFFFFF"/>
                </a:solidFill>
                <a:latin typeface="微软雅黑" panose="020B0503020204020204" pitchFamily="34" charset="-122"/>
              </a:rPr>
              <a:t>综合纳税项目</a:t>
            </a:r>
            <a:r>
              <a:rPr lang="zh-CN" altLang="en-US" sz="2800" b="1" dirty="0">
                <a:solidFill>
                  <a:srgbClr val="FFFFFF"/>
                </a:solidFill>
                <a:latin typeface="微软雅黑" panose="020B0503020204020204" pitchFamily="34" charset="-122"/>
                <a:ea typeface="微软雅黑" panose="020B0503020204020204" pitchFamily="34" charset="-122"/>
              </a:rPr>
              <a:t>计算公式</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a:ln/>
        </p:spPr>
        <p:txBody>
          <a:bodyPr vert="horz" wrap="square" lIns="91440" tIns="45720" rIns="91440" bIns="45720" anchor="ctr"/>
          <a:p>
            <a:endParaRPr lang="zh-CN" altLang="en-US" dirty="0"/>
          </a:p>
        </p:txBody>
      </p:sp>
      <p:pic>
        <p:nvPicPr>
          <p:cNvPr id="69635" name="内容占位符 3"/>
          <p:cNvPicPr>
            <a:picLocks noGrp="1" noChangeAspect="1"/>
          </p:cNvPicPr>
          <p:nvPr>
            <p:ph idx="1"/>
          </p:nvPr>
        </p:nvPicPr>
        <p:blipFill>
          <a:blip r:embed="rId1"/>
          <a:srcRect/>
          <a:stretch>
            <a:fillRect/>
          </a:stretch>
        </p:blipFill>
        <p:spPr>
          <a:xfrm>
            <a:off x="106363" y="350838"/>
            <a:ext cx="8850312" cy="6307137"/>
          </a:xfr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标题 1"/>
          <p:cNvSpPr>
            <a:spLocks noGrp="1"/>
          </p:cNvSpPr>
          <p:nvPr>
            <p:ph type="title"/>
          </p:nvPr>
        </p:nvSpPr>
        <p:spPr>
          <a:ln/>
        </p:spPr>
        <p:txBody>
          <a:bodyPr vert="horz" wrap="square" lIns="91440" tIns="45720" rIns="91440" bIns="45720" anchor="ctr"/>
          <a:p>
            <a:endParaRPr lang="zh-CN" altLang="en-US" dirty="0"/>
          </a:p>
        </p:txBody>
      </p:sp>
      <p:pic>
        <p:nvPicPr>
          <p:cNvPr id="70659" name="内容占位符 3"/>
          <p:cNvPicPr>
            <a:picLocks noGrp="1" noChangeAspect="1"/>
          </p:cNvPicPr>
          <p:nvPr>
            <p:ph idx="1"/>
          </p:nvPr>
        </p:nvPicPr>
        <p:blipFill>
          <a:blip r:embed="rId1"/>
          <a:srcRect/>
          <a:stretch>
            <a:fillRect/>
          </a:stretch>
        </p:blipFill>
        <p:spPr>
          <a:xfrm>
            <a:off x="276225" y="379413"/>
            <a:ext cx="8613775" cy="6294437"/>
          </a:xfr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txBox="1"/>
          <p:nvPr/>
        </p:nvSpPr>
        <p:spPr>
          <a:xfrm>
            <a:off x="0" y="620713"/>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rPr>
              <a:t>例题</a:t>
            </a:r>
            <a:r>
              <a:rPr lang="en-US" altLang="zh-CN" sz="2800" b="1" dirty="0">
                <a:solidFill>
                  <a:srgbClr val="FFFFFF"/>
                </a:solidFill>
                <a:latin typeface="微软雅黑" panose="020B0503020204020204" pitchFamily="34" charset="-122"/>
                <a:ea typeface="微软雅黑" panose="020B0503020204020204" pitchFamily="34" charset="-122"/>
              </a:rPr>
              <a:t>-1</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3" name="Text Box 5"/>
          <p:cNvSpPr txBox="1"/>
          <p:nvPr/>
        </p:nvSpPr>
        <p:spPr>
          <a:xfrm>
            <a:off x="776288" y="1352550"/>
            <a:ext cx="7777163" cy="3968750"/>
          </a:xfrm>
          <a:prstGeom prst="rect">
            <a:avLst/>
          </a:prstGeom>
          <a:noFill/>
          <a:ln w="9525">
            <a:noFill/>
          </a:ln>
        </p:spPr>
        <p:txBody>
          <a:bodyPr anchor="b">
            <a:spAutoFit/>
          </a:bodyPr>
          <a:lstStyle/>
          <a:p>
            <a:pPr marR="0" defTabSz="914400" eaLnBrk="1" hangingPunct="1">
              <a:lnSpc>
                <a:spcPct val="150000"/>
              </a:lnSpc>
              <a:buClrTx/>
              <a:buSzTx/>
              <a:defRPr/>
            </a:pP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       冯绍峰和赵丽颖均为</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独生子女</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，父母年龄也都</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超过</a:t>
            </a:r>
            <a:r>
              <a:rPr kumimoji="0" lang="en-US" altLang="zh-CN"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60</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岁</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，儿子上</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小学</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，家庭住房有首套</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房贷</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sym typeface="+mn-ea"/>
              </a:rPr>
              <a:t>冯绍峰</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月薪</a:t>
            </a:r>
            <a:r>
              <a:rPr kumimoji="0" lang="en-US" altLang="zh-CN" sz="2400" b="1"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15000</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元</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sym typeface="+mn-ea"/>
              </a:rPr>
              <a:t>（扣除社保、公积金后）</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sym typeface="+mn-ea"/>
              </a:rPr>
              <a:t>赵丽颖</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月薪</a:t>
            </a:r>
            <a:r>
              <a:rPr kumimoji="0" lang="en-US" altLang="zh-CN" sz="2400" b="1"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9000</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元（扣除社保、公积金后），且夫妻商定，子女教育、房贷都由丈夫</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sym typeface="+mn-ea"/>
              </a:rPr>
              <a:t>冯绍峰</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扣除。</a:t>
            </a:r>
            <a:endParaRPr kumimoji="0" lang="zh-CN" altLang="en-US" sz="2400" b="1" kern="1200" cap="none" spc="0" normalizeH="0" baseline="0" noProof="1">
              <a:latin typeface="微软雅黑" panose="020B0503020204020204" pitchFamily="34" charset="-122"/>
              <a:ea typeface="微软雅黑" panose="020B0503020204020204" pitchFamily="34" charset="-122"/>
              <a:cs typeface="+mn-cs"/>
            </a:endParaRPr>
          </a:p>
          <a:p>
            <a:pPr marR="0" defTabSz="914400" eaLnBrk="1" hangingPunct="1">
              <a:lnSpc>
                <a:spcPct val="150000"/>
              </a:lnSpc>
              <a:buClrTx/>
              <a:buSzTx/>
              <a:defRPr/>
            </a:pP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       分别计算，</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sym typeface="+mn-ea"/>
              </a:rPr>
              <a:t>冯绍峰和赵丽颖</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在</a:t>
            </a:r>
            <a:r>
              <a:rPr kumimoji="0" lang="en-US" altLang="zh-CN" sz="2400" b="1" kern="1200" cap="none" spc="0" normalizeH="0" baseline="0" noProof="1">
                <a:latin typeface="微软雅黑" panose="020B0503020204020204" pitchFamily="34" charset="-122"/>
                <a:ea typeface="微软雅黑" panose="020B0503020204020204" pitchFamily="34" charset="-122"/>
                <a:cs typeface="+mn-cs"/>
              </a:rPr>
              <a:t>2019</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年</a:t>
            </a:r>
            <a:r>
              <a:rPr kumimoji="0" lang="en-US" altLang="zh-CN" sz="2400" b="1" kern="1200" cap="none" spc="0" normalizeH="0" baseline="0" noProof="1">
                <a:latin typeface="微软雅黑" panose="020B0503020204020204" pitchFamily="34" charset="-122"/>
                <a:ea typeface="微软雅黑" panose="020B0503020204020204" pitchFamily="34" charset="-122"/>
                <a:cs typeface="+mn-cs"/>
              </a:rPr>
              <a:t>1</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月</a:t>
            </a:r>
            <a:r>
              <a:rPr kumimoji="0" lang="en-US" altLang="zh-CN" sz="2400" b="1" kern="1200" cap="none" spc="0" normalizeH="0" baseline="0" noProof="1">
                <a:latin typeface="微软雅黑" panose="020B0503020204020204" pitchFamily="34" charset="-122"/>
                <a:ea typeface="微软雅黑" panose="020B0503020204020204" pitchFamily="34" charset="-122"/>
                <a:cs typeface="+mn-cs"/>
              </a:rPr>
              <a:t>1</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日后以及增加专项附加扣除后的首月预缴税额。</a:t>
            </a:r>
            <a:endParaRPr kumimoji="0" lang="en-US" altLang="zh-CN" sz="2400" b="1" kern="1200" cap="none" spc="0" normalizeH="0" baseline="0" noProof="1">
              <a:latin typeface="微软雅黑" panose="020B0503020204020204" pitchFamily="34" charset="-122"/>
              <a:ea typeface="微软雅黑" panose="020B0503020204020204" pitchFamily="34" charset="-122"/>
              <a:cs typeface="+mn-cs"/>
            </a:endParaRPr>
          </a:p>
        </p:txBody>
      </p:sp>
      <p:sp>
        <p:nvSpPr>
          <p:cNvPr id="139267" name="AutoShape 6"/>
          <p:cNvSpPr/>
          <p:nvPr/>
        </p:nvSpPr>
        <p:spPr>
          <a:xfrm>
            <a:off x="776288" y="5321300"/>
            <a:ext cx="7566025" cy="603250"/>
          </a:xfrm>
          <a:prstGeom prst="roundRect">
            <a:avLst>
              <a:gd name="adj" fmla="val 16667"/>
            </a:avLst>
          </a:prstGeom>
          <a:solidFill>
            <a:srgbClr val="1F497D"/>
          </a:solidFill>
          <a:ln w="9525"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600" b="1" dirty="0">
                <a:solidFill>
                  <a:srgbClr val="FFFFFF"/>
                </a:solidFill>
                <a:latin typeface="微软雅黑" panose="020B0503020204020204" pitchFamily="34" charset="-122"/>
              </a:rPr>
              <a:t>冯：（</a:t>
            </a:r>
            <a:r>
              <a:rPr lang="en-US" altLang="zh-CN" sz="1600" b="1" dirty="0">
                <a:solidFill>
                  <a:srgbClr val="FFFFFF"/>
                </a:solidFill>
                <a:latin typeface="微软雅黑" panose="020B0503020204020204" pitchFamily="34" charset="-122"/>
                <a:ea typeface="微软雅黑" panose="020B0503020204020204" pitchFamily="34" charset="-122"/>
              </a:rPr>
              <a:t>15000-5000-2000</a:t>
            </a:r>
            <a:r>
              <a:rPr lang="zh-CN" altLang="en-US" sz="1600" b="1" dirty="0">
                <a:solidFill>
                  <a:srgbClr val="FFFFFF"/>
                </a:solidFill>
                <a:latin typeface="微软雅黑" panose="020B0503020204020204" pitchFamily="34" charset="-122"/>
              </a:rPr>
              <a:t>（老人）</a:t>
            </a:r>
            <a:r>
              <a:rPr lang="en-US" altLang="zh-CN" sz="1600" b="1" dirty="0">
                <a:solidFill>
                  <a:srgbClr val="FFFFFF"/>
                </a:solidFill>
                <a:latin typeface="微软雅黑" panose="020B0503020204020204" pitchFamily="34" charset="-122"/>
              </a:rPr>
              <a:t>-1000</a:t>
            </a:r>
            <a:r>
              <a:rPr lang="zh-CN" altLang="en-US" sz="1600" b="1" dirty="0">
                <a:solidFill>
                  <a:srgbClr val="FFFFFF"/>
                </a:solidFill>
                <a:latin typeface="微软雅黑" panose="020B0503020204020204" pitchFamily="34" charset="-122"/>
              </a:rPr>
              <a:t>（子）</a:t>
            </a:r>
            <a:r>
              <a:rPr lang="en-US" altLang="zh-CN" sz="1600" b="1" dirty="0">
                <a:solidFill>
                  <a:srgbClr val="FFFFFF"/>
                </a:solidFill>
                <a:latin typeface="微软雅黑" panose="020B0503020204020204" pitchFamily="34" charset="-122"/>
              </a:rPr>
              <a:t>-1000</a:t>
            </a:r>
            <a:r>
              <a:rPr lang="zh-CN" altLang="en-US" sz="1600" b="1" dirty="0">
                <a:solidFill>
                  <a:srgbClr val="FFFFFF"/>
                </a:solidFill>
                <a:latin typeface="微软雅黑" panose="020B0503020204020204" pitchFamily="34" charset="-122"/>
              </a:rPr>
              <a:t>（贷））×</a:t>
            </a:r>
            <a:r>
              <a:rPr lang="en-US" altLang="zh-CN" sz="1600" b="1" dirty="0">
                <a:solidFill>
                  <a:srgbClr val="FFFFFF"/>
                </a:solidFill>
                <a:latin typeface="微软雅黑" panose="020B0503020204020204" pitchFamily="34" charset="-122"/>
              </a:rPr>
              <a:t>3%-0=180</a:t>
            </a:r>
            <a:r>
              <a:rPr lang="zh-CN" altLang="en-US" sz="1600" b="1" dirty="0">
                <a:solidFill>
                  <a:srgbClr val="FFFFFF"/>
                </a:solidFill>
                <a:latin typeface="微软雅黑" panose="020B0503020204020204" pitchFamily="34" charset="-122"/>
              </a:rPr>
              <a:t>元</a:t>
            </a:r>
            <a:endParaRPr lang="zh-CN" altLang="en-US" sz="1600" b="1" dirty="0">
              <a:solidFill>
                <a:srgbClr val="FFFFFF"/>
              </a:solidFill>
              <a:latin typeface="微软雅黑" panose="020B0503020204020204" pitchFamily="34" charset="-122"/>
            </a:endParaRPr>
          </a:p>
        </p:txBody>
      </p:sp>
      <p:sp>
        <p:nvSpPr>
          <p:cNvPr id="139268" name="AutoShape 6"/>
          <p:cNvSpPr/>
          <p:nvPr/>
        </p:nvSpPr>
        <p:spPr>
          <a:xfrm>
            <a:off x="776288" y="6084888"/>
            <a:ext cx="7566025" cy="603250"/>
          </a:xfrm>
          <a:prstGeom prst="roundRect">
            <a:avLst>
              <a:gd name="adj" fmla="val 16667"/>
            </a:avLst>
          </a:prstGeom>
          <a:solidFill>
            <a:srgbClr val="1F497D"/>
          </a:solidFill>
          <a:ln w="9525"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600" b="1" dirty="0">
                <a:solidFill>
                  <a:srgbClr val="FFFFFF"/>
                </a:solidFill>
                <a:latin typeface="微软雅黑" panose="020B0503020204020204" pitchFamily="34" charset="-122"/>
              </a:rPr>
              <a:t>赵：（</a:t>
            </a:r>
            <a:r>
              <a:rPr lang="en-US" altLang="zh-CN" sz="1600" b="1" dirty="0">
                <a:solidFill>
                  <a:srgbClr val="FFFFFF"/>
                </a:solidFill>
                <a:latin typeface="微软雅黑" panose="020B0503020204020204" pitchFamily="34" charset="-122"/>
              </a:rPr>
              <a:t>9</a:t>
            </a:r>
            <a:r>
              <a:rPr lang="en-US" altLang="zh-CN" sz="1600" b="1" dirty="0">
                <a:solidFill>
                  <a:srgbClr val="FFFFFF"/>
                </a:solidFill>
                <a:latin typeface="微软雅黑" panose="020B0503020204020204" pitchFamily="34" charset="-122"/>
                <a:ea typeface="微软雅黑" panose="020B0503020204020204" pitchFamily="34" charset="-122"/>
              </a:rPr>
              <a:t>000-5000-2000</a:t>
            </a:r>
            <a:r>
              <a:rPr lang="zh-CN" altLang="en-US" sz="1600" b="1" dirty="0">
                <a:solidFill>
                  <a:srgbClr val="FFFFFF"/>
                </a:solidFill>
                <a:latin typeface="微软雅黑" panose="020B0503020204020204" pitchFamily="34" charset="-122"/>
              </a:rPr>
              <a:t>（老人））×</a:t>
            </a:r>
            <a:r>
              <a:rPr lang="en-US" altLang="zh-CN" sz="1600" b="1" dirty="0">
                <a:solidFill>
                  <a:srgbClr val="FFFFFF"/>
                </a:solidFill>
                <a:latin typeface="微软雅黑" panose="020B0503020204020204" pitchFamily="34" charset="-122"/>
              </a:rPr>
              <a:t>3%-0=60</a:t>
            </a:r>
            <a:r>
              <a:rPr lang="zh-CN" altLang="en-US" sz="1600" b="1" dirty="0">
                <a:solidFill>
                  <a:srgbClr val="FFFFFF"/>
                </a:solidFill>
                <a:latin typeface="微软雅黑" panose="020B0503020204020204" pitchFamily="34" charset="-122"/>
              </a:rPr>
              <a:t>元</a:t>
            </a:r>
            <a:endParaRPr lang="zh-CN" altLang="en-US" sz="1600" b="1" dirty="0">
              <a:solidFill>
                <a:srgbClr val="FFFFFF"/>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39267"/>
                                        </p:tgtEl>
                                        <p:attrNameLst>
                                          <p:attrName>style.visibility</p:attrName>
                                        </p:attrNameLst>
                                      </p:cBhvr>
                                      <p:to>
                                        <p:strVal val="visible"/>
                                      </p:to>
                                    </p:set>
                                    <p:anim to="" calcmode="lin" valueType="num">
                                      <p:cBhvr>
                                        <p:cTn id="12" dur="1" fill="hold"/>
                                        <p:tgtEl>
                                          <p:spTgt spid="139267"/>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39268"/>
                                        </p:tgtEl>
                                        <p:attrNameLst>
                                          <p:attrName>style.visibility</p:attrName>
                                        </p:attrNameLst>
                                      </p:cBhvr>
                                      <p:to>
                                        <p:strVal val="visible"/>
                                      </p:to>
                                    </p:set>
                                    <p:anim to="" calcmode="lin" valueType="num">
                                      <p:cBhvr>
                                        <p:cTn id="17" dur="1" fill="hold"/>
                                        <p:tgtEl>
                                          <p:spTgt spid="139268"/>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9267" grpId="0" animBg="1"/>
      <p:bldP spid="1392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zh-CN" altLang="en-US" sz="2800" b="1" dirty="0">
                <a:solidFill>
                  <a:srgbClr val="FFFFFF"/>
                </a:solidFill>
                <a:latin typeface="微软雅黑" panose="020B0503020204020204" pitchFamily="34" charset="-122"/>
                <a:ea typeface="微软雅黑" panose="020B0503020204020204" pitchFamily="34" charset="-122"/>
              </a:rPr>
              <a:t>个人所得税的概念</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25603" name="Rectangle 3"/>
          <p:cNvSpPr txBox="1"/>
          <p:nvPr/>
        </p:nvSpPr>
        <p:spPr>
          <a:xfrm>
            <a:off x="434975" y="1571625"/>
            <a:ext cx="8280400" cy="28575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zh-CN" altLang="en-US" sz="2800" dirty="0">
                <a:solidFill>
                  <a:srgbClr val="000000"/>
                </a:solidFill>
                <a:latin typeface="微软雅黑" panose="020B0503020204020204" pitchFamily="34" charset="-122"/>
                <a:ea typeface="微软雅黑" panose="020B0503020204020204" pitchFamily="34" charset="-122"/>
              </a:rPr>
              <a:t>    是以个人（自然人）取得的各项应税所得为征税对象而征收的一种所得税。</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25604" name="矩形 3"/>
          <p:cNvSpPr/>
          <p:nvPr/>
        </p:nvSpPr>
        <p:spPr>
          <a:xfrm>
            <a:off x="928688" y="3013075"/>
            <a:ext cx="6572250" cy="3378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Arial" panose="020B0604020202020204" pitchFamily="34" charset="0"/>
              </a:rPr>
              <a:t>个人所得税的特点</a:t>
            </a:r>
            <a:endParaRPr lang="zh-CN" altLang="en-US"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1.</a:t>
            </a:r>
            <a:r>
              <a:rPr lang="zh-CN" altLang="en-US" sz="2400" b="1" dirty="0">
                <a:latin typeface="Arial" panose="020B0604020202020204" pitchFamily="34" charset="0"/>
              </a:rPr>
              <a:t>实行综合分类课征制（</a:t>
            </a:r>
            <a:r>
              <a:rPr lang="en-US" altLang="zh-CN" sz="2000" b="1" dirty="0">
                <a:solidFill>
                  <a:schemeClr val="folHlink"/>
                </a:solidFill>
                <a:latin typeface="Arial" panose="020B0604020202020204" pitchFamily="34" charset="0"/>
              </a:rPr>
              <a:t>2019</a:t>
            </a:r>
            <a:r>
              <a:rPr lang="zh-CN" altLang="en-US" sz="2000" b="1" dirty="0">
                <a:solidFill>
                  <a:schemeClr val="folHlink"/>
                </a:solidFill>
                <a:latin typeface="Arial" panose="020B0604020202020204" pitchFamily="34" charset="0"/>
              </a:rPr>
              <a:t>年之后</a:t>
            </a:r>
            <a:r>
              <a:rPr lang="zh-CN" altLang="en-US" sz="2400" b="1" dirty="0">
                <a:latin typeface="Arial" panose="020B0604020202020204" pitchFamily="34" charset="0"/>
              </a:rPr>
              <a:t>）；</a:t>
            </a:r>
            <a:endParaRPr lang="zh-CN" altLang="en-US"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2.</a:t>
            </a:r>
            <a:r>
              <a:rPr lang="zh-CN" altLang="en-US" sz="2400" b="1" dirty="0">
                <a:latin typeface="Arial" panose="020B0604020202020204" pitchFamily="34" charset="0"/>
              </a:rPr>
              <a:t>累进税率与比例税率并用；</a:t>
            </a:r>
            <a:endParaRPr lang="zh-CN" altLang="en-US"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3.</a:t>
            </a:r>
            <a:r>
              <a:rPr lang="zh-CN" altLang="en-US" sz="2400" b="1" dirty="0">
                <a:latin typeface="Arial" panose="020B0604020202020204" pitchFamily="34" charset="0"/>
              </a:rPr>
              <a:t>定额定率的费用扣除；</a:t>
            </a:r>
            <a:endParaRPr lang="zh-CN" altLang="en-US"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4.</a:t>
            </a:r>
            <a:r>
              <a:rPr lang="zh-CN" altLang="en-US" sz="2400" b="1" dirty="0">
                <a:latin typeface="Arial" panose="020B0604020202020204" pitchFamily="34" charset="0"/>
              </a:rPr>
              <a:t>免征额动态调整（</a:t>
            </a:r>
            <a:r>
              <a:rPr lang="en-US" altLang="zh-CN" sz="2000" b="1" dirty="0">
                <a:solidFill>
                  <a:schemeClr val="folHlink"/>
                </a:solidFill>
                <a:latin typeface="Arial" panose="020B0604020202020204" pitchFamily="34" charset="0"/>
              </a:rPr>
              <a:t>2018</a:t>
            </a:r>
            <a:r>
              <a:rPr lang="zh-CN" altLang="en-US" sz="2000" b="1" dirty="0">
                <a:solidFill>
                  <a:schemeClr val="folHlink"/>
                </a:solidFill>
                <a:latin typeface="Arial" panose="020B0604020202020204" pitchFamily="34" charset="0"/>
              </a:rPr>
              <a:t>年</a:t>
            </a:r>
            <a:r>
              <a:rPr lang="en-US" altLang="zh-CN" sz="2000" b="1" dirty="0">
                <a:solidFill>
                  <a:schemeClr val="folHlink"/>
                </a:solidFill>
                <a:latin typeface="Arial" panose="020B0604020202020204" pitchFamily="34" charset="0"/>
              </a:rPr>
              <a:t>10</a:t>
            </a:r>
            <a:r>
              <a:rPr lang="zh-CN" altLang="en-US" sz="2000" b="1" dirty="0">
                <a:solidFill>
                  <a:schemeClr val="folHlink"/>
                </a:solidFill>
                <a:latin typeface="Arial" panose="020B0604020202020204" pitchFamily="34" charset="0"/>
              </a:rPr>
              <a:t>月起每月</a:t>
            </a:r>
            <a:r>
              <a:rPr lang="en-US" altLang="zh-CN" sz="2000" b="1" dirty="0">
                <a:solidFill>
                  <a:schemeClr val="folHlink"/>
                </a:solidFill>
                <a:latin typeface="Arial" panose="020B0604020202020204" pitchFamily="34" charset="0"/>
              </a:rPr>
              <a:t>5000</a:t>
            </a:r>
            <a:r>
              <a:rPr lang="zh-CN" altLang="en-US" sz="2000" b="1" dirty="0">
                <a:solidFill>
                  <a:schemeClr val="folHlink"/>
                </a:solidFill>
                <a:latin typeface="Arial" panose="020B0604020202020204" pitchFamily="34" charset="0"/>
              </a:rPr>
              <a:t>元</a:t>
            </a:r>
            <a:r>
              <a:rPr lang="zh-CN" altLang="en-US" sz="2400" b="1" dirty="0">
                <a:latin typeface="Arial" panose="020B0604020202020204" pitchFamily="34" charset="0"/>
              </a:rPr>
              <a:t>）；</a:t>
            </a:r>
            <a:endParaRPr lang="zh-CN" altLang="en-US"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5.</a:t>
            </a:r>
            <a:r>
              <a:rPr lang="zh-CN" altLang="en-US" sz="2400" b="1" dirty="0">
                <a:latin typeface="Arial" panose="020B0604020202020204" pitchFamily="34" charset="0"/>
              </a:rPr>
              <a:t>采取代扣代缴和自行申报两种征纳方法。</a:t>
            </a:r>
            <a:endParaRPr lang="zh-CN" altLang="en-US" sz="2400" b="1" dirty="0">
              <a:latin typeface="Arial" panose="020B0604020202020204" pitchFamily="34" charset="0"/>
            </a:endParaRPr>
          </a:p>
        </p:txBody>
      </p:sp>
      <p:pic>
        <p:nvPicPr>
          <p:cNvPr id="25605" name="图片 77880" descr="j0195384"/>
          <p:cNvPicPr>
            <a:picLocks noChangeAspect="1"/>
          </p:cNvPicPr>
          <p:nvPr/>
        </p:nvPicPr>
        <p:blipFill>
          <a:blip r:embed="rId1"/>
          <a:stretch>
            <a:fillRect/>
          </a:stretch>
        </p:blipFill>
        <p:spPr>
          <a:xfrm>
            <a:off x="6483350" y="2312988"/>
            <a:ext cx="1795463" cy="1833562"/>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txBox="1"/>
          <p:nvPr/>
        </p:nvSpPr>
        <p:spPr>
          <a:xfrm>
            <a:off x="0" y="620713"/>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ea typeface="微软雅黑" panose="020B0503020204020204" pitchFamily="34" charset="-122"/>
              </a:rPr>
              <a:t>例题</a:t>
            </a:r>
            <a:r>
              <a:rPr lang="en-US" altLang="zh-CN" sz="2800" b="1" dirty="0">
                <a:solidFill>
                  <a:srgbClr val="FFFFFF"/>
                </a:solidFill>
                <a:latin typeface="微软雅黑" panose="020B0503020204020204" pitchFamily="34" charset="-122"/>
                <a:ea typeface="微软雅黑" panose="020B0503020204020204" pitchFamily="34" charset="-122"/>
              </a:rPr>
              <a:t>-2</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3" name="Text Box 5"/>
          <p:cNvSpPr txBox="1"/>
          <p:nvPr/>
        </p:nvSpPr>
        <p:spPr>
          <a:xfrm>
            <a:off x="555625" y="1276350"/>
            <a:ext cx="7764463" cy="2860675"/>
          </a:xfrm>
          <a:prstGeom prst="rect">
            <a:avLst/>
          </a:prstGeom>
          <a:noFill/>
          <a:ln w="9525">
            <a:noFill/>
          </a:ln>
        </p:spPr>
        <p:txBody>
          <a:bodyPr anchor="b">
            <a:spAutoFit/>
          </a:bodyPr>
          <a:lstStyle/>
          <a:p>
            <a:pPr marR="0" defTabSz="914400" eaLnBrk="1" hangingPunct="1">
              <a:lnSpc>
                <a:spcPct val="150000"/>
              </a:lnSpc>
              <a:buClrTx/>
              <a:buSzTx/>
              <a:defRPr/>
            </a:pP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     北漂一族王宝强，在</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北京</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工作，现</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租房</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，正在攻读</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在职研究生</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独生子女</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，父母均</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已过</a:t>
            </a:r>
            <a:r>
              <a:rPr kumimoji="0" lang="en-US" altLang="zh-CN"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60</a:t>
            </a:r>
            <a:r>
              <a:rPr kumimoji="0" lang="zh-CN" altLang="en-US" sz="2400" b="1" kern="1200" cap="none" spc="0" normalizeH="0" baseline="0" noProof="1">
                <a:solidFill>
                  <a:srgbClr val="FF0000"/>
                </a:solidFill>
                <a:latin typeface="微软雅黑" panose="020B0503020204020204" pitchFamily="34" charset="-122"/>
                <a:ea typeface="微软雅黑" panose="020B0503020204020204" pitchFamily="34" charset="-122"/>
                <a:cs typeface="+mn-cs"/>
              </a:rPr>
              <a:t>岁</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，月薪</a:t>
            </a:r>
            <a:r>
              <a:rPr kumimoji="0" lang="en-US" altLang="zh-CN" sz="2400" b="1"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12000</a:t>
            </a:r>
            <a:r>
              <a:rPr kumimoji="0" lang="zh-CN" altLang="en-US" sz="2400" b="1" kern="1200" cap="none" spc="0" normalizeH="0" baseline="0"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元</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（扣除社保、公积金后）重点是！单身！</a:t>
            </a:r>
            <a:endParaRPr kumimoji="0" lang="zh-CN" altLang="en-US" sz="2400" b="1" kern="1200" cap="none" spc="0" normalizeH="0" baseline="0" noProof="1">
              <a:latin typeface="微软雅黑" panose="020B0503020204020204" pitchFamily="34" charset="-122"/>
              <a:ea typeface="微软雅黑" panose="020B0503020204020204" pitchFamily="34" charset="-122"/>
              <a:cs typeface="+mn-cs"/>
            </a:endParaRPr>
          </a:p>
          <a:p>
            <a:pPr marR="0" defTabSz="914400" eaLnBrk="1" hangingPunct="1">
              <a:lnSpc>
                <a:spcPct val="150000"/>
              </a:lnSpc>
              <a:buClrTx/>
              <a:buSzTx/>
              <a:defRPr/>
            </a:pP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    计算宝强</a:t>
            </a:r>
            <a:r>
              <a:rPr kumimoji="0" lang="en-US" altLang="zh-CN" sz="2400" b="1" kern="1200" cap="none" spc="0" normalizeH="0" baseline="0" noProof="1">
                <a:latin typeface="微软雅黑" panose="020B0503020204020204" pitchFamily="34" charset="-122"/>
                <a:ea typeface="微软雅黑" panose="020B0503020204020204" pitchFamily="34" charset="-122"/>
                <a:cs typeface="+mn-cs"/>
              </a:rPr>
              <a:t>2019</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年</a:t>
            </a:r>
            <a:r>
              <a:rPr kumimoji="0" lang="en-US" altLang="zh-CN" sz="2400" b="1" kern="1200" cap="none" spc="0" normalizeH="0" baseline="0" noProof="1">
                <a:latin typeface="微软雅黑" panose="020B0503020204020204" pitchFamily="34" charset="-122"/>
                <a:ea typeface="微软雅黑" panose="020B0503020204020204" pitchFamily="34" charset="-122"/>
                <a:cs typeface="+mn-cs"/>
              </a:rPr>
              <a:t>1</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月</a:t>
            </a:r>
            <a:r>
              <a:rPr kumimoji="0" lang="en-US" altLang="zh-CN" sz="2400" b="1" kern="1200" cap="none" spc="0" normalizeH="0" baseline="0" noProof="1">
                <a:latin typeface="微软雅黑" panose="020B0503020204020204" pitchFamily="34" charset="-122"/>
                <a:ea typeface="微软雅黑" panose="020B0503020204020204" pitchFamily="34" charset="-122"/>
                <a:cs typeface="+mn-cs"/>
              </a:rPr>
              <a:t>1</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日后增加专项附加扣除后的</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sym typeface="+mn-ea"/>
              </a:rPr>
              <a:t>首月预缴</a:t>
            </a:r>
            <a:r>
              <a:rPr kumimoji="0" lang="zh-CN" altLang="en-US" sz="2400" b="1" kern="1200" cap="none" spc="0" normalizeH="0" baseline="0" noProof="1">
                <a:latin typeface="微软雅黑" panose="020B0503020204020204" pitchFamily="34" charset="-122"/>
                <a:ea typeface="微软雅黑" panose="020B0503020204020204" pitchFamily="34" charset="-122"/>
                <a:cs typeface="+mn-cs"/>
              </a:rPr>
              <a:t>税额。</a:t>
            </a:r>
            <a:endParaRPr kumimoji="0" lang="en-US" altLang="zh-CN" sz="2400" b="1" kern="1200" cap="none" spc="0" normalizeH="0" baseline="0" noProof="1">
              <a:latin typeface="微软雅黑" panose="020B0503020204020204" pitchFamily="34" charset="-122"/>
              <a:ea typeface="微软雅黑" panose="020B0503020204020204" pitchFamily="34" charset="-122"/>
              <a:cs typeface="+mn-cs"/>
            </a:endParaRPr>
          </a:p>
        </p:txBody>
      </p:sp>
      <p:sp>
        <p:nvSpPr>
          <p:cNvPr id="140291" name="AutoShape 6"/>
          <p:cNvSpPr/>
          <p:nvPr/>
        </p:nvSpPr>
        <p:spPr>
          <a:xfrm>
            <a:off x="654050" y="4305300"/>
            <a:ext cx="7566025" cy="828675"/>
          </a:xfrm>
          <a:prstGeom prst="roundRect">
            <a:avLst>
              <a:gd name="adj" fmla="val 16667"/>
            </a:avLst>
          </a:prstGeom>
          <a:solidFill>
            <a:srgbClr val="1F497D"/>
          </a:solidFill>
          <a:ln w="9525"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600" b="1" dirty="0">
                <a:solidFill>
                  <a:srgbClr val="FFFFFF"/>
                </a:solidFill>
                <a:latin typeface="微软雅黑" panose="020B0503020204020204" pitchFamily="34" charset="-122"/>
              </a:rPr>
              <a:t>专项扣除：</a:t>
            </a:r>
            <a:r>
              <a:rPr lang="en-US" altLang="zh-CN" sz="1600" b="1" dirty="0">
                <a:solidFill>
                  <a:srgbClr val="FFFFFF"/>
                </a:solidFill>
                <a:latin typeface="微软雅黑" panose="020B0503020204020204" pitchFamily="34" charset="-122"/>
              </a:rPr>
              <a:t>1500</a:t>
            </a:r>
            <a:r>
              <a:rPr lang="zh-CN" altLang="en-US" sz="1600" b="1" dirty="0">
                <a:solidFill>
                  <a:srgbClr val="FFFFFF"/>
                </a:solidFill>
                <a:latin typeface="微软雅黑" panose="020B0503020204020204" pitchFamily="34" charset="-122"/>
              </a:rPr>
              <a:t>（房屋租金）</a:t>
            </a:r>
            <a:r>
              <a:rPr lang="en-US" altLang="zh-CN" sz="1600" b="1" dirty="0">
                <a:solidFill>
                  <a:srgbClr val="FFFFFF"/>
                </a:solidFill>
                <a:latin typeface="微软雅黑" panose="020B0503020204020204" pitchFamily="34" charset="-122"/>
              </a:rPr>
              <a:t>+2000</a:t>
            </a:r>
            <a:r>
              <a:rPr lang="zh-CN" altLang="en-US" sz="1600" b="1" dirty="0">
                <a:solidFill>
                  <a:srgbClr val="FFFFFF"/>
                </a:solidFill>
                <a:latin typeface="微软雅黑" panose="020B0503020204020204" pitchFamily="34" charset="-122"/>
              </a:rPr>
              <a:t>（赡养父母）</a:t>
            </a:r>
            <a:r>
              <a:rPr lang="en-US" altLang="zh-CN" sz="1600" b="1" dirty="0">
                <a:solidFill>
                  <a:srgbClr val="FFFFFF"/>
                </a:solidFill>
                <a:latin typeface="微软雅黑" panose="020B0503020204020204" pitchFamily="34" charset="-122"/>
              </a:rPr>
              <a:t>+400</a:t>
            </a:r>
            <a:r>
              <a:rPr lang="zh-CN" altLang="en-US" sz="1600" b="1" dirty="0">
                <a:solidFill>
                  <a:srgbClr val="FFFFFF"/>
                </a:solidFill>
                <a:latin typeface="微软雅黑" panose="020B0503020204020204" pitchFamily="34" charset="-122"/>
              </a:rPr>
              <a:t>（继续教育）</a:t>
            </a:r>
            <a:r>
              <a:rPr lang="en-US" altLang="zh-CN" sz="1600" b="1" dirty="0">
                <a:solidFill>
                  <a:srgbClr val="FFFFFF"/>
                </a:solidFill>
                <a:latin typeface="微软雅黑" panose="020B0503020204020204" pitchFamily="34" charset="-122"/>
              </a:rPr>
              <a:t>=3900</a:t>
            </a:r>
            <a:endParaRPr lang="en-US" altLang="zh-CN" sz="1600" b="1" dirty="0">
              <a:solidFill>
                <a:srgbClr val="FFFFFF"/>
              </a:solidFill>
              <a:latin typeface="微软雅黑" panose="020B0503020204020204" pitchFamily="34" charset="-122"/>
            </a:endParaRPr>
          </a:p>
        </p:txBody>
      </p:sp>
      <p:sp>
        <p:nvSpPr>
          <p:cNvPr id="140292" name="AutoShape 6"/>
          <p:cNvSpPr/>
          <p:nvPr/>
        </p:nvSpPr>
        <p:spPr>
          <a:xfrm>
            <a:off x="654050" y="5524500"/>
            <a:ext cx="7566025" cy="828675"/>
          </a:xfrm>
          <a:prstGeom prst="roundRect">
            <a:avLst>
              <a:gd name="adj" fmla="val 16667"/>
            </a:avLst>
          </a:prstGeom>
          <a:solidFill>
            <a:srgbClr val="1F497D"/>
          </a:solidFill>
          <a:ln w="9525"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600" b="1" dirty="0">
                <a:solidFill>
                  <a:srgbClr val="FFFFFF"/>
                </a:solidFill>
                <a:latin typeface="微软雅黑" panose="020B0503020204020204" pitchFamily="34" charset="-122"/>
              </a:rPr>
              <a:t>王宝强缴纳个税：（</a:t>
            </a:r>
            <a:r>
              <a:rPr lang="en-US" altLang="zh-CN" sz="1600" b="1" dirty="0">
                <a:solidFill>
                  <a:srgbClr val="FFFFFF"/>
                </a:solidFill>
                <a:latin typeface="微软雅黑" panose="020B0503020204020204" pitchFamily="34" charset="-122"/>
                <a:ea typeface="微软雅黑" panose="020B0503020204020204" pitchFamily="34" charset="-122"/>
              </a:rPr>
              <a:t>12000-5000-3900</a:t>
            </a:r>
            <a:r>
              <a:rPr lang="zh-CN" altLang="en-US" sz="1600" b="1" dirty="0">
                <a:solidFill>
                  <a:srgbClr val="FFFFFF"/>
                </a:solidFill>
                <a:latin typeface="微软雅黑" panose="020B0503020204020204" pitchFamily="34" charset="-122"/>
              </a:rPr>
              <a:t>）×</a:t>
            </a:r>
            <a:r>
              <a:rPr lang="en-US" altLang="zh-CN" sz="1600" b="1" dirty="0">
                <a:solidFill>
                  <a:srgbClr val="FFFFFF"/>
                </a:solidFill>
                <a:latin typeface="微软雅黑" panose="020B0503020204020204" pitchFamily="34" charset="-122"/>
              </a:rPr>
              <a:t>3%=93</a:t>
            </a:r>
            <a:r>
              <a:rPr lang="zh-CN" altLang="en-US" sz="1600" b="1" dirty="0">
                <a:solidFill>
                  <a:srgbClr val="FFFFFF"/>
                </a:solidFill>
                <a:latin typeface="微软雅黑" panose="020B0503020204020204" pitchFamily="34" charset="-122"/>
              </a:rPr>
              <a:t>元</a:t>
            </a:r>
            <a:endParaRPr lang="zh-CN" altLang="en-US" sz="1600" b="1" dirty="0">
              <a:solidFill>
                <a:srgbClr val="FFFFFF"/>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40291"/>
                                        </p:tgtEl>
                                        <p:attrNameLst>
                                          <p:attrName>style.visibility</p:attrName>
                                        </p:attrNameLst>
                                      </p:cBhvr>
                                      <p:to>
                                        <p:strVal val="visible"/>
                                      </p:to>
                                    </p:set>
                                    <p:anim to="" calcmode="lin" valueType="num">
                                      <p:cBhvr>
                                        <p:cTn id="12" dur="1" fill="hold"/>
                                        <p:tgtEl>
                                          <p:spTgt spid="140291"/>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40292"/>
                                        </p:tgtEl>
                                        <p:attrNameLst>
                                          <p:attrName>style.visibility</p:attrName>
                                        </p:attrNameLst>
                                      </p:cBhvr>
                                      <p:to>
                                        <p:strVal val="visible"/>
                                      </p:to>
                                    </p:set>
                                    <p:anim to="" calcmode="lin" valueType="num">
                                      <p:cBhvr>
                                        <p:cTn id="17" dur="1" fill="hold"/>
                                        <p:tgtEl>
                                          <p:spTgt spid="140292"/>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0291" grpId="0" animBg="1"/>
      <p:bldP spid="14029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a:t>
            </a:r>
            <a:r>
              <a:rPr lang="zh-CN" altLang="en-US" sz="2800" b="1" dirty="0">
                <a:solidFill>
                  <a:srgbClr val="FFFFFF"/>
                </a:solidFill>
                <a:latin typeface="微软雅黑" panose="020B0503020204020204" pitchFamily="34" charset="-122"/>
              </a:rPr>
              <a:t>综合项目纳税例题：</a:t>
            </a:r>
            <a:endParaRPr lang="zh-CN" altLang="en-US" sz="2800" b="1" dirty="0">
              <a:solidFill>
                <a:srgbClr val="FFFFFF"/>
              </a:solidFill>
              <a:latin typeface="微软雅黑" panose="020B0503020204020204" pitchFamily="34" charset="-122"/>
            </a:endParaRPr>
          </a:p>
        </p:txBody>
      </p:sp>
      <p:pic>
        <p:nvPicPr>
          <p:cNvPr id="26628" name="Picture 10"/>
          <p:cNvPicPr>
            <a:picLocks noChangeAspect="1" noChangeArrowheads="1"/>
          </p:cNvPicPr>
          <p:nvPr/>
        </p:nvPicPr>
        <p:blipFill>
          <a:blip r:embed="rId1" cstate="print">
            <a:duotone>
              <a:schemeClr val="accent1">
                <a:shade val="45000"/>
                <a:satMod val="135000"/>
              </a:schemeClr>
              <a:prstClr val="white"/>
            </a:duotone>
          </a:blip>
          <a:srcRect/>
          <a:stretch>
            <a:fillRect/>
          </a:stretch>
        </p:blipFill>
        <p:spPr bwMode="auto">
          <a:xfrm>
            <a:off x="6786555" y="4416441"/>
            <a:ext cx="2285985" cy="2285984"/>
          </a:xfrm>
          <a:prstGeom prst="rect">
            <a:avLst/>
          </a:prstGeom>
          <a:noFill/>
          <a:ln w="9525">
            <a:noFill/>
            <a:miter lim="800000"/>
            <a:headEnd/>
            <a:tailEnd/>
          </a:ln>
        </p:spPr>
      </p:pic>
      <p:sp>
        <p:nvSpPr>
          <p:cNvPr id="9" name="Rectangle 6"/>
          <p:cNvSpPr>
            <a:spLocks noChangeArrowheads="1"/>
          </p:cNvSpPr>
          <p:nvPr/>
        </p:nvSpPr>
        <p:spPr bwMode="auto">
          <a:xfrm>
            <a:off x="706438" y="1841500"/>
            <a:ext cx="7777163" cy="4333875"/>
          </a:xfrm>
          <a:prstGeom prst="rect">
            <a:avLst/>
          </a:prstGeom>
          <a:noFill/>
          <a:ln w="9525">
            <a:solidFill>
              <a:schemeClr val="accent2"/>
            </a:solidFill>
            <a:miter lim="800000"/>
          </a:ln>
          <a:effectLst/>
        </p:spPr>
        <p:txBody>
          <a:bodyPr/>
          <a:lstStyle/>
          <a:p>
            <a:pPr marL="342900" marR="0" lvl="0" indent="-342900" algn="l" defTabSz="914400" rtl="0" eaLnBrk="1" fontAlgn="base" latinLnBrk="0" hangingPunct="1">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郭美美在西安市今朝有酒今朝醉公司任职，</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2019</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年每月的工资为</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9000</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元；当年出版一本自传取得收入</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38000</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元；当年在《如懿传》中出演主角取得收入</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25000</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元，当年年底评为最佳员工取得奖金</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54000</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元，另外郭美美系独生子女，已婚，</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2018</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年生育一对双胞胎子女，父母当年</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58</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岁均已退休，当年与丈夫在高新区租住一套别墅每月支付租金</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28000</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元，并在当年考取注册会计师取得证书，当年发生重大疾病住院，个人支付了</a:t>
            </a:r>
            <a:r>
              <a:rPr kumimoji="0" lang="en-US" altLang="zh-CN" sz="2000" b="1" i="0" u="none" strike="noStrike" kern="1200" cap="none" spc="0" normalizeH="0" baseline="0" noProof="0" dirty="0">
                <a:ln>
                  <a:noFill/>
                </a:ln>
                <a:solidFill>
                  <a:schemeClr val="tx1"/>
                </a:solidFill>
                <a:effectLst/>
                <a:uLnTx/>
                <a:uFillTx/>
                <a:latin typeface="+mn-ea"/>
                <a:ea typeface="+mn-ea"/>
                <a:cs typeface="+mn-cs"/>
              </a:rPr>
              <a:t>51000</a:t>
            </a:r>
            <a:r>
              <a:rPr kumimoji="0" lang="zh-CN" altLang="en-US" sz="2000" b="1" i="0" u="none" strike="noStrike" kern="1200" cap="none" spc="0" normalizeH="0" baseline="0" noProof="0" dirty="0">
                <a:ln>
                  <a:noFill/>
                </a:ln>
                <a:solidFill>
                  <a:schemeClr val="tx1"/>
                </a:solidFill>
                <a:effectLst/>
                <a:uLnTx/>
                <a:uFillTx/>
                <a:latin typeface="+mn-ea"/>
                <a:ea typeface="+mn-ea"/>
                <a:cs typeface="+mn-cs"/>
              </a:rPr>
              <a:t>元的医药费用；计算郭美美当年应纳税所得额及应纳税额。</a:t>
            </a:r>
            <a:endParaRPr kumimoji="0" lang="zh-CN" altLang="en-US" sz="2000" b="1" i="0" u="none" strike="noStrike" kern="1200" cap="none" spc="0" normalizeH="0" baseline="0" noProof="0" dirty="0">
              <a:ln>
                <a:noFill/>
              </a:ln>
              <a:solidFill>
                <a:schemeClr val="tx1"/>
              </a:solidFill>
              <a:effectLst/>
              <a:uLnTx/>
              <a:uFillTx/>
              <a:latin typeface="+mn-ea"/>
              <a:ea typeface="+mn-ea"/>
              <a:cs typeface="+mn-cs"/>
            </a:endParaRPr>
          </a:p>
        </p:txBody>
      </p:sp>
      <p:grpSp>
        <p:nvGrpSpPr>
          <p:cNvPr id="73733" name="Group 7"/>
          <p:cNvGrpSpPr/>
          <p:nvPr/>
        </p:nvGrpSpPr>
        <p:grpSpPr>
          <a:xfrm>
            <a:off x="76200" y="1125538"/>
            <a:ext cx="2160588" cy="863600"/>
            <a:chOff x="0" y="618"/>
            <a:chExt cx="2018" cy="768"/>
          </a:xfrm>
        </p:grpSpPr>
        <p:pic>
          <p:nvPicPr>
            <p:cNvPr id="73734" name="Picture 8" descr="vvx"/>
            <p:cNvPicPr>
              <a:picLocks noChangeAspect="1"/>
            </p:cNvPicPr>
            <p:nvPr/>
          </p:nvPicPr>
          <p:blipFill>
            <a:blip r:embed="rId2"/>
            <a:stretch>
              <a:fillRect/>
            </a:stretch>
          </p:blipFill>
          <p:spPr>
            <a:xfrm>
              <a:off x="0" y="618"/>
              <a:ext cx="768" cy="768"/>
            </a:xfrm>
            <a:prstGeom prst="rect">
              <a:avLst/>
            </a:prstGeom>
            <a:noFill/>
            <a:ln w="9525">
              <a:noFill/>
            </a:ln>
          </p:spPr>
        </p:pic>
        <p:sp>
          <p:nvSpPr>
            <p:cNvPr id="73735" name="Line 9"/>
            <p:cNvSpPr/>
            <p:nvPr/>
          </p:nvSpPr>
          <p:spPr>
            <a:xfrm>
              <a:off x="385" y="1209"/>
              <a:ext cx="1429" cy="0"/>
            </a:xfrm>
            <a:prstGeom prst="line">
              <a:avLst/>
            </a:prstGeom>
            <a:ln w="28575" cap="flat" cmpd="sng">
              <a:solidFill>
                <a:srgbClr val="0066FF"/>
              </a:solidFill>
              <a:prstDash val="solid"/>
              <a:headEnd type="none" w="med" len="med"/>
              <a:tailEnd type="none" w="med" len="med"/>
            </a:ln>
          </p:spPr>
        </p:sp>
        <p:sp>
          <p:nvSpPr>
            <p:cNvPr id="73736" name="Line 10"/>
            <p:cNvSpPr/>
            <p:nvPr/>
          </p:nvSpPr>
          <p:spPr>
            <a:xfrm>
              <a:off x="589" y="1255"/>
              <a:ext cx="1429" cy="0"/>
            </a:xfrm>
            <a:prstGeom prst="line">
              <a:avLst/>
            </a:prstGeom>
            <a:ln w="28575" cap="flat" cmpd="sng">
              <a:solidFill>
                <a:srgbClr val="0066FF"/>
              </a:solidFill>
              <a:prstDash val="solid"/>
              <a:headEnd type="none" w="med" len="med"/>
              <a:tailEnd type="none" w="med" len="med"/>
            </a:ln>
          </p:spPr>
        </p:sp>
        <p:sp>
          <p:nvSpPr>
            <p:cNvPr id="73737" name="Rectangle 11"/>
            <p:cNvSpPr/>
            <p:nvPr/>
          </p:nvSpPr>
          <p:spPr>
            <a:xfrm>
              <a:off x="731" y="850"/>
              <a:ext cx="945" cy="409"/>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Verdana" panose="020B0604030504040204" pitchFamily="34" charset="0"/>
                </a:rPr>
                <a:t>例题</a:t>
              </a:r>
              <a:r>
                <a:rPr lang="en-US" altLang="zh-CN" sz="2400" b="1" dirty="0">
                  <a:latin typeface="Verdana" panose="020B0604030504040204" pitchFamily="34" charset="0"/>
                </a:rPr>
                <a:t>1</a:t>
              </a:r>
              <a:endParaRPr lang="en-US" altLang="zh-CN" sz="2400" b="1" dirty="0">
                <a:latin typeface="Verdana" panose="020B0604030504040204" pitchFamily="34" charset="0"/>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3. </a:t>
            </a:r>
            <a:r>
              <a:rPr lang="zh-CN" altLang="en-US" sz="2800" b="1" dirty="0">
                <a:solidFill>
                  <a:srgbClr val="FFFFFF"/>
                </a:solidFill>
                <a:latin typeface="微软雅黑" panose="020B0503020204020204" pitchFamily="34" charset="-122"/>
              </a:rPr>
              <a:t>综合纳税项目的</a:t>
            </a:r>
            <a:r>
              <a:rPr lang="zh-CN" altLang="en-US" sz="2800" b="1" dirty="0">
                <a:solidFill>
                  <a:srgbClr val="FFFFFF"/>
                </a:solidFill>
                <a:latin typeface="微软雅黑" panose="020B0503020204020204" pitchFamily="34" charset="-122"/>
                <a:ea typeface="微软雅黑" panose="020B0503020204020204" pitchFamily="34" charset="-122"/>
              </a:rPr>
              <a:t>申报</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144385" name="Rectangle 1"/>
          <p:cNvSpPr>
            <a:spLocks noChangeArrowheads="1"/>
          </p:cNvSpPr>
          <p:nvPr/>
        </p:nvSpPr>
        <p:spPr bwMode="auto">
          <a:xfrm>
            <a:off x="430213" y="1200150"/>
            <a:ext cx="8713788" cy="1752600"/>
          </a:xfrm>
          <a:prstGeom prst="rect">
            <a:avLst/>
          </a:prstGeom>
          <a:noFill/>
          <a:ln w="9525">
            <a:noFill/>
            <a:miter lim="800000"/>
          </a:ln>
          <a:effectLst/>
        </p:spPr>
        <p:txBody>
          <a:bodyPr wrap="none" anchor="ctr">
            <a:spAutoFit/>
          </a:bodyPr>
          <a:lstStyle/>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信息提交：</a:t>
            </a:r>
            <a:endParaRPr kumimoji="0" lang="zh-CN" altLang="en-US"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纳税人将材料提交给扣缴义务人，扣缴义务人报送至</a:t>
            </a:r>
            <a:r>
              <a:rPr kumimoji="0" lang="zh-CN" altLang="en-US" sz="2400" b="1" i="0" u="none" strike="noStrike" kern="1200" cap="none" spc="0" normalizeH="0" baseline="0" noProof="1">
                <a:ln>
                  <a:noFill/>
                </a:ln>
                <a:solidFill>
                  <a:srgbClr val="FF0000"/>
                </a:solidFill>
                <a:effectLst/>
                <a:uLnTx/>
                <a:uFillTx/>
                <a:latin typeface="宋体" panose="02010600030101010101" pitchFamily="2" charset="-122"/>
                <a:ea typeface="宋体" panose="02010600030101010101" pitchFamily="2" charset="-122"/>
                <a:cs typeface="+mn-cs"/>
              </a:rPr>
              <a:t>税务机关</a:t>
            </a:r>
            <a:endParaRPr kumimoji="0" lang="zh-CN" altLang="en-US" sz="24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sym typeface="+mn-ea"/>
              </a:rPr>
              <a:t>纳税人直接将材料提交至</a:t>
            </a:r>
            <a:r>
              <a:rPr kumimoji="0" lang="zh-CN" altLang="en-US" sz="2400" b="1" i="0" u="none" strike="noStrike" kern="1200" cap="none" spc="0" normalizeH="0" baseline="0" noProof="1">
                <a:ln>
                  <a:noFill/>
                </a:ln>
                <a:solidFill>
                  <a:srgbClr val="FF0000"/>
                </a:solidFill>
                <a:effectLst/>
                <a:uLnTx/>
                <a:uFillTx/>
                <a:latin typeface="宋体" panose="02010600030101010101" pitchFamily="2" charset="-122"/>
                <a:ea typeface="宋体" panose="02010600030101010101" pitchFamily="2" charset="-122"/>
                <a:cs typeface="+mn-cs"/>
                <a:sym typeface="+mn-ea"/>
              </a:rPr>
              <a:t>税务机关。</a:t>
            </a:r>
            <a:endParaRPr kumimoji="0" lang="zh-CN" altLang="en-US" sz="2400" b="1" i="0" u="none" strike="noStrike" kern="1200" cap="none" spc="0" normalizeH="0" baseline="0" noProof="1">
              <a:ln>
                <a:noFill/>
              </a:ln>
              <a:solidFill>
                <a:srgbClr val="FF0000"/>
              </a:solidFill>
              <a:effectLst/>
              <a:uLnTx/>
              <a:uFillTx/>
              <a:latin typeface="宋体" panose="02010600030101010101" pitchFamily="2" charset="-122"/>
              <a:ea typeface="宋体" panose="02010600030101010101" pitchFamily="2" charset="-122"/>
              <a:cs typeface="+mn-cs"/>
              <a:sym typeface="+mn-ea"/>
            </a:endParaRPr>
          </a:p>
        </p:txBody>
      </p:sp>
      <p:sp>
        <p:nvSpPr>
          <p:cNvPr id="4" name="Rectangle 52"/>
          <p:cNvSpPr/>
          <p:nvPr/>
        </p:nvSpPr>
        <p:spPr>
          <a:xfrm>
            <a:off x="776288" y="3251200"/>
            <a:ext cx="7848600" cy="2609850"/>
          </a:xfrm>
          <a:prstGeom prst="rect">
            <a:avLst/>
          </a:prstGeom>
          <a:solidFill>
            <a:srgbClr val="FFF16D"/>
          </a:solidFill>
          <a:ln w="9525" cap="flat" cmpd="sng">
            <a:solidFill>
              <a:schemeClr val="tx1"/>
            </a:solidFill>
            <a:prstDash val="solid"/>
            <a:miter/>
            <a:headEnd type="none" w="med" len="med"/>
            <a:tailEnd type="none" w="med" len="med"/>
          </a:ln>
        </p:spPr>
        <p:txBody>
          <a:bodyPr wrap="none" lIns="92075" tIns="46036" rIns="92075" bIns="4603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pPr>
            <a:r>
              <a:rPr lang="zh-CN" altLang="en-US" sz="2000" b="1" dirty="0">
                <a:latin typeface="Arial" panose="020B0604020202020204" pitchFamily="34" charset="0"/>
              </a:rPr>
              <a:t>相关材料</a:t>
            </a:r>
            <a:endParaRPr lang="zh-CN" altLang="en-US" sz="2000" b="1" dirty="0">
              <a:latin typeface="Arial" panose="020B0604020202020204" pitchFamily="34" charset="0"/>
            </a:endParaRPr>
          </a:p>
          <a:p>
            <a:pPr marL="0" lvl="0" indent="0">
              <a:spcBef>
                <a:spcPct val="0"/>
              </a:spcBef>
              <a:buNone/>
            </a:pPr>
            <a:r>
              <a:rPr lang="zh-CN" altLang="en-US" sz="2000" b="1" dirty="0">
                <a:latin typeface="Arial" panose="020B0604020202020204" pitchFamily="34" charset="0"/>
                <a:sym typeface="宋体" panose="02010600030101010101" pitchFamily="2" charset="-122"/>
              </a:rPr>
              <a:t>     纳税人本人、配偶、未成年子女、被赡养老人等个人身份信息； </a:t>
            </a:r>
            <a:endParaRPr lang="zh-CN" altLang="en-US" sz="2000" dirty="0">
              <a:latin typeface="Times New Roman" panose="02020603050405020304" pitchFamily="18" charset="0"/>
            </a:endParaRPr>
          </a:p>
          <a:p>
            <a:pPr marL="0" lvl="0" indent="0">
              <a:spcBef>
                <a:spcPct val="0"/>
              </a:spcBef>
              <a:buNone/>
            </a:pPr>
            <a:r>
              <a:rPr lang="zh-CN" altLang="en-US" sz="2000" b="1" dirty="0">
                <a:latin typeface="Arial" panose="020B0604020202020204" pitchFamily="34" charset="0"/>
                <a:sym typeface="宋体" panose="02010600030101010101" pitchFamily="2" charset="-122"/>
              </a:rPr>
              <a:t>     国务院税务主管部门规定的其他与专项附加扣除相关的信息。</a:t>
            </a:r>
            <a:endParaRPr lang="zh-CN" altLang="en-US" sz="2000" b="1" dirty="0">
              <a:latin typeface="Arial" panose="020B0604020202020204" pitchFamily="34" charset="0"/>
            </a:endParaRPr>
          </a:p>
          <a:p>
            <a:pPr marL="0" lvl="0" indent="0">
              <a:spcBef>
                <a:spcPct val="0"/>
              </a:spcBef>
            </a:pPr>
            <a:r>
              <a:rPr lang="zh-CN" altLang="en-US" sz="2000" b="1" dirty="0">
                <a:latin typeface="Arial" panose="020B0604020202020204" pitchFamily="34" charset="0"/>
              </a:rPr>
              <a:t> 注意</a:t>
            </a:r>
            <a:endParaRPr lang="zh-CN" altLang="en-US" sz="2000" b="1" dirty="0">
              <a:latin typeface="Arial" panose="020B0604020202020204" pitchFamily="34" charset="0"/>
            </a:endParaRPr>
          </a:p>
          <a:p>
            <a:pPr marL="0" lvl="0" indent="0">
              <a:spcBef>
                <a:spcPct val="0"/>
              </a:spcBef>
              <a:buNone/>
            </a:pPr>
            <a:r>
              <a:rPr lang="zh-CN" altLang="en-US" sz="2000" b="1" dirty="0">
                <a:latin typeface="Arial" panose="020B0604020202020204" pitchFamily="34" charset="0"/>
              </a:rPr>
              <a:t>   信息发生变化的，应及时向扣缴义务人或者税务机关提供相关信息。</a:t>
            </a:r>
            <a:endParaRPr lang="zh-CN" altLang="en-US" sz="1800" dirty="0">
              <a:latin typeface="Times New Roman" panose="02020603050405020304" pitchFamily="18" charset="0"/>
            </a:endParaRPr>
          </a:p>
          <a:p>
            <a:pPr marL="0" lvl="0" indent="0">
              <a:spcBef>
                <a:spcPct val="0"/>
              </a:spcBef>
              <a:buNone/>
            </a:pPr>
            <a:endParaRPr lang="zh-CN" altLang="en-US" sz="18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00000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a:t>
            </a:r>
            <a:r>
              <a:rPr lang="zh-CN" altLang="en-US" sz="2800" b="1" dirty="0">
                <a:solidFill>
                  <a:srgbClr val="FFFFFF"/>
                </a:solidFill>
                <a:latin typeface="微软雅黑" panose="020B0503020204020204" pitchFamily="34" charset="-122"/>
              </a:rPr>
              <a:t>综合纳税项目信息核实：</a:t>
            </a:r>
            <a:endParaRPr lang="zh-CN" altLang="en-US" sz="2800" b="1" dirty="0">
              <a:solidFill>
                <a:srgbClr val="FFFFFF"/>
              </a:solidFill>
              <a:latin typeface="微软雅黑" panose="020B0503020204020204" pitchFamily="34" charset="-122"/>
            </a:endParaRPr>
          </a:p>
        </p:txBody>
      </p:sp>
      <p:sp>
        <p:nvSpPr>
          <p:cNvPr id="75779" name="Rectangle 1"/>
          <p:cNvSpPr/>
          <p:nvPr/>
        </p:nvSpPr>
        <p:spPr>
          <a:xfrm>
            <a:off x="360363" y="987425"/>
            <a:ext cx="8256587" cy="1568450"/>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266700">
              <a:lnSpc>
                <a:spcPct val="150000"/>
              </a:lnSpc>
              <a:spcBef>
                <a:spcPct val="0"/>
              </a:spcBef>
              <a:buNone/>
            </a:pPr>
            <a:endParaRPr lang="en-US" altLang="zh-CN" b="1" dirty="0">
              <a:latin typeface="宋体" panose="02010600030101010101" pitchFamily="2" charset="-122"/>
            </a:endParaRPr>
          </a:p>
          <a:p>
            <a:pPr marL="0" lvl="0" indent="266700">
              <a:lnSpc>
                <a:spcPct val="150000"/>
              </a:lnSpc>
              <a:spcBef>
                <a:spcPct val="0"/>
              </a:spcBef>
              <a:buNone/>
            </a:pPr>
            <a:endParaRPr lang="zh-CN" altLang="en-US" b="1" dirty="0">
              <a:latin typeface="宋体" panose="02010600030101010101" pitchFamily="2" charset="-122"/>
            </a:endParaRPr>
          </a:p>
        </p:txBody>
      </p:sp>
      <p:graphicFrame>
        <p:nvGraphicFramePr>
          <p:cNvPr id="2" name="表格 1"/>
          <p:cNvGraphicFramePr/>
          <p:nvPr/>
        </p:nvGraphicFramePr>
        <p:xfrm>
          <a:off x="628650" y="1273175"/>
          <a:ext cx="7432675" cy="5321300"/>
        </p:xfrm>
        <a:graphic>
          <a:graphicData uri="http://schemas.openxmlformats.org/drawingml/2006/table">
            <a:tbl>
              <a:tblPr firstRow="1" bandRow="1">
                <a:tableStyleId>{5C22544A-7EE6-4342-B048-85BDC9FD1C3A}</a:tableStyleId>
              </a:tblPr>
              <a:tblGrid>
                <a:gridCol w="3716337"/>
                <a:gridCol w="3716337"/>
              </a:tblGrid>
              <a:tr h="958964">
                <a:tc>
                  <a:txBody>
                    <a:bodyPr/>
                    <a:lstStyle/>
                    <a:p>
                      <a:pPr algn="ctr">
                        <a:buNone/>
                      </a:pPr>
                      <a:r>
                        <a:rPr lang="zh-CN" altLang="en-US" sz="2800"/>
                        <a:t>有关部门和单位</a:t>
                      </a:r>
                      <a:endParaRPr lang="zh-CN" altLang="en-US" sz="2800"/>
                    </a:p>
                  </a:txBody>
                  <a:tcPr marL="91448" marR="91448" marT="45725" marB="45725"/>
                </a:tc>
                <a:tc>
                  <a:txBody>
                    <a:bodyPr/>
                    <a:lstStyle/>
                    <a:p>
                      <a:pPr algn="ctr">
                        <a:buNone/>
                      </a:pPr>
                      <a:r>
                        <a:rPr lang="zh-CN" altLang="en-US" sz="2800"/>
                        <a:t>核实内容</a:t>
                      </a:r>
                      <a:endParaRPr lang="zh-CN" altLang="en-US" sz="2800"/>
                    </a:p>
                  </a:txBody>
                  <a:tcPr marL="91448" marR="91448" marT="45725" marB="45725"/>
                </a:tc>
              </a:tr>
              <a:tr h="1190767">
                <a:tc>
                  <a:txBody>
                    <a:bodyPr/>
                    <a:lstStyle/>
                    <a:p>
                      <a:pPr algn="ctr">
                        <a:buNone/>
                      </a:pPr>
                      <a:endParaRPr lang="zh-CN" altLang="en-US" sz="2400" b="1"/>
                    </a:p>
                    <a:p>
                      <a:pPr algn="ctr">
                        <a:buNone/>
                      </a:pPr>
                      <a:r>
                        <a:rPr lang="zh-CN" altLang="en-US" sz="2400" b="1"/>
                        <a:t>公安部门</a:t>
                      </a:r>
                      <a:endParaRPr lang="zh-CN" altLang="en-US" sz="2400" b="1"/>
                    </a:p>
                  </a:txBody>
                  <a:tcPr marL="91448" marR="91448" marT="45725" marB="45725"/>
                </a:tc>
                <a:tc>
                  <a:txBody>
                    <a:bodyPr/>
                    <a:lstStyle/>
                    <a:p>
                      <a:pPr algn="ctr">
                        <a:buNone/>
                      </a:pPr>
                      <a:r>
                        <a:rPr lang="zh-CN" altLang="en-US" sz="2000" b="1"/>
                        <a:t>有关身份信息、户籍信息、出入境证件信息、出国留学人员信息、公民死亡标识等信息</a:t>
                      </a:r>
                      <a:endParaRPr lang="zh-CN" altLang="en-US" sz="2000" b="1"/>
                    </a:p>
                  </a:txBody>
                  <a:tcPr marL="91448" marR="91448" marT="45725" marB="45725"/>
                </a:tc>
              </a:tr>
              <a:tr h="1005960">
                <a:tc>
                  <a:txBody>
                    <a:bodyPr/>
                    <a:lstStyle/>
                    <a:p>
                      <a:pPr algn="ctr">
                        <a:buNone/>
                      </a:pPr>
                      <a:endParaRPr lang="zh-CN" altLang="en-US" sz="2400" b="1"/>
                    </a:p>
                    <a:p>
                      <a:pPr algn="ctr">
                        <a:buNone/>
                      </a:pPr>
                      <a:r>
                        <a:rPr lang="zh-CN" altLang="en-US" sz="2400" b="1"/>
                        <a:t>卫生健康部门</a:t>
                      </a:r>
                      <a:endParaRPr lang="zh-CN" altLang="en-US" sz="2400" b="1"/>
                    </a:p>
                  </a:txBody>
                  <a:tcPr marL="91448" marR="91448" marT="45725" marB="45725"/>
                </a:tc>
                <a:tc>
                  <a:txBody>
                    <a:bodyPr/>
                    <a:lstStyle/>
                    <a:p>
                      <a:pPr algn="ctr">
                        <a:buNone/>
                      </a:pPr>
                      <a:endParaRPr lang="zh-CN" altLang="en-US" sz="2000" b="1"/>
                    </a:p>
                    <a:p>
                      <a:pPr algn="ctr">
                        <a:buNone/>
                      </a:pPr>
                      <a:r>
                        <a:rPr lang="zh-CN" altLang="en-US" sz="2000" b="1"/>
                        <a:t>有关出生医学证明信息、独生子女信息</a:t>
                      </a:r>
                      <a:endParaRPr lang="zh-CN" altLang="en-US" sz="2000" b="1"/>
                    </a:p>
                  </a:txBody>
                  <a:tcPr marL="91448" marR="91448" marT="45725" marB="45725"/>
                </a:tc>
              </a:tr>
              <a:tr h="974206">
                <a:tc>
                  <a:txBody>
                    <a:bodyPr/>
                    <a:lstStyle/>
                    <a:p>
                      <a:pPr algn="ctr">
                        <a:buNone/>
                      </a:pPr>
                      <a:r>
                        <a:rPr lang="zh-CN" altLang="en-US" sz="2400" b="1"/>
                        <a:t>民政部门、外交部门、</a:t>
                      </a:r>
                      <a:endParaRPr lang="zh-CN" altLang="en-US" sz="2400" b="1"/>
                    </a:p>
                    <a:p>
                      <a:pPr algn="ctr">
                        <a:buNone/>
                      </a:pPr>
                      <a:r>
                        <a:rPr lang="zh-CN" altLang="en-US" sz="2400" b="1"/>
                        <a:t>最高法院</a:t>
                      </a:r>
                      <a:endParaRPr lang="zh-CN" altLang="en-US" sz="2400" b="1"/>
                    </a:p>
                  </a:txBody>
                  <a:tcPr marL="91448" marR="91448" marT="45725" marB="45725"/>
                </a:tc>
                <a:tc>
                  <a:txBody>
                    <a:bodyPr/>
                    <a:lstStyle/>
                    <a:p>
                      <a:pPr algn="ctr">
                        <a:buNone/>
                      </a:pPr>
                      <a:endParaRPr lang="zh-CN" altLang="en-US" sz="2000" b="1"/>
                    </a:p>
                    <a:p>
                      <a:pPr algn="ctr">
                        <a:buNone/>
                      </a:pPr>
                      <a:r>
                        <a:rPr lang="zh-CN" altLang="en-US" sz="2000" b="1"/>
                        <a:t>有关婚姻登记信息</a:t>
                      </a:r>
                      <a:endParaRPr lang="zh-CN" altLang="en-US" sz="2000" b="1"/>
                    </a:p>
                  </a:txBody>
                  <a:tcPr marL="91448" marR="91448" marT="45725" marB="45725"/>
                </a:tc>
              </a:tr>
              <a:tr h="1191402">
                <a:tc>
                  <a:txBody>
                    <a:bodyPr/>
                    <a:lstStyle/>
                    <a:p>
                      <a:pPr algn="ctr">
                        <a:buNone/>
                      </a:pPr>
                      <a:endParaRPr lang="zh-CN" altLang="en-US" sz="2400" b="1"/>
                    </a:p>
                    <a:p>
                      <a:pPr algn="ctr">
                        <a:buNone/>
                      </a:pPr>
                      <a:r>
                        <a:rPr lang="zh-CN" altLang="en-US" sz="2400" b="1"/>
                        <a:t>教育部门</a:t>
                      </a:r>
                      <a:endParaRPr lang="zh-CN" altLang="en-US" sz="2400" b="1"/>
                    </a:p>
                  </a:txBody>
                  <a:tcPr marL="91448" marR="91448" marT="45725" marB="45725"/>
                </a:tc>
                <a:tc>
                  <a:txBody>
                    <a:bodyPr/>
                    <a:lstStyle/>
                    <a:p>
                      <a:pPr algn="ctr">
                        <a:buNone/>
                      </a:pPr>
                      <a:r>
                        <a:rPr lang="zh-CN" altLang="en-US" sz="2000" b="1"/>
                        <a:t>有关学生学籍信息、或者在相关部门备案的境外教育机构资质信息</a:t>
                      </a:r>
                      <a:endParaRPr lang="zh-CN" altLang="en-US" sz="2000" b="1"/>
                    </a:p>
                  </a:txBody>
                  <a:tcPr marL="91448" marR="91448" marT="45725" marB="457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a:t>
            </a:r>
            <a:r>
              <a:rPr lang="zh-CN" altLang="en-US" sz="2800" b="1" dirty="0">
                <a:solidFill>
                  <a:srgbClr val="FFFFFF"/>
                </a:solidFill>
                <a:latin typeface="微软雅黑" panose="020B0503020204020204" pitchFamily="34" charset="-122"/>
              </a:rPr>
              <a:t>综合纳税项目信息核实：</a:t>
            </a:r>
            <a:endParaRPr lang="zh-CN" altLang="en-US" sz="2800" b="1" dirty="0">
              <a:solidFill>
                <a:srgbClr val="FFFFFF"/>
              </a:solidFill>
              <a:latin typeface="微软雅黑" panose="020B0503020204020204" pitchFamily="34" charset="-122"/>
            </a:endParaRPr>
          </a:p>
        </p:txBody>
      </p:sp>
      <p:graphicFrame>
        <p:nvGraphicFramePr>
          <p:cNvPr id="3" name="表格 2"/>
          <p:cNvGraphicFramePr/>
          <p:nvPr/>
        </p:nvGraphicFramePr>
        <p:xfrm>
          <a:off x="539750" y="1254125"/>
          <a:ext cx="7856538" cy="5832475"/>
        </p:xfrm>
        <a:graphic>
          <a:graphicData uri="http://schemas.openxmlformats.org/drawingml/2006/table">
            <a:tbl>
              <a:tblPr firstRow="1" bandRow="1">
                <a:tableStyleId>{5C22544A-7EE6-4342-B048-85BDC9FD1C3A}</a:tableStyleId>
              </a:tblPr>
              <a:tblGrid>
                <a:gridCol w="4090201"/>
                <a:gridCol w="3766337"/>
              </a:tblGrid>
              <a:tr h="712331">
                <a:tc>
                  <a:txBody>
                    <a:bodyPr/>
                    <a:lstStyle/>
                    <a:p>
                      <a:pPr algn="ctr">
                        <a:buNone/>
                      </a:pPr>
                      <a:r>
                        <a:rPr lang="zh-CN" altLang="en-US" sz="2800"/>
                        <a:t>有关部门和单位</a:t>
                      </a:r>
                      <a:endParaRPr lang="zh-CN" altLang="en-US" sz="2800"/>
                    </a:p>
                  </a:txBody>
                  <a:tcPr marL="91444" marR="91444" marT="45711" marB="45711"/>
                </a:tc>
                <a:tc>
                  <a:txBody>
                    <a:bodyPr/>
                    <a:lstStyle/>
                    <a:p>
                      <a:pPr algn="ctr">
                        <a:buNone/>
                      </a:pPr>
                      <a:r>
                        <a:rPr lang="zh-CN" altLang="en-US" sz="2800"/>
                        <a:t>核实内容</a:t>
                      </a:r>
                      <a:endParaRPr lang="zh-CN" altLang="en-US" sz="2800"/>
                    </a:p>
                  </a:txBody>
                  <a:tcPr marL="91444" marR="91444" marT="45711" marB="45711"/>
                </a:tc>
              </a:tr>
              <a:tr h="914312">
                <a:tc>
                  <a:txBody>
                    <a:bodyPr/>
                    <a:lstStyle/>
                    <a:p>
                      <a:pPr algn="ctr">
                        <a:buNone/>
                      </a:pPr>
                      <a:r>
                        <a:rPr lang="zh-CN" altLang="en-US" sz="2400" b="1"/>
                        <a:t>人力资源社会保障等部门</a:t>
                      </a:r>
                      <a:endParaRPr lang="zh-CN" altLang="en-US" sz="2400" b="1"/>
                    </a:p>
                  </a:txBody>
                  <a:tcPr marL="91444" marR="91444" marT="45711" marB="45711"/>
                </a:tc>
                <a:tc>
                  <a:txBody>
                    <a:bodyPr/>
                    <a:lstStyle/>
                    <a:p>
                      <a:pPr algn="ctr">
                        <a:buNone/>
                      </a:pPr>
                      <a:r>
                        <a:rPr lang="zh-CN" altLang="en-US" sz="1800" b="1"/>
                        <a:t>有关学历继续教育学生学籍信息、职业资格继续教育、技术资格继续教育信息</a:t>
                      </a:r>
                      <a:endParaRPr lang="zh-CN" altLang="en-US" sz="1800" b="1"/>
                    </a:p>
                  </a:txBody>
                  <a:tcPr marL="91444" marR="91444" marT="45711" marB="45711"/>
                </a:tc>
              </a:tr>
              <a:tr h="822880">
                <a:tc>
                  <a:txBody>
                    <a:bodyPr/>
                    <a:lstStyle/>
                    <a:p>
                      <a:pPr algn="ctr">
                        <a:buNone/>
                      </a:pPr>
                      <a:r>
                        <a:rPr lang="zh-CN" altLang="en-US" sz="2400" b="1"/>
                        <a:t>财政部门</a:t>
                      </a:r>
                      <a:endParaRPr lang="zh-CN" altLang="en-US" sz="2400" b="1"/>
                    </a:p>
                    <a:p>
                      <a:pPr algn="ctr">
                        <a:buNone/>
                      </a:pPr>
                      <a:endParaRPr lang="zh-CN" altLang="en-US" sz="2400" b="1"/>
                    </a:p>
                  </a:txBody>
                  <a:tcPr marL="91444" marR="91444" marT="45711" marB="45711"/>
                </a:tc>
                <a:tc>
                  <a:txBody>
                    <a:bodyPr/>
                    <a:lstStyle/>
                    <a:p>
                      <a:pPr algn="ctr">
                        <a:buNone/>
                      </a:pPr>
                      <a:r>
                        <a:rPr lang="zh-CN" altLang="en-US" sz="1800" b="1"/>
                        <a:t>有关继续加油收费财政票据信息</a:t>
                      </a:r>
                      <a:endParaRPr lang="zh-CN" altLang="en-US" sz="1800" b="1"/>
                    </a:p>
                  </a:txBody>
                  <a:tcPr marL="91444" marR="91444" marT="45711" marB="45711"/>
                </a:tc>
              </a:tr>
              <a:tr h="914312">
                <a:tc>
                  <a:txBody>
                    <a:bodyPr/>
                    <a:lstStyle/>
                    <a:p>
                      <a:pPr algn="ctr">
                        <a:buNone/>
                      </a:pPr>
                      <a:r>
                        <a:rPr lang="zh-CN" altLang="en-US" sz="2400" b="1"/>
                        <a:t>住房城乡建设部门</a:t>
                      </a:r>
                      <a:endParaRPr lang="zh-CN" altLang="en-US" sz="2400" b="1"/>
                    </a:p>
                  </a:txBody>
                  <a:tcPr marL="91444" marR="91444" marT="45711" marB="45711"/>
                </a:tc>
                <a:tc>
                  <a:txBody>
                    <a:bodyPr/>
                    <a:lstStyle/>
                    <a:p>
                      <a:pPr algn="ctr">
                        <a:buNone/>
                      </a:pPr>
                      <a:r>
                        <a:rPr lang="zh-CN" altLang="en-US" sz="1800" b="1"/>
                        <a:t>有关住房租赁信息、住房公积金管理机构有关住房公积金贷款还款支出信息</a:t>
                      </a:r>
                      <a:endParaRPr lang="zh-CN" altLang="en-US" sz="1800" b="1"/>
                    </a:p>
                  </a:txBody>
                  <a:tcPr marL="91444" marR="91444" marT="45711" marB="45711"/>
                </a:tc>
              </a:tr>
              <a:tr h="822880">
                <a:tc>
                  <a:txBody>
                    <a:bodyPr/>
                    <a:lstStyle/>
                    <a:p>
                      <a:pPr algn="ctr">
                        <a:buNone/>
                      </a:pPr>
                      <a:r>
                        <a:rPr lang="zh-CN" altLang="en-US" sz="2400" b="1"/>
                        <a:t>自然资源部门</a:t>
                      </a:r>
                      <a:endParaRPr lang="zh-CN" altLang="en-US" sz="2400" b="1"/>
                    </a:p>
                    <a:p>
                      <a:pPr algn="ctr">
                        <a:buNone/>
                      </a:pPr>
                      <a:endParaRPr lang="zh-CN" altLang="en-US" sz="2400" b="1"/>
                    </a:p>
                  </a:txBody>
                  <a:tcPr marL="91444" marR="91444" marT="45711" marB="45711"/>
                </a:tc>
                <a:tc>
                  <a:txBody>
                    <a:bodyPr/>
                    <a:lstStyle/>
                    <a:p>
                      <a:pPr algn="ctr">
                        <a:buNone/>
                      </a:pPr>
                      <a:r>
                        <a:rPr lang="zh-CN" altLang="en-US" sz="1800" b="1"/>
                        <a:t>有关不动产登记信息</a:t>
                      </a:r>
                      <a:endParaRPr lang="zh-CN" altLang="en-US" sz="1800" b="1"/>
                    </a:p>
                  </a:txBody>
                  <a:tcPr marL="91444" marR="91444" marT="45711" marB="45711"/>
                </a:tc>
              </a:tr>
              <a:tr h="822880">
                <a:tc>
                  <a:txBody>
                    <a:bodyPr/>
                    <a:lstStyle/>
                    <a:p>
                      <a:pPr algn="ctr">
                        <a:buNone/>
                      </a:pPr>
                      <a:r>
                        <a:rPr lang="zh-CN" altLang="en-US" sz="2400" b="1"/>
                        <a:t>人民银行、金融监督管理部门</a:t>
                      </a:r>
                      <a:endParaRPr lang="zh-CN" altLang="en-US" sz="2400" b="1"/>
                    </a:p>
                  </a:txBody>
                  <a:tcPr marL="91444" marR="91444" marT="45711" marB="45711"/>
                </a:tc>
                <a:tc>
                  <a:txBody>
                    <a:bodyPr/>
                    <a:lstStyle/>
                    <a:p>
                      <a:pPr algn="ctr">
                        <a:buNone/>
                      </a:pPr>
                      <a:r>
                        <a:rPr lang="zh-CN" altLang="en-US" sz="1800" b="1"/>
                        <a:t>有关住房商业贷款还款支出信息</a:t>
                      </a:r>
                      <a:endParaRPr lang="zh-CN" altLang="en-US" sz="1800" b="1"/>
                    </a:p>
                  </a:txBody>
                  <a:tcPr marL="91444" marR="91444" marT="45711" marB="45711"/>
                </a:tc>
              </a:tr>
              <a:tr h="822880">
                <a:tc>
                  <a:txBody>
                    <a:bodyPr/>
                    <a:lstStyle/>
                    <a:p>
                      <a:pPr algn="ctr">
                        <a:buNone/>
                      </a:pPr>
                      <a:r>
                        <a:rPr lang="zh-CN" altLang="en-US" sz="2400" b="1"/>
                        <a:t>医疗保障部门</a:t>
                      </a:r>
                      <a:endParaRPr lang="zh-CN" altLang="en-US" sz="2400" b="1"/>
                    </a:p>
                    <a:p>
                      <a:pPr algn="ctr">
                        <a:buNone/>
                      </a:pPr>
                      <a:endParaRPr lang="zh-CN" altLang="en-US" sz="2400" b="1"/>
                    </a:p>
                  </a:txBody>
                  <a:tcPr marL="91444" marR="91444" marT="45711" marB="45711"/>
                </a:tc>
                <a:tc>
                  <a:txBody>
                    <a:bodyPr/>
                    <a:lstStyle/>
                    <a:p>
                      <a:pPr algn="ctr">
                        <a:buNone/>
                      </a:pPr>
                      <a:r>
                        <a:rPr lang="zh-CN" altLang="en-US" sz="1800" b="1"/>
                        <a:t>有关个人负担的医药费用信息</a:t>
                      </a:r>
                      <a:endParaRPr lang="zh-CN" altLang="en-US" sz="1800" b="1"/>
                    </a:p>
                  </a:txBody>
                  <a:tcPr marL="91444" marR="91444" marT="45711" marB="45711"/>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3.</a:t>
            </a:r>
            <a:r>
              <a:rPr lang="zh-CN" altLang="en-US" sz="2800" b="1" dirty="0">
                <a:solidFill>
                  <a:srgbClr val="FFFFFF"/>
                </a:solidFill>
                <a:latin typeface="微软雅黑" panose="020B0503020204020204" pitchFamily="34" charset="-122"/>
              </a:rPr>
              <a:t>个税综合纳税项目</a:t>
            </a:r>
            <a:r>
              <a:rPr lang="zh-CN" altLang="en-US" sz="2800" b="1" dirty="0">
                <a:solidFill>
                  <a:srgbClr val="FFFFFF"/>
                </a:solidFill>
                <a:latin typeface="微软雅黑" panose="020B0503020204020204" pitchFamily="34" charset="-122"/>
                <a:ea typeface="微软雅黑" panose="020B0503020204020204" pitchFamily="34" charset="-122"/>
              </a:rPr>
              <a:t>申报：</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77827" name="矩形 2"/>
          <p:cNvSpPr/>
          <p:nvPr/>
        </p:nvSpPr>
        <p:spPr>
          <a:xfrm>
            <a:off x="428625" y="1428750"/>
            <a:ext cx="8072438" cy="52625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57200" lvl="1" indent="0" eaLnBrk="1" hangingPunct="1">
              <a:lnSpc>
                <a:spcPct val="200000"/>
              </a:lnSpc>
              <a:spcBef>
                <a:spcPct val="0"/>
              </a:spcBef>
              <a:buNone/>
            </a:pPr>
            <a:r>
              <a:rPr lang="zh-CN" altLang="en-US" b="1" dirty="0">
                <a:latin typeface="微软雅黑" panose="020B0503020204020204" pitchFamily="34" charset="-122"/>
                <a:ea typeface="微软雅黑" panose="020B0503020204020204" pitchFamily="34" charset="-122"/>
              </a:rPr>
              <a:t>如果纳税人拒不提供或提供虚假资料凭据</a:t>
            </a:r>
            <a:endParaRPr lang="zh-CN" altLang="en-US" b="1" dirty="0">
              <a:latin typeface="微软雅黑" panose="020B0503020204020204" pitchFamily="34" charset="-122"/>
              <a:ea typeface="微软雅黑" panose="020B0503020204020204" pitchFamily="34" charset="-122"/>
            </a:endParaRPr>
          </a:p>
          <a:p>
            <a:pPr marL="457200" lvl="1" indent="0" eaLnBrk="1" hangingPunct="1">
              <a:lnSpc>
                <a:spcPct val="200000"/>
              </a:lnSpc>
              <a:spcBef>
                <a:spcPct val="0"/>
              </a:spcBef>
              <a:buNone/>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、首次发现，通报纳税人和扣缴义务人，提醒纳税人更正</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a:p>
            <a:pPr marL="457200" lvl="1" indent="0" eaLnBrk="1" hangingPunct="1">
              <a:lnSpc>
                <a:spcPct val="200000"/>
              </a:lnSpc>
              <a:spcBef>
                <a:spcPct val="0"/>
              </a:spcBef>
              <a:buNone/>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、再次发现，记入纳税人信用记录，同有关部门实施联合惩戒。</a:t>
            </a:r>
            <a:endParaRPr lang="zh-CN" altLang="en-US" b="1" dirty="0">
              <a:latin typeface="微软雅黑" panose="020B0503020204020204" pitchFamily="34" charset="-122"/>
              <a:ea typeface="微软雅黑" panose="020B0503020204020204" pitchFamily="34" charset="-122"/>
            </a:endParaRPr>
          </a:p>
          <a:p>
            <a:pPr marL="457200" lvl="1" indent="0" eaLnBrk="1" hangingPunct="1">
              <a:lnSpc>
                <a:spcPct val="200000"/>
              </a:lnSpc>
              <a:spcBef>
                <a:spcPct val="0"/>
              </a:spcBef>
              <a:buNone/>
            </a:pPr>
            <a:endParaRPr lang="zh-CN" altLang="en-US" b="1" dirty="0">
              <a:latin typeface="微软雅黑" panose="020B0503020204020204" pitchFamily="34" charset="-122"/>
              <a:ea typeface="微软雅黑" panose="020B0503020204020204" pitchFamily="34" charset="-122"/>
            </a:endParaRPr>
          </a:p>
        </p:txBody>
      </p:sp>
      <p:pic>
        <p:nvPicPr>
          <p:cNvPr id="77828" name="Picture 4" descr="BS00285_"/>
          <p:cNvPicPr>
            <a:picLocks noChangeAspect="1"/>
          </p:cNvPicPr>
          <p:nvPr/>
        </p:nvPicPr>
        <p:blipFill>
          <a:blip r:embed="rId1"/>
          <a:stretch>
            <a:fillRect/>
          </a:stretch>
        </p:blipFill>
        <p:spPr>
          <a:xfrm>
            <a:off x="5776913" y="4894263"/>
            <a:ext cx="1936750" cy="179705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个人预扣预缴方法</a:t>
            </a:r>
            <a:endParaRPr lang="zh-CN" altLang="en-US" sz="2800" b="1" dirty="0">
              <a:solidFill>
                <a:srgbClr val="FFFFFF"/>
              </a:solidFill>
              <a:latin typeface="微软雅黑" panose="020B0503020204020204" pitchFamily="34" charset="-122"/>
            </a:endParaRPr>
          </a:p>
        </p:txBody>
      </p:sp>
      <p:sp>
        <p:nvSpPr>
          <p:cNvPr id="78851" name="Rectangle 3"/>
          <p:cNvSpPr txBox="1"/>
          <p:nvPr/>
        </p:nvSpPr>
        <p:spPr>
          <a:xfrm>
            <a:off x="434975" y="1212850"/>
            <a:ext cx="8280400" cy="5145088"/>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50000"/>
              </a:lnSpc>
              <a:buClr>
                <a:srgbClr val="003366"/>
              </a:buClr>
              <a:buNone/>
            </a:pP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扣缴义务人向居民个人支付：</a:t>
            </a:r>
            <a:endParaRPr lang="zh-CN" altLang="en-US" sz="2000" b="1"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50000"/>
              </a:lnSpc>
              <a:buClr>
                <a:srgbClr val="003366"/>
              </a:buClr>
              <a:buNone/>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1</a:t>
            </a:r>
            <a:r>
              <a:rPr lang="zh-CN" altLang="en-US" sz="2000" b="1" dirty="0">
                <a:solidFill>
                  <a:srgbClr val="000000"/>
                </a:solidFill>
                <a:latin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工资、薪金所得，</a:t>
            </a:r>
            <a:endParaRPr lang="zh-CN" altLang="en-US" sz="2000" b="1"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50000"/>
              </a:lnSpc>
              <a:buClr>
                <a:srgbClr val="003366"/>
              </a:buClr>
              <a:buNone/>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2</a:t>
            </a:r>
            <a:r>
              <a:rPr lang="zh-CN" altLang="en-US" sz="2000" b="1" dirty="0">
                <a:solidFill>
                  <a:srgbClr val="000000"/>
                </a:solidFill>
                <a:latin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劳务报酬所得，</a:t>
            </a:r>
            <a:endParaRPr lang="zh-CN" altLang="en-US" sz="2000" b="1"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50000"/>
              </a:lnSpc>
              <a:buClr>
                <a:srgbClr val="003366"/>
              </a:buClr>
              <a:buNone/>
            </a:pPr>
            <a:r>
              <a:rPr lang="zh-CN" altLang="en-US" sz="20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3</a:t>
            </a:r>
            <a:r>
              <a:rPr lang="zh-CN" altLang="en-US" sz="2000" b="1" dirty="0">
                <a:solidFill>
                  <a:srgbClr val="000000"/>
                </a:solidFill>
                <a:latin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稿酬所得，</a:t>
            </a:r>
            <a:endParaRPr lang="zh-CN" altLang="en-US" sz="2000" b="1"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50000"/>
              </a:lnSpc>
              <a:buClr>
                <a:srgbClr val="003366"/>
              </a:buClr>
              <a:buNone/>
            </a:pPr>
            <a:r>
              <a:rPr lang="en-US" altLang="zh-CN" sz="2000" b="1" dirty="0">
                <a:solidFill>
                  <a:srgbClr val="000000"/>
                </a:solidFill>
                <a:latin typeface="微软雅黑" panose="020B0503020204020204" pitchFamily="34" charset="-122"/>
                <a:ea typeface="微软雅黑" panose="020B0503020204020204" pitchFamily="34" charset="-122"/>
              </a:rPr>
              <a:t>            4</a:t>
            </a:r>
            <a:r>
              <a:rPr lang="zh-CN" altLang="en-US" sz="2000" b="1" dirty="0">
                <a:solidFill>
                  <a:srgbClr val="000000"/>
                </a:solidFill>
                <a:latin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特许权使用费所得</a:t>
            </a:r>
            <a:endParaRPr lang="zh-CN" altLang="en-US" sz="2000" b="1"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50000"/>
              </a:lnSpc>
              <a:buClr>
                <a:srgbClr val="003366"/>
              </a:buClr>
              <a:buNone/>
            </a:pPr>
            <a:r>
              <a:rPr lang="zh-CN" altLang="en-US" sz="2000" b="1" dirty="0">
                <a:solidFill>
                  <a:srgbClr val="000000"/>
                </a:solidFill>
                <a:latin typeface="微软雅黑" panose="020B0503020204020204" pitchFamily="34" charset="-122"/>
                <a:ea typeface="微软雅黑" panose="020B0503020204020204" pitchFamily="34" charset="-122"/>
              </a:rPr>
              <a:t>            按累计预扣的方法预扣预缴个人所得税，并向主管税务机关报送《个人所得税扣缴申报表》。</a:t>
            </a:r>
            <a:endParaRPr lang="zh-CN" altLang="en-US" sz="2000" b="1"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50000"/>
              </a:lnSpc>
              <a:buClr>
                <a:srgbClr val="003366"/>
              </a:buClr>
              <a:buNone/>
            </a:pPr>
            <a:r>
              <a:rPr lang="zh-CN" altLang="en-US" sz="2000" b="1" dirty="0">
                <a:solidFill>
                  <a:srgbClr val="000000"/>
                </a:solidFill>
                <a:latin typeface="微软雅黑" panose="020B0503020204020204" pitchFamily="34" charset="-122"/>
                <a:ea typeface="微软雅黑" panose="020B0503020204020204" pitchFamily="34" charset="-122"/>
              </a:rPr>
              <a:t>           年度预扣预缴税额与年度应纳税额不一致的，由居民个人于次年3月1日至6月30日向主管税务机关办理综合所得年度汇算清缴，税款多退少补。</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1</a:t>
            </a:r>
            <a:r>
              <a:rPr lang="zh-CN" altLang="en-US" sz="2800" b="1" dirty="0">
                <a:solidFill>
                  <a:srgbClr val="FFFFFF"/>
                </a:solidFill>
                <a:latin typeface="微软雅黑" panose="020B0503020204020204" pitchFamily="34" charset="-122"/>
              </a:rPr>
              <a:t>、</a:t>
            </a:r>
            <a:r>
              <a:rPr lang="en-US" altLang="zh-CN" sz="2800" b="1" dirty="0">
                <a:solidFill>
                  <a:srgbClr val="FFFFFF"/>
                </a:solidFill>
                <a:latin typeface="微软雅黑" panose="020B0503020204020204" pitchFamily="34" charset="-122"/>
                <a:ea typeface="微软雅黑" panose="020B0503020204020204" pitchFamily="34" charset="-122"/>
              </a:rPr>
              <a:t>居民个人预扣预缴方法</a:t>
            </a:r>
            <a:r>
              <a:rPr lang="zh-CN" altLang="en-US" sz="2800" b="1" dirty="0">
                <a:solidFill>
                  <a:srgbClr val="FFFFFF"/>
                </a:solidFill>
                <a:latin typeface="微软雅黑" panose="020B0503020204020204" pitchFamily="34" charset="-122"/>
              </a:rPr>
              <a:t>（工资薪金所得）</a:t>
            </a:r>
            <a:endParaRPr lang="zh-CN" altLang="en-US" sz="2800" b="1" dirty="0">
              <a:solidFill>
                <a:srgbClr val="FFFFFF"/>
              </a:solidFill>
              <a:latin typeface="微软雅黑" panose="020B0503020204020204" pitchFamily="34" charset="-122"/>
            </a:endParaRPr>
          </a:p>
        </p:txBody>
      </p:sp>
      <p:sp>
        <p:nvSpPr>
          <p:cNvPr id="79875" name="矩形 3"/>
          <p:cNvSpPr/>
          <p:nvPr/>
        </p:nvSpPr>
        <p:spPr>
          <a:xfrm>
            <a:off x="357188" y="1241425"/>
            <a:ext cx="8602662" cy="51689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b="1" dirty="0">
                <a:latin typeface="Arial" panose="020B0604020202020204" pitchFamily="34" charset="0"/>
              </a:rPr>
              <a:t>（一）</a:t>
            </a:r>
            <a:r>
              <a:rPr lang="en-US" altLang="zh-CN" sz="2000" b="1" dirty="0">
                <a:latin typeface="Arial" panose="020B0604020202020204" pitchFamily="34" charset="0"/>
              </a:rPr>
              <a:t>扣缴义务人向居民个人支付工资、薪金所得时，应当按照累计预扣法计算预扣税款，并按月办理全员全额扣缴申报。具体计算公式如下：</a:t>
            </a:r>
            <a:endParaRPr lang="en-US" altLang="zh-CN" sz="2000" b="1" dirty="0">
              <a:latin typeface="Arial" panose="020B0604020202020204" pitchFamily="34" charset="0"/>
            </a:endParaRPr>
          </a:p>
          <a:p>
            <a:pPr marL="0" lvl="0" indent="0" eaLnBrk="1" hangingPunct="1">
              <a:lnSpc>
                <a:spcPct val="150000"/>
              </a:lnSpc>
              <a:spcBef>
                <a:spcPct val="0"/>
              </a:spcBef>
              <a:buNone/>
            </a:pPr>
            <a:r>
              <a:rPr lang="zh-CN" altLang="en-US" sz="2000" b="1" dirty="0">
                <a:latin typeface="Arial" panose="020B0604020202020204" pitchFamily="34" charset="0"/>
              </a:rPr>
              <a:t>　　本期应预扣预缴税额=（累计预扣预缴应纳税所得额×预扣率-速算扣除数)-累计减免税额-累计已预扣预缴税额</a:t>
            </a:r>
            <a:endParaRPr lang="zh-CN" altLang="en-US" sz="2000" b="1" dirty="0">
              <a:latin typeface="Arial" panose="020B0604020202020204" pitchFamily="34" charset="0"/>
            </a:endParaRPr>
          </a:p>
          <a:p>
            <a:pPr marL="0" lvl="0" indent="0" eaLnBrk="1" hangingPunct="1">
              <a:lnSpc>
                <a:spcPct val="150000"/>
              </a:lnSpc>
              <a:spcBef>
                <a:spcPct val="0"/>
              </a:spcBef>
              <a:buNone/>
            </a:pPr>
            <a:endParaRPr lang="zh-CN" altLang="en-US" sz="2000" b="1" dirty="0">
              <a:latin typeface="Arial" panose="020B0604020202020204" pitchFamily="34" charset="0"/>
            </a:endParaRPr>
          </a:p>
          <a:p>
            <a:pPr marL="0" lvl="0" indent="0" eaLnBrk="1" hangingPunct="1">
              <a:lnSpc>
                <a:spcPct val="150000"/>
              </a:lnSpc>
              <a:spcBef>
                <a:spcPct val="0"/>
              </a:spcBef>
              <a:buNone/>
            </a:pPr>
            <a:r>
              <a:rPr lang="zh-CN" altLang="en-US" sz="2000" b="1" dirty="0">
                <a:latin typeface="Arial" panose="020B0604020202020204" pitchFamily="34" charset="0"/>
              </a:rPr>
              <a:t>　　累计预扣预缴应纳税所得额=累计收入-累计免税收入-累计减除费用-累计专项扣除-累计专项附加扣除-累计依法确定的其他扣除</a:t>
            </a:r>
            <a:endParaRPr lang="zh-CN" altLang="en-US" sz="2000" b="1" dirty="0">
              <a:latin typeface="Arial" panose="020B0604020202020204" pitchFamily="34" charset="0"/>
            </a:endParaRPr>
          </a:p>
          <a:p>
            <a:pPr marL="0" lvl="0" indent="0" eaLnBrk="1" hangingPunct="1">
              <a:lnSpc>
                <a:spcPct val="150000"/>
              </a:lnSpc>
              <a:spcBef>
                <a:spcPct val="0"/>
              </a:spcBef>
              <a:buNone/>
            </a:pPr>
            <a:r>
              <a:rPr lang="zh-CN" altLang="en-US" sz="2000" b="1" dirty="0">
                <a:latin typeface="Arial" panose="020B0604020202020204" pitchFamily="34" charset="0"/>
              </a:rPr>
              <a:t>　　其中：累计减除费用，按照5000元/月乘以纳税人当年截至本月在本单位的任职受雇月份数计算。</a:t>
            </a:r>
            <a:endParaRPr lang="zh-CN" altLang="en-US" sz="2000" b="1" dirty="0">
              <a:latin typeface="Arial" panose="020B0604020202020204" pitchFamily="34" charset="0"/>
            </a:endParaRPr>
          </a:p>
          <a:p>
            <a:pPr marL="0" lvl="0" indent="0" eaLnBrk="1" hangingPunct="1">
              <a:lnSpc>
                <a:spcPct val="150000"/>
              </a:lnSpc>
              <a:spcBef>
                <a:spcPct val="0"/>
              </a:spcBef>
              <a:buNone/>
            </a:pPr>
            <a:r>
              <a:rPr lang="zh-CN" altLang="en-US" sz="2000" b="1" dirty="0">
                <a:latin typeface="Arial" panose="020B0604020202020204" pitchFamily="34" charset="0"/>
              </a:rPr>
              <a:t>　　上述公式中，计算居民个人工资、薪金所得预扣预缴税额的预扣率、速算扣除数，按《个人所得税预扣率表一》执行</a:t>
            </a:r>
            <a:endParaRPr lang="en-US" altLang="zh-CN" sz="2000" b="1" dirty="0">
              <a:latin typeface="Arial" panose="020B0604020202020204" pitchFamily="34" charset="0"/>
              <a:sym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0898" name="表格 80897"/>
          <p:cNvGraphicFramePr/>
          <p:nvPr/>
        </p:nvGraphicFramePr>
        <p:xfrm>
          <a:off x="428625" y="2000250"/>
          <a:ext cx="8358188" cy="4392613"/>
        </p:xfrm>
        <a:graphic>
          <a:graphicData uri="http://schemas.openxmlformats.org/drawingml/2006/table">
            <a:tbl>
              <a:tblPr/>
              <a:tblGrid>
                <a:gridCol w="950913"/>
                <a:gridCol w="4264025"/>
                <a:gridCol w="1357312"/>
                <a:gridCol w="1785938"/>
              </a:tblGrid>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级数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累计预扣预缴应纳税所得额</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扣除率</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zh-CN"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速算扣除数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1</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不超过</a:t>
                      </a:r>
                      <a:r>
                        <a:rPr lang="en-US" altLang="zh-CN" sz="2000" dirty="0">
                          <a:solidFill>
                            <a:srgbClr val="FFFFFF"/>
                          </a:solidFill>
                        </a:rPr>
                        <a:t>36000</a:t>
                      </a:r>
                      <a:r>
                        <a:rPr lang="zh-CN" altLang="en-US" sz="2000" dirty="0">
                          <a:solidFill>
                            <a:srgbClr val="FFFFFF"/>
                          </a:solidFill>
                        </a:rPr>
                        <a:t>元的</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2</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36000</a:t>
                      </a:r>
                      <a:r>
                        <a:rPr lang="zh-CN" altLang="en-US" sz="2000" dirty="0">
                          <a:solidFill>
                            <a:srgbClr val="FFFFFF"/>
                          </a:solidFill>
                        </a:rPr>
                        <a:t>元至</a:t>
                      </a:r>
                      <a:r>
                        <a:rPr lang="en-US" altLang="zh-CN" sz="2000" dirty="0">
                          <a:solidFill>
                            <a:srgbClr val="FFFFFF"/>
                          </a:solidFill>
                        </a:rPr>
                        <a:t>144000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2520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3</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144000</a:t>
                      </a:r>
                      <a:r>
                        <a:rPr lang="zh-CN" altLang="en-US" sz="2000" dirty="0">
                          <a:solidFill>
                            <a:srgbClr val="FFFFFF"/>
                          </a:solidFill>
                        </a:rPr>
                        <a:t>元至</a:t>
                      </a:r>
                      <a:r>
                        <a:rPr lang="en-US" altLang="zh-CN" sz="2000" dirty="0">
                          <a:solidFill>
                            <a:srgbClr val="FFFFFF"/>
                          </a:solidFill>
                        </a:rPr>
                        <a:t>300000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16920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4</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300000</a:t>
                      </a:r>
                      <a:r>
                        <a:rPr lang="zh-CN" altLang="en-US" sz="2000" dirty="0">
                          <a:solidFill>
                            <a:srgbClr val="FFFFFF"/>
                          </a:solidFill>
                        </a:rPr>
                        <a:t>元至</a:t>
                      </a:r>
                      <a:r>
                        <a:rPr lang="en-US" altLang="zh-CN" sz="2000" dirty="0">
                          <a:solidFill>
                            <a:srgbClr val="FFFFFF"/>
                          </a:solidFill>
                        </a:rPr>
                        <a:t>420000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31920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5</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420000</a:t>
                      </a:r>
                      <a:r>
                        <a:rPr lang="zh-CN" altLang="en-US" sz="2000" dirty="0">
                          <a:solidFill>
                            <a:srgbClr val="FFFFFF"/>
                          </a:solidFill>
                        </a:rPr>
                        <a:t>元至</a:t>
                      </a:r>
                      <a:r>
                        <a:rPr lang="en-US" altLang="zh-CN" sz="2000" dirty="0">
                          <a:solidFill>
                            <a:srgbClr val="FFFFFF"/>
                          </a:solidFill>
                        </a:rPr>
                        <a:t>660000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52920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6</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660000</a:t>
                      </a:r>
                      <a:r>
                        <a:rPr lang="zh-CN" altLang="en-US" sz="2000" dirty="0">
                          <a:solidFill>
                            <a:srgbClr val="FFFFFF"/>
                          </a:solidFill>
                        </a:rPr>
                        <a:t>元至</a:t>
                      </a:r>
                      <a:r>
                        <a:rPr lang="en-US" altLang="zh-CN" sz="2000" dirty="0">
                          <a:solidFill>
                            <a:srgbClr val="FFFFFF"/>
                          </a:solidFill>
                        </a:rPr>
                        <a:t>960000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85920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7</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960000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181920</a:t>
                      </a:r>
                      <a:endParaRPr lang="en-US"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bl>
          </a:graphicData>
        </a:graphic>
      </p:graphicFrame>
      <p:sp>
        <p:nvSpPr>
          <p:cNvPr id="80945"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a:t>
            </a:r>
            <a:r>
              <a:rPr lang="zh-CN" altLang="en-US" sz="2800" b="1" dirty="0">
                <a:solidFill>
                  <a:srgbClr val="FFFFFF"/>
                </a:solidFill>
                <a:latin typeface="微软雅黑" panose="020B0503020204020204" pitchFamily="34" charset="-122"/>
                <a:ea typeface="微软雅黑" panose="020B0503020204020204" pitchFamily="34" charset="-122"/>
              </a:rPr>
              <a:t>居民个人工资、薪金所得预扣预缴：</a:t>
            </a:r>
            <a:endParaRPr lang="en-US" altLang="zh-CN" sz="1800" b="1" dirty="0">
              <a:latin typeface="Arial" panose="020B0604020202020204" pitchFamily="34" charset="0"/>
            </a:endParaRPr>
          </a:p>
        </p:txBody>
      </p:sp>
      <p:sp>
        <p:nvSpPr>
          <p:cNvPr id="80946" name="TextBox 3"/>
          <p:cNvSpPr txBox="1"/>
          <p:nvPr/>
        </p:nvSpPr>
        <p:spPr>
          <a:xfrm>
            <a:off x="1476375" y="1341438"/>
            <a:ext cx="3243263"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zh-CN" sz="2400" b="1" dirty="0">
                <a:latin typeface="微软雅黑" panose="020B0503020204020204" pitchFamily="34" charset="-122"/>
                <a:ea typeface="微软雅黑" panose="020B0503020204020204" pitchFamily="34" charset="-122"/>
              </a:rPr>
              <a:t>个人所得税预扣率表一</a:t>
            </a:r>
            <a:endParaRPr lang="zh-CN" altLang="zh-CN"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1</a:t>
            </a:r>
            <a:r>
              <a:rPr lang="zh-CN" altLang="en-US" sz="2800" b="1" dirty="0">
                <a:solidFill>
                  <a:srgbClr val="FFFFFF"/>
                </a:solidFill>
                <a:latin typeface="微软雅黑" panose="020B0503020204020204" pitchFamily="34" charset="-122"/>
              </a:rPr>
              <a:t>、</a:t>
            </a:r>
            <a:r>
              <a:rPr lang="en-US" altLang="zh-CN" sz="2800" b="1" dirty="0">
                <a:solidFill>
                  <a:srgbClr val="FFFFFF"/>
                </a:solidFill>
                <a:latin typeface="微软雅黑" panose="020B0503020204020204" pitchFamily="34" charset="-122"/>
                <a:ea typeface="微软雅黑" panose="020B0503020204020204" pitchFamily="34" charset="-122"/>
              </a:rPr>
              <a:t>居民个人预扣预缴方法</a:t>
            </a:r>
            <a:r>
              <a:rPr lang="zh-CN" altLang="en-US" sz="2800" b="1" dirty="0">
                <a:solidFill>
                  <a:srgbClr val="FFFFFF"/>
                </a:solidFill>
                <a:latin typeface="微软雅黑" panose="020B0503020204020204" pitchFamily="34" charset="-122"/>
              </a:rPr>
              <a:t>（工资薪金所得）</a:t>
            </a:r>
            <a:endParaRPr lang="zh-CN" altLang="en-US" sz="2800" b="1" dirty="0">
              <a:solidFill>
                <a:srgbClr val="FFFFFF"/>
              </a:solidFill>
              <a:latin typeface="微软雅黑" panose="020B0503020204020204" pitchFamily="34" charset="-122"/>
            </a:endParaRPr>
          </a:p>
        </p:txBody>
      </p:sp>
      <p:sp>
        <p:nvSpPr>
          <p:cNvPr id="81923" name="矩形 3"/>
          <p:cNvSpPr/>
          <p:nvPr/>
        </p:nvSpPr>
        <p:spPr>
          <a:xfrm>
            <a:off x="357188" y="1241425"/>
            <a:ext cx="8602662" cy="65547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 altLang="zh-CN" sz="2000" dirty="0">
                <a:latin typeface="Arial" panose="020B0604020202020204" pitchFamily="34" charset="0"/>
                <a:sym typeface="+mn-ea"/>
              </a:rPr>
              <a:t>       </a:t>
            </a:r>
            <a:r>
              <a:rPr lang="" altLang="zh-CN" sz="2000" dirty="0">
                <a:solidFill>
                  <a:srgbClr val="FF0000"/>
                </a:solidFill>
                <a:latin typeface="Arial" panose="020B0604020202020204" pitchFamily="34" charset="0"/>
                <a:sym typeface="+mn-ea"/>
              </a:rPr>
              <a:t> </a:t>
            </a:r>
            <a:r>
              <a:rPr lang="" altLang="en-US" sz="2000" b="1" dirty="0">
                <a:solidFill>
                  <a:srgbClr val="FF0000"/>
                </a:solidFill>
                <a:latin typeface="Arial" panose="020B0604020202020204" pitchFamily="34" charset="0"/>
                <a:sym typeface="+mn-ea"/>
              </a:rPr>
              <a:t>2019年2月份将第一次按照新税法申报个人所得税，对应的是2019年1月份实际发放的工资薪金。以职工的收入减除基本减除费用5000元、专项扣除（三险一金，下同）、专项附加扣除以及其他允许扣除的项目后的余额为应纳税所得额，按照《工资薪金所得预扣预缴税率表》计算预缴个人所得税。</a:t>
            </a:r>
            <a:endParaRPr lang="" altLang="en-US" sz="2000" b="1" dirty="0">
              <a:latin typeface="Arial" panose="020B0604020202020204" pitchFamily="34" charset="0"/>
              <a:sym typeface="+mn-ea"/>
            </a:endParaRPr>
          </a:p>
          <a:p>
            <a:pPr marL="0" lvl="0" indent="0" eaLnBrk="1" hangingPunct="1">
              <a:lnSpc>
                <a:spcPct val="150000"/>
              </a:lnSpc>
              <a:spcBef>
                <a:spcPct val="0"/>
              </a:spcBef>
              <a:buNone/>
            </a:pPr>
            <a:r>
              <a:rPr lang="" altLang="en-US" sz="2000" dirty="0">
                <a:latin typeface="Arial" panose="020B0604020202020204" pitchFamily="34" charset="0"/>
                <a:sym typeface="+mn-ea"/>
              </a:rPr>
              <a:t>     例题：郭美美1月份应付工资15000元，当月专项扣除为2000元，专项附加扣除合计为3000元，</a:t>
            </a:r>
            <a:endParaRPr lang="" altLang="en-US" sz="2000" dirty="0">
              <a:latin typeface="Arial" panose="020B0604020202020204" pitchFamily="34" charset="0"/>
            </a:endParaRPr>
          </a:p>
          <a:p>
            <a:pPr marL="0" lvl="0" indent="0" eaLnBrk="1" hangingPunct="1">
              <a:lnSpc>
                <a:spcPct val="150000"/>
              </a:lnSpc>
              <a:spcBef>
                <a:spcPct val="0"/>
              </a:spcBef>
              <a:buNone/>
            </a:pPr>
            <a:r>
              <a:rPr lang="" altLang="en-US" sz="2000" dirty="0">
                <a:latin typeface="Arial" panose="020B0604020202020204" pitchFamily="34" charset="0"/>
                <a:sym typeface="+mn-ea"/>
              </a:rPr>
              <a:t>      则应纳税所得额=15000-5000-2000-3000=5000元，对应税率为3%</a:t>
            </a:r>
            <a:endParaRPr lang="" altLang="en-US" sz="2000" dirty="0">
              <a:latin typeface="Arial" panose="020B0604020202020204" pitchFamily="34" charset="0"/>
            </a:endParaRPr>
          </a:p>
          <a:p>
            <a:pPr marL="0" lvl="0" indent="0" eaLnBrk="1" hangingPunct="1">
              <a:lnSpc>
                <a:spcPct val="150000"/>
              </a:lnSpc>
              <a:spcBef>
                <a:spcPct val="0"/>
              </a:spcBef>
              <a:buNone/>
            </a:pPr>
            <a:r>
              <a:rPr lang="" altLang="en-US" sz="2000" dirty="0">
                <a:latin typeface="Arial" panose="020B0604020202020204" pitchFamily="34" charset="0"/>
                <a:sym typeface="+mn-ea"/>
              </a:rPr>
              <a:t>      应纳税额=5000*3%</a:t>
            </a:r>
            <a:r>
              <a:rPr lang="" altLang="zh-CN" sz="2000" dirty="0">
                <a:latin typeface="Arial" panose="020B0604020202020204" pitchFamily="34" charset="0"/>
                <a:sym typeface="+mn-ea"/>
              </a:rPr>
              <a:t>-0</a:t>
            </a:r>
            <a:r>
              <a:rPr lang="" altLang="en-US" sz="2000" dirty="0">
                <a:latin typeface="Arial" panose="020B0604020202020204" pitchFamily="34" charset="0"/>
                <a:sym typeface="+mn-ea"/>
              </a:rPr>
              <a:t>=150元</a:t>
            </a:r>
            <a:endParaRPr lang="" altLang="en-US" sz="2000" dirty="0">
              <a:latin typeface="Arial" panose="020B0604020202020204" pitchFamily="34" charset="0"/>
            </a:endParaRPr>
          </a:p>
          <a:p>
            <a:pPr marL="0" lvl="0" indent="0" eaLnBrk="1" hangingPunct="1">
              <a:lnSpc>
                <a:spcPct val="150000"/>
              </a:lnSpc>
              <a:spcBef>
                <a:spcPct val="0"/>
              </a:spcBef>
              <a:buNone/>
            </a:pPr>
            <a:r>
              <a:rPr lang="" altLang="en-US" sz="2000" b="1" dirty="0">
                <a:solidFill>
                  <a:schemeClr val="tx2"/>
                </a:solidFill>
                <a:latin typeface="Arial" panose="020B0604020202020204" pitchFamily="34" charset="0"/>
                <a:sym typeface="+mn-ea"/>
              </a:rPr>
              <a:t>      提示：企业应当在2019年1月份发放工资环节按照上述规则计算预扣个人所得税150元。</a:t>
            </a:r>
            <a:endParaRPr lang="" altLang="en-US" sz="2000" dirty="0">
              <a:solidFill>
                <a:schemeClr val="tx2"/>
              </a:solidFill>
              <a:latin typeface="Arial" panose="020B0604020202020204" pitchFamily="34" charset="0"/>
            </a:endParaRPr>
          </a:p>
          <a:p>
            <a:pPr marL="0" lvl="0" indent="0" eaLnBrk="1" hangingPunct="1">
              <a:lnSpc>
                <a:spcPct val="150000"/>
              </a:lnSpc>
              <a:spcBef>
                <a:spcPct val="0"/>
              </a:spcBef>
              <a:buNone/>
            </a:pPr>
            <a:endParaRPr lang="" altLang="en-US" sz="2000" dirty="0">
              <a:latin typeface="Arial" panose="020B0604020202020204" pitchFamily="34" charset="0"/>
            </a:endParaRPr>
          </a:p>
          <a:p>
            <a:pPr marL="0" lvl="0" indent="0" eaLnBrk="1" hangingPunct="1">
              <a:lnSpc>
                <a:spcPct val="150000"/>
              </a:lnSpc>
              <a:spcBef>
                <a:spcPct val="0"/>
              </a:spcBef>
              <a:buNone/>
            </a:pPr>
            <a:endParaRPr lang="" altLang="en-US" sz="2000" b="1" dirty="0">
              <a:latin typeface="Arial" panose="020B0604020202020204" pitchFamily="34" charset="0"/>
            </a:endParaRPr>
          </a:p>
          <a:p>
            <a:pPr marL="0" lvl="0" indent="0" eaLnBrk="1" hangingPunct="1">
              <a:lnSpc>
                <a:spcPct val="150000"/>
              </a:lnSpc>
              <a:spcBef>
                <a:spcPct val="0"/>
              </a:spcBef>
              <a:buNone/>
            </a:pPr>
            <a:r>
              <a:rPr lang="" altLang="en-US" sz="2000" b="1" dirty="0">
                <a:latin typeface="Arial" panose="020B0604020202020204" pitchFamily="34" charset="0"/>
              </a:rPr>
              <a:t>　　</a:t>
            </a:r>
            <a:endParaRPr lang="" altLang="zh-CN" sz="2000" b="1" dirty="0">
              <a:latin typeface="Arial" panose="020B0604020202020204" pitchFamily="34" charset="0"/>
              <a:sym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ea typeface="微软雅黑" panose="020B0503020204020204" pitchFamily="34" charset="-122"/>
              </a:rPr>
              <a:t>个人所得税的纳税人</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grpSp>
        <p:nvGrpSpPr>
          <p:cNvPr id="2" name="Group 4"/>
          <p:cNvGrpSpPr/>
          <p:nvPr/>
        </p:nvGrpSpPr>
        <p:grpSpPr>
          <a:xfrm>
            <a:off x="1841500" y="1949450"/>
            <a:ext cx="4587875" cy="974725"/>
            <a:chOff x="1478" y="1138"/>
            <a:chExt cx="2890" cy="614"/>
          </a:xfrm>
        </p:grpSpPr>
        <p:sp>
          <p:nvSpPr>
            <p:cNvPr id="26640" name="Text Box 5"/>
            <p:cNvSpPr txBox="1"/>
            <p:nvPr/>
          </p:nvSpPr>
          <p:spPr>
            <a:xfrm>
              <a:off x="1478" y="1186"/>
              <a:ext cx="1225" cy="524"/>
            </a:xfrm>
            <a:prstGeom prst="rect">
              <a:avLst/>
            </a:prstGeom>
            <a:solidFill>
              <a:srgbClr val="FFCCCC"/>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latin typeface="Arial" panose="020B0604020202020204" pitchFamily="34" charset="0"/>
                </a:rPr>
                <a:t>个人所得税</a:t>
              </a:r>
              <a:endParaRPr lang="zh-CN" altLang="en-US" sz="2400" b="1" dirty="0">
                <a:latin typeface="Arial" panose="020B0604020202020204" pitchFamily="34" charset="0"/>
              </a:endParaRPr>
            </a:p>
            <a:p>
              <a:pPr marL="0" lvl="0" indent="0" algn="ctr" eaLnBrk="1" hangingPunct="1">
                <a:spcBef>
                  <a:spcPct val="0"/>
                </a:spcBef>
                <a:buNone/>
              </a:pPr>
              <a:r>
                <a:rPr lang="zh-CN" altLang="en-US" sz="2400" b="1" dirty="0">
                  <a:latin typeface="Arial" panose="020B0604020202020204" pitchFamily="34" charset="0"/>
                </a:rPr>
                <a:t>的纳税人</a:t>
              </a:r>
              <a:endParaRPr lang="zh-CN" altLang="en-US" sz="2400" b="1" dirty="0">
                <a:latin typeface="Arial" panose="020B0604020202020204" pitchFamily="34" charset="0"/>
              </a:endParaRPr>
            </a:p>
          </p:txBody>
        </p:sp>
        <p:sp>
          <p:nvSpPr>
            <p:cNvPr id="26641" name="Rectangle 6"/>
            <p:cNvSpPr/>
            <p:nvPr/>
          </p:nvSpPr>
          <p:spPr>
            <a:xfrm>
              <a:off x="2968" y="1138"/>
              <a:ext cx="1400" cy="272"/>
            </a:xfrm>
            <a:prstGeom prst="rect">
              <a:avLst/>
            </a:prstGeom>
            <a:gradFill rotWithShape="1">
              <a:gsLst>
                <a:gs pos="0">
                  <a:srgbClr val="A1E9E7"/>
                </a:gs>
                <a:gs pos="50000">
                  <a:srgbClr val="E5F9F8"/>
                </a:gs>
                <a:gs pos="100000">
                  <a:srgbClr val="A1E9E7"/>
                </a:gs>
              </a:gsLst>
              <a:lin ang="5400000" scaled="1"/>
              <a:tileRect/>
            </a:gradFill>
            <a:ln w="9525" cap="flat" cmpd="sng">
              <a:solidFill>
                <a:schemeClr val="bg1"/>
              </a:solidFill>
              <a:prstDash val="solid"/>
              <a:miter/>
              <a:headEnd type="none" w="med" len="med"/>
              <a:tailEnd type="none" w="med" len="med"/>
            </a:ln>
            <a:effectLst>
              <a:outerShdw dist="71842" dir="2699999" algn="ctr" rotWithShape="0">
                <a:schemeClr val="bg2">
                  <a:alpha val="50000"/>
                </a:schemeClr>
              </a:outerShdw>
            </a:effectLst>
          </p:spPr>
          <p:txBody>
            <a:bodyPr wrap="none" anchor="ctr"/>
            <a:p>
              <a:pPr algn="ctr" eaLnBrk="1" hangingPunct="1">
                <a:buFontTx/>
              </a:pPr>
              <a:r>
                <a:rPr lang="zh-CN" altLang="en-US" sz="2400" b="1" dirty="0">
                  <a:latin typeface="Arial" panose="020B0604020202020204" pitchFamily="34" charset="0"/>
                </a:rPr>
                <a:t>居民纳税人</a:t>
              </a:r>
              <a:endParaRPr lang="zh-CN" altLang="en-US" sz="2400" b="1" dirty="0">
                <a:latin typeface="Arial" panose="020B0604020202020204" pitchFamily="34" charset="0"/>
              </a:endParaRPr>
            </a:p>
          </p:txBody>
        </p:sp>
        <p:sp>
          <p:nvSpPr>
            <p:cNvPr id="26642" name="Rectangle 7"/>
            <p:cNvSpPr/>
            <p:nvPr/>
          </p:nvSpPr>
          <p:spPr>
            <a:xfrm>
              <a:off x="2971" y="1480"/>
              <a:ext cx="1397" cy="272"/>
            </a:xfrm>
            <a:prstGeom prst="rect">
              <a:avLst/>
            </a:prstGeom>
            <a:gradFill rotWithShape="1">
              <a:gsLst>
                <a:gs pos="0">
                  <a:srgbClr val="A1E9E7"/>
                </a:gs>
                <a:gs pos="50000">
                  <a:srgbClr val="E5F9F8"/>
                </a:gs>
                <a:gs pos="100000">
                  <a:srgbClr val="A1E9E7"/>
                </a:gs>
              </a:gsLst>
              <a:lin ang="5400000" scaled="1"/>
              <a:tileRect/>
            </a:gradFill>
            <a:ln w="9525" cap="flat" cmpd="sng">
              <a:solidFill>
                <a:schemeClr val="bg1"/>
              </a:solidFill>
              <a:prstDash val="solid"/>
              <a:miter/>
              <a:headEnd type="none" w="med" len="med"/>
              <a:tailEnd type="none" w="med" len="med"/>
            </a:ln>
            <a:effectLst>
              <a:outerShdw dist="71842" dir="2699999" algn="ctr" rotWithShape="0">
                <a:schemeClr val="bg2">
                  <a:alpha val="50000"/>
                </a:schemeClr>
              </a:outerShdw>
            </a:effectLst>
          </p:spPr>
          <p:txBody>
            <a:bodyPr wrap="none" anchor="ctr"/>
            <a:p>
              <a:pPr algn="ctr" eaLnBrk="1" hangingPunct="1">
                <a:buFontTx/>
              </a:pPr>
              <a:r>
                <a:rPr lang="zh-CN" altLang="en-US" sz="2400" b="1" dirty="0">
                  <a:latin typeface="Arial" panose="020B0604020202020204" pitchFamily="34" charset="0"/>
                </a:rPr>
                <a:t>非居民纳税人</a:t>
              </a:r>
              <a:endParaRPr lang="zh-CN" altLang="en-US" sz="2400" b="1" dirty="0">
                <a:latin typeface="Arial" panose="020B0604020202020204" pitchFamily="34" charset="0"/>
              </a:endParaRPr>
            </a:p>
          </p:txBody>
        </p:sp>
        <p:sp>
          <p:nvSpPr>
            <p:cNvPr id="26643" name="AutoShape 8"/>
            <p:cNvSpPr/>
            <p:nvPr/>
          </p:nvSpPr>
          <p:spPr>
            <a:xfrm>
              <a:off x="2744" y="1192"/>
              <a:ext cx="91" cy="544"/>
            </a:xfrm>
            <a:prstGeom prst="leftBrace">
              <a:avLst>
                <a:gd name="adj1" fmla="val 49041"/>
                <a:gd name="adj2" fmla="val 50000"/>
              </a:avLst>
            </a:prstGeom>
            <a:noFill/>
            <a:ln w="28575" cap="flat" cmpd="sng">
              <a:solidFill>
                <a:schemeClr val="bg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endParaRPr lang="zh-CN" altLang="zh-CN" sz="2400" b="1" dirty="0">
                <a:latin typeface="Verdana" panose="020B0604030504040204" pitchFamily="34" charset="0"/>
              </a:endParaRPr>
            </a:p>
          </p:txBody>
        </p:sp>
      </p:grpSp>
      <p:grpSp>
        <p:nvGrpSpPr>
          <p:cNvPr id="26628" name="Group 32"/>
          <p:cNvGrpSpPr/>
          <p:nvPr/>
        </p:nvGrpSpPr>
        <p:grpSpPr>
          <a:xfrm>
            <a:off x="1071563" y="3857625"/>
            <a:ext cx="6840537" cy="2027238"/>
            <a:chOff x="567" y="702"/>
            <a:chExt cx="4309" cy="1277"/>
          </a:xfrm>
        </p:grpSpPr>
        <p:sp>
          <p:nvSpPr>
            <p:cNvPr id="26630" name="AutoShape 2"/>
            <p:cNvSpPr/>
            <p:nvPr/>
          </p:nvSpPr>
          <p:spPr>
            <a:xfrm>
              <a:off x="823" y="849"/>
              <a:ext cx="4053" cy="1130"/>
            </a:xfrm>
            <a:prstGeom prst="roundRect">
              <a:avLst>
                <a:gd name="adj" fmla="val 8856"/>
              </a:avLst>
            </a:prstGeom>
            <a:gradFill rotWithShape="1">
              <a:gsLst>
                <a:gs pos="0">
                  <a:schemeClr val="bg1"/>
                </a:gs>
                <a:gs pos="100000">
                  <a:srgbClr val="FFFFFF"/>
                </a:gs>
              </a:gsLst>
              <a:lin ang="2700000" scaled="1"/>
              <a:tileRect/>
            </a:gradFill>
            <a:ln w="38100" cap="flat" cmpd="sng">
              <a:solidFill>
                <a:schemeClr val="accent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sp>
          <p:nvSpPr>
            <p:cNvPr id="26631" name="Rectangle 10"/>
            <p:cNvSpPr/>
            <p:nvPr/>
          </p:nvSpPr>
          <p:spPr>
            <a:xfrm>
              <a:off x="1039" y="749"/>
              <a:ext cx="2369" cy="208"/>
            </a:xfrm>
            <a:prstGeom prst="rect">
              <a:avLst/>
            </a:prstGeom>
            <a:noFill/>
            <a:ln w="9525">
              <a:noFill/>
            </a:ln>
            <a:effectLst>
              <a:outerShdw dist="35921" dir="2699999" algn="ctr" rotWithShape="0">
                <a:schemeClr val="bg2"/>
              </a:outerShdw>
            </a:effectLst>
          </p:spPr>
          <p:txBody>
            <a:bodyPr anchor="ctr"/>
            <a:p>
              <a:pPr eaLnBrk="1" hangingPunct="1">
                <a:buFontTx/>
              </a:pPr>
              <a:r>
                <a:rPr lang="zh-CN" altLang="en-US" sz="2800" dirty="0">
                  <a:solidFill>
                    <a:schemeClr val="bg1"/>
                  </a:solidFill>
                  <a:latin typeface="Verdana" panose="020B0604030504040204" pitchFamily="34" charset="0"/>
                </a:rPr>
                <a:t>计算公式</a:t>
              </a:r>
              <a:endParaRPr lang="zh-CN" altLang="en-US" sz="2800" dirty="0">
                <a:solidFill>
                  <a:schemeClr val="bg1"/>
                </a:solidFill>
                <a:latin typeface="Verdana" panose="020B0604030504040204" pitchFamily="34" charset="0"/>
              </a:endParaRPr>
            </a:p>
          </p:txBody>
        </p:sp>
        <p:sp>
          <p:nvSpPr>
            <p:cNvPr id="26632" name="Text Box 21"/>
            <p:cNvSpPr txBox="1"/>
            <p:nvPr/>
          </p:nvSpPr>
          <p:spPr>
            <a:xfrm>
              <a:off x="1292" y="976"/>
              <a:ext cx="1668" cy="87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800" b="1" dirty="0">
                  <a:latin typeface="Arial" panose="020B0604020202020204" pitchFamily="34" charset="0"/>
                </a:rPr>
                <a:t>1.</a:t>
              </a:r>
              <a:r>
                <a:rPr lang="zh-CN" altLang="en-US" sz="2800" b="1" dirty="0">
                  <a:latin typeface="Arial" panose="020B0604020202020204" pitchFamily="34" charset="0"/>
                </a:rPr>
                <a:t>住所标准</a:t>
              </a:r>
              <a:endParaRPr lang="zh-CN" altLang="en-US" sz="2800" b="1" dirty="0">
                <a:latin typeface="Arial" panose="020B0604020202020204" pitchFamily="34" charset="0"/>
              </a:endParaRPr>
            </a:p>
            <a:p>
              <a:pPr marL="0" lvl="0" indent="0" eaLnBrk="1" hangingPunct="1">
                <a:lnSpc>
                  <a:spcPct val="150000"/>
                </a:lnSpc>
                <a:spcBef>
                  <a:spcPct val="0"/>
                </a:spcBef>
                <a:buNone/>
              </a:pPr>
              <a:r>
                <a:rPr lang="en-US" altLang="zh-CN" sz="2800" b="1" dirty="0">
                  <a:latin typeface="Arial" panose="020B0604020202020204" pitchFamily="34" charset="0"/>
                </a:rPr>
                <a:t>2.</a:t>
              </a:r>
              <a:r>
                <a:rPr lang="zh-CN" altLang="en-US" sz="2800" b="1" dirty="0">
                  <a:latin typeface="Arial" panose="020B0604020202020204" pitchFamily="34" charset="0"/>
                </a:rPr>
                <a:t>居住时间标准</a:t>
              </a:r>
              <a:endParaRPr lang="zh-CN" altLang="en-US" sz="2800" b="1" dirty="0">
                <a:latin typeface="Arial" panose="020B0604020202020204" pitchFamily="34" charset="0"/>
              </a:endParaRPr>
            </a:p>
          </p:txBody>
        </p:sp>
        <p:sp>
          <p:nvSpPr>
            <p:cNvPr id="26633" name="AutoShape 4"/>
            <p:cNvSpPr/>
            <p:nvPr/>
          </p:nvSpPr>
          <p:spPr>
            <a:xfrm>
              <a:off x="654" y="706"/>
              <a:ext cx="2634" cy="281"/>
            </a:xfrm>
            <a:prstGeom prst="roundRect">
              <a:avLst>
                <a:gd name="adj" fmla="val 50000"/>
              </a:avLst>
            </a:prstGeom>
            <a:solidFill>
              <a:schemeClr val="tx2"/>
            </a:solidFill>
            <a:ln w="9525">
              <a:noFill/>
            </a:ln>
            <a:effectLst>
              <a:outerShdw dist="28398" dir="3806096" algn="ctr" rotWithShape="0">
                <a:schemeClr val="bg2"/>
              </a:outerShdw>
            </a:effectLst>
          </p:spPr>
          <p:txBody>
            <a:bodyPr wrap="none" anchor="ctr"/>
            <a:p>
              <a:pPr eaLnBrk="1" hangingPunct="1">
                <a:buFontTx/>
              </a:pPr>
              <a:endParaRPr lang="zh-CN" altLang="en-US" dirty="0">
                <a:latin typeface="Arial" panose="020B0604020202020204" pitchFamily="34" charset="0"/>
              </a:endParaRPr>
            </a:p>
          </p:txBody>
        </p:sp>
        <p:grpSp>
          <p:nvGrpSpPr>
            <p:cNvPr id="26634" name="Group 5"/>
            <p:cNvGrpSpPr/>
            <p:nvPr/>
          </p:nvGrpSpPr>
          <p:grpSpPr>
            <a:xfrm>
              <a:off x="567" y="702"/>
              <a:ext cx="389" cy="391"/>
              <a:chOff x="628" y="928"/>
              <a:chExt cx="376" cy="391"/>
            </a:xfrm>
          </p:grpSpPr>
          <p:sp>
            <p:nvSpPr>
              <p:cNvPr id="26636" name="Oval 6"/>
              <p:cNvSpPr/>
              <p:nvPr/>
            </p:nvSpPr>
            <p:spPr>
              <a:xfrm>
                <a:off x="633" y="948"/>
                <a:ext cx="371" cy="371"/>
              </a:xfrm>
              <a:prstGeom prst="ellipse">
                <a:avLst/>
              </a:prstGeom>
              <a:solidFill>
                <a:srgbClr val="90A8B0"/>
              </a:solidFill>
              <a:ln w="2857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grpSp>
            <p:nvGrpSpPr>
              <p:cNvPr id="26637" name="Group 7"/>
              <p:cNvGrpSpPr/>
              <p:nvPr/>
            </p:nvGrpSpPr>
            <p:grpSpPr>
              <a:xfrm>
                <a:off x="628" y="928"/>
                <a:ext cx="376" cy="376"/>
                <a:chOff x="632" y="936"/>
                <a:chExt cx="376" cy="376"/>
              </a:xfrm>
            </p:grpSpPr>
            <p:sp>
              <p:nvSpPr>
                <p:cNvPr id="26638" name="AutoShape 8"/>
                <p:cNvSpPr/>
                <p:nvPr/>
              </p:nvSpPr>
              <p:spPr>
                <a:xfrm>
                  <a:off x="632" y="936"/>
                  <a:ext cx="376" cy="376"/>
                </a:xfrm>
                <a:custGeom>
                  <a:avLst/>
                  <a:gdLst/>
                  <a:ahLst/>
                  <a:cxnLst>
                    <a:cxn ang="0">
                      <a:pos x="0" y="10800"/>
                    </a:cxn>
                    <a:cxn ang="0">
                      <a:pos x="10800" y="0"/>
                    </a:cxn>
                    <a:cxn ang="0">
                      <a:pos x="21600" y="10800"/>
                    </a:cxn>
                    <a:cxn ang="0">
                      <a:pos x="10800" y="21600"/>
                    </a:cxn>
                    <a:cxn ang="0">
                      <a:pos x="0" y="10800"/>
                    </a:cxn>
                    <a:cxn ang="0">
                      <a:pos x="5400" y="10800"/>
                    </a:cxn>
                    <a:cxn ang="0">
                      <a:pos x="10800" y="16200"/>
                    </a:cxn>
                    <a:cxn ang="0">
                      <a:pos x="16200" y="10800"/>
                    </a:cxn>
                    <a:cxn ang="0">
                      <a:pos x="10800" y="5400"/>
                    </a:cxn>
                    <a:cxn ang="0">
                      <a:pos x="5400" y="10800"/>
                    </a:cxn>
                  </a:cxnLst>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tx2">
                    <a:alpha val="100000"/>
                  </a:schemeClr>
                </a:solidFill>
                <a:ln w="9525">
                  <a:noFill/>
                </a:ln>
                <a:effectLst>
                  <a:outerShdw dist="25400" algn="ctr" rotWithShape="0">
                    <a:schemeClr val="bg2">
                      <a:alpha val="100000"/>
                    </a:schemeClr>
                  </a:outerShdw>
                </a:effectLst>
              </p:spPr>
              <p:txBody>
                <a:bodyPr/>
                <a:p>
                  <a:endParaRPr lang="zh-CN" altLang="en-US"/>
                </a:p>
              </p:txBody>
            </p:sp>
            <p:sp>
              <p:nvSpPr>
                <p:cNvPr id="26639" name="Oval 9"/>
                <p:cNvSpPr/>
                <p:nvPr/>
              </p:nvSpPr>
              <p:spPr>
                <a:xfrm>
                  <a:off x="719" y="1017"/>
                  <a:ext cx="212" cy="212"/>
                </a:xfrm>
                <a:prstGeom prst="ellipse">
                  <a:avLst/>
                </a:prstGeom>
                <a:gradFill rotWithShape="1">
                  <a:gsLst>
                    <a:gs pos="0">
                      <a:srgbClr val="51A0B9"/>
                    </a:gs>
                    <a:gs pos="100000">
                      <a:srgbClr val="254A56"/>
                    </a:gs>
                  </a:gsLst>
                  <a:path path="rect">
                    <a:fillToRect r="100000" b="100000"/>
                  </a:path>
                  <a:tileRect/>
                </a:gra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grpSp>
        </p:grpSp>
        <p:sp>
          <p:nvSpPr>
            <p:cNvPr id="26635" name="Rectangle 10"/>
            <p:cNvSpPr/>
            <p:nvPr/>
          </p:nvSpPr>
          <p:spPr>
            <a:xfrm>
              <a:off x="1144" y="709"/>
              <a:ext cx="2369" cy="208"/>
            </a:xfrm>
            <a:prstGeom prst="rect">
              <a:avLst/>
            </a:prstGeom>
            <a:noFill/>
            <a:ln w="9525">
              <a:noFill/>
            </a:ln>
            <a:effectLst>
              <a:outerShdw dist="35921" dir="2699999" algn="ctr" rotWithShape="0">
                <a:schemeClr val="bg2"/>
              </a:outerShdw>
            </a:effectLst>
          </p:spPr>
          <p:txBody>
            <a:bodyPr anchor="ctr"/>
            <a:p>
              <a:pPr eaLnBrk="1" hangingPunct="1"/>
              <a:r>
                <a:rPr lang="zh-CN" altLang="en-US" sz="2800" b="1" dirty="0">
                  <a:latin typeface="微软雅黑" panose="020B0503020204020204" pitchFamily="34" charset="-122"/>
                  <a:ea typeface="微软雅黑" panose="020B0503020204020204" pitchFamily="34" charset="-122"/>
                </a:rPr>
                <a:t>纳税人划分标准</a:t>
              </a:r>
              <a:endParaRPr lang="zh-CN" altLang="en-US" sz="2800" b="1" dirty="0">
                <a:latin typeface="微软雅黑" panose="020B0503020204020204" pitchFamily="34" charset="-122"/>
                <a:ea typeface="微软雅黑" panose="020B0503020204020204" pitchFamily="34" charset="-122"/>
              </a:endParaRPr>
            </a:p>
          </p:txBody>
        </p:sp>
      </p:grpSp>
      <p:pic>
        <p:nvPicPr>
          <p:cNvPr id="26629" name="图片 77874" descr="PE02719_"/>
          <p:cNvPicPr>
            <a:picLocks noChangeAspect="1"/>
          </p:cNvPicPr>
          <p:nvPr/>
        </p:nvPicPr>
        <p:blipFill>
          <a:blip r:embed="rId1"/>
          <a:stretch>
            <a:fillRect/>
          </a:stretch>
        </p:blipFill>
        <p:spPr>
          <a:xfrm>
            <a:off x="7048500" y="1216025"/>
            <a:ext cx="1738313" cy="1682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1</a:t>
            </a:r>
            <a:r>
              <a:rPr lang="zh-CN" altLang="en-US" sz="2800" b="1" dirty="0">
                <a:solidFill>
                  <a:srgbClr val="FFFFFF"/>
                </a:solidFill>
                <a:latin typeface="微软雅黑" panose="020B0503020204020204" pitchFamily="34" charset="-122"/>
              </a:rPr>
              <a:t>、</a:t>
            </a:r>
            <a:r>
              <a:rPr lang="en-US" altLang="zh-CN" sz="2800" b="1" dirty="0">
                <a:solidFill>
                  <a:srgbClr val="FFFFFF"/>
                </a:solidFill>
                <a:latin typeface="微软雅黑" panose="020B0503020204020204" pitchFamily="34" charset="-122"/>
                <a:ea typeface="微软雅黑" panose="020B0503020204020204" pitchFamily="34" charset="-122"/>
              </a:rPr>
              <a:t>居民个人预扣预缴方法</a:t>
            </a:r>
            <a:r>
              <a:rPr lang="zh-CN" altLang="en-US" sz="2800" b="1" dirty="0">
                <a:solidFill>
                  <a:srgbClr val="FFFFFF"/>
                </a:solidFill>
                <a:latin typeface="微软雅黑" panose="020B0503020204020204" pitchFamily="34" charset="-122"/>
              </a:rPr>
              <a:t>（工资薪金所得）</a:t>
            </a:r>
            <a:endParaRPr lang="zh-CN" altLang="en-US" sz="2800" b="1" dirty="0">
              <a:solidFill>
                <a:srgbClr val="FFFFFF"/>
              </a:solidFill>
              <a:latin typeface="微软雅黑" panose="020B0503020204020204" pitchFamily="34" charset="-122"/>
            </a:endParaRPr>
          </a:p>
        </p:txBody>
      </p:sp>
      <p:sp>
        <p:nvSpPr>
          <p:cNvPr id="82947" name="矩形 3"/>
          <p:cNvSpPr/>
          <p:nvPr/>
        </p:nvSpPr>
        <p:spPr>
          <a:xfrm>
            <a:off x="357188" y="1241425"/>
            <a:ext cx="8602662" cy="61849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 altLang="zh-CN" sz="2000" dirty="0">
                <a:latin typeface="Arial" panose="020B0604020202020204" pitchFamily="34" charset="0"/>
                <a:sym typeface="+mn-ea"/>
              </a:rPr>
              <a:t>     </a:t>
            </a:r>
            <a:r>
              <a:rPr lang="" altLang="en-US" sz="2800" b="1" dirty="0">
                <a:latin typeface="Arial" panose="020B0604020202020204" pitchFamily="34" charset="0"/>
                <a:sym typeface="+mn-ea"/>
              </a:rPr>
              <a:t> </a:t>
            </a:r>
            <a:r>
              <a:rPr lang="" altLang="en-US" sz="2800" b="1" dirty="0">
                <a:solidFill>
                  <a:srgbClr val="FF0000"/>
                </a:solidFill>
                <a:latin typeface="Arial" panose="020B0604020202020204" pitchFamily="34" charset="0"/>
                <a:sym typeface="+mn-ea"/>
              </a:rPr>
              <a:t>2019年3月份第二次申报时，以2019年1月份及2月份实际发放工资薪金总和减除基本减除费用5000元/月×2个月、1、2月份专项扣除、专项附加扣除以及其他允许扣除的项目后的余额为应纳税所得额，按照《工资薪金所得预扣预缴税率表》计算累计应预缴个人所得税额。</a:t>
            </a:r>
            <a:endParaRPr lang="" altLang="en-US" sz="2000" b="1" dirty="0">
              <a:solidFill>
                <a:srgbClr val="FF0000"/>
              </a:solidFill>
              <a:latin typeface="Arial" panose="020B0604020202020204" pitchFamily="34" charset="0"/>
              <a:sym typeface="+mn-ea"/>
            </a:endParaRPr>
          </a:p>
          <a:p>
            <a:pPr marL="0" lvl="0" indent="0" eaLnBrk="1" hangingPunct="1">
              <a:lnSpc>
                <a:spcPct val="150000"/>
              </a:lnSpc>
              <a:spcBef>
                <a:spcPct val="0"/>
              </a:spcBef>
              <a:buNone/>
            </a:pPr>
            <a:r>
              <a:rPr lang="" altLang="en-US" sz="2000" b="1" dirty="0">
                <a:solidFill>
                  <a:srgbClr val="FF0000"/>
                </a:solidFill>
                <a:latin typeface="Arial" panose="020B0604020202020204" pitchFamily="34" charset="0"/>
                <a:sym typeface="+mn-ea"/>
              </a:rPr>
              <a:t>     </a:t>
            </a:r>
            <a:r>
              <a:rPr lang="" altLang="en-US" sz="2800" b="1" dirty="0">
                <a:latin typeface="Arial" panose="020B0604020202020204" pitchFamily="34" charset="0"/>
                <a:sym typeface="+mn-ea"/>
              </a:rPr>
              <a:t>2019年3月份申报时应缴纳的个人所得税额=累计应预缴个人所得税额-已预缴个人所得税额</a:t>
            </a:r>
            <a:endParaRPr lang="" altLang="en-US" sz="2800" b="1" dirty="0">
              <a:latin typeface="Arial" panose="020B0604020202020204" pitchFamily="34" charset="0"/>
              <a:sym typeface="+mn-ea"/>
            </a:endParaRPr>
          </a:p>
          <a:p>
            <a:pPr marL="0" lvl="0" indent="0" eaLnBrk="1" hangingPunct="1">
              <a:lnSpc>
                <a:spcPct val="150000"/>
              </a:lnSpc>
              <a:spcBef>
                <a:spcPct val="0"/>
              </a:spcBef>
              <a:buNone/>
            </a:pPr>
            <a:endParaRPr lang="" altLang="en-US" sz="2000" b="1" dirty="0">
              <a:latin typeface="Arial" panose="020B0604020202020204" pitchFamily="34" charset="0"/>
            </a:endParaRPr>
          </a:p>
          <a:p>
            <a:pPr marL="0" lvl="0" indent="0" eaLnBrk="1" hangingPunct="1">
              <a:lnSpc>
                <a:spcPct val="150000"/>
              </a:lnSpc>
              <a:spcBef>
                <a:spcPct val="0"/>
              </a:spcBef>
              <a:buNone/>
            </a:pPr>
            <a:r>
              <a:rPr lang="" altLang="en-US" sz="2000" b="1" dirty="0">
                <a:latin typeface="Arial" panose="020B0604020202020204" pitchFamily="34" charset="0"/>
              </a:rPr>
              <a:t>　　</a:t>
            </a:r>
            <a:endParaRPr lang="" altLang="zh-CN" sz="2000" b="1" dirty="0">
              <a:latin typeface="Arial" panose="020B0604020202020204" pitchFamily="34" charset="0"/>
              <a:sym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居民个人预扣预缴方法</a:t>
            </a:r>
            <a:r>
              <a:rPr lang="zh-CN" altLang="en-US" sz="2800" b="1" dirty="0">
                <a:solidFill>
                  <a:srgbClr val="FFFFFF"/>
                </a:solidFill>
                <a:latin typeface="微软雅黑" panose="020B0503020204020204" pitchFamily="34" charset="-122"/>
              </a:rPr>
              <a:t>（工资薪金所得）</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44385" name="Rectangle 1"/>
          <p:cNvSpPr>
            <a:spLocks noChangeArrowheads="1"/>
          </p:cNvSpPr>
          <p:nvPr/>
        </p:nvSpPr>
        <p:spPr bwMode="auto">
          <a:xfrm>
            <a:off x="115888" y="866775"/>
            <a:ext cx="9155113" cy="3970338"/>
          </a:xfrm>
          <a:prstGeom prst="rect">
            <a:avLst/>
          </a:prstGeom>
          <a:noFill/>
          <a:ln w="9525">
            <a:noFill/>
            <a:miter lim="800000"/>
          </a:ln>
          <a:effectLst/>
        </p:spPr>
        <p:txBody>
          <a:bodyPr anchor="ctr">
            <a:spAutoFit/>
          </a:bodyPr>
          <a:lstStyle/>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例题：</a:t>
            </a: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郭美美1月份应付工资15000元，当月专项扣除为2000元，专项附加扣除合计为3000元，2月份应付郭美美16000元，当月专项扣除为2100元，专项附加扣除合计为3050元</a:t>
            </a:r>
            <a:endPar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累计应纳税所得额</a:t>
            </a:r>
            <a:r>
              <a:rPr kumimoji="0" lang="zh-CN" altLang="en-US" sz="1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=(15000+16000)-(5000×2)-(2000+2100)-(3000+3050)=10850元</a:t>
            </a:r>
            <a:endParaRPr kumimoji="0" lang="zh-CN" altLang="en-US" sz="1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累计应纳税额=</a:t>
            </a:r>
            <a:r>
              <a:rPr kumimoji="0" lang="zh-CN" altLang="en-US" sz="16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10850*3%=325.5元</a:t>
            </a:r>
            <a:endParaRPr kumimoji="0" lang="zh-CN" altLang="en-US" sz="16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3月份申报时应缴纳的</a:t>
            </a:r>
            <a:r>
              <a:rPr kumimoji="0" lang="en-US" altLang="zh-CN"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2</a:t>
            </a: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宋体" panose="02010600030101010101" pitchFamily="2" charset="-122"/>
                <a:cs typeface="+mn-cs"/>
                <a:sym typeface="+mn-ea"/>
              </a:rPr>
              <a:t>月的个</a:t>
            </a:r>
            <a:r>
              <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税税额=325.5-150=175.5元</a:t>
            </a:r>
            <a:endParaRPr kumimoji="0" lang="zh-CN" altLang="en-US" sz="2400" b="1"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 name="Rectangle 52"/>
          <p:cNvSpPr/>
          <p:nvPr/>
        </p:nvSpPr>
        <p:spPr>
          <a:xfrm>
            <a:off x="428625" y="5072063"/>
            <a:ext cx="8204200" cy="1657350"/>
          </a:xfrm>
          <a:prstGeom prst="rect">
            <a:avLst/>
          </a:prstGeom>
          <a:solidFill>
            <a:srgbClr val="FFF16D"/>
          </a:solidFill>
          <a:ln w="9525" cap="flat" cmpd="sng">
            <a:solidFill>
              <a:schemeClr val="tx1"/>
            </a:solidFill>
            <a:prstDash val="solid"/>
            <a:miter/>
            <a:headEnd type="none" w="med" len="med"/>
            <a:tailEnd type="none" w="med" len="med"/>
          </a:ln>
        </p:spPr>
        <p:txBody>
          <a:bodyPr wrap="none" lIns="92075" tIns="46036" rIns="92075" bIns="4603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 altLang="en-US" sz="1600" b="1" dirty="0">
                <a:latin typeface="Arial" panose="020B0604020202020204" pitchFamily="34" charset="0"/>
                <a:sym typeface="+mn-ea"/>
              </a:rPr>
              <a:t>提示，企业应当在2019年2月份发放工资环节按照上述规则计算预扣个人所得税175.5元。</a:t>
            </a:r>
            <a:endParaRPr lang="" altLang="en-US" sz="1600" b="1" dirty="0">
              <a:latin typeface="Arial" panose="020B0604020202020204" pitchFamily="34" charset="0"/>
              <a:sym typeface="+mn-ea"/>
            </a:endParaRPr>
          </a:p>
          <a:p>
            <a:pPr marL="0" lvl="0" indent="0" eaLnBrk="1" hangingPunct="1">
              <a:lnSpc>
                <a:spcPct val="150000"/>
              </a:lnSpc>
              <a:spcBef>
                <a:spcPct val="0"/>
              </a:spcBef>
              <a:buNone/>
            </a:pPr>
            <a:r>
              <a:rPr lang="" altLang="en-US" sz="1600" b="1" dirty="0">
                <a:latin typeface="Arial" panose="020B0604020202020204" pitchFamily="34" charset="0"/>
                <a:sym typeface="+mn-ea"/>
              </a:rPr>
              <a:t>以后每个月以此类推，</a:t>
            </a:r>
            <a:endParaRPr lang="" altLang="en-US" sz="1600" b="1" dirty="0">
              <a:latin typeface="Arial" panose="020B0604020202020204" pitchFamily="34" charset="0"/>
              <a:sym typeface="+mn-ea"/>
            </a:endParaRPr>
          </a:p>
          <a:p>
            <a:pPr marL="0" lvl="0" indent="0" eaLnBrk="1" hangingPunct="1">
              <a:lnSpc>
                <a:spcPct val="150000"/>
              </a:lnSpc>
              <a:spcBef>
                <a:spcPct val="0"/>
              </a:spcBef>
              <a:buNone/>
            </a:pPr>
            <a:r>
              <a:rPr lang="" altLang="en-US" sz="1600" b="1" dirty="0">
                <a:latin typeface="Arial" panose="020B0604020202020204" pitchFamily="34" charset="0"/>
                <a:sym typeface="+mn-ea"/>
              </a:rPr>
              <a:t>直到2020年1月申报2019年12月工资薪金个人所得税，</a:t>
            </a:r>
            <a:endParaRPr lang="" altLang="en-US" sz="1600" b="1" dirty="0">
              <a:latin typeface="Arial" panose="020B0604020202020204" pitchFamily="34" charset="0"/>
              <a:sym typeface="+mn-ea"/>
            </a:endParaRPr>
          </a:p>
          <a:p>
            <a:pPr marL="0" lvl="0" indent="0" eaLnBrk="1" hangingPunct="1">
              <a:lnSpc>
                <a:spcPct val="150000"/>
              </a:lnSpc>
              <a:spcBef>
                <a:spcPct val="0"/>
              </a:spcBef>
              <a:buNone/>
            </a:pPr>
            <a:r>
              <a:rPr lang="" altLang="en-US" sz="1600" b="1" dirty="0">
                <a:latin typeface="Arial" panose="020B0604020202020204" pitchFamily="34" charset="0"/>
                <a:sym typeface="+mn-ea"/>
              </a:rPr>
              <a:t>这就是个人所得税法第一条第三款所指的纳税年度。</a:t>
            </a:r>
            <a:endParaRPr lang="" altLang="en-US" sz="1600" b="1" dirty="0">
              <a:latin typeface="Arial" panose="020B0604020202020204" pitchFamily="34" charset="0"/>
              <a:sym typeface="+mn-ea"/>
            </a:endParaRPr>
          </a:p>
          <a:p>
            <a:pPr marL="0" lvl="0" indent="0" eaLnBrk="1" hangingPunct="1">
              <a:lnSpc>
                <a:spcPct val="150000"/>
              </a:lnSpc>
              <a:spcBef>
                <a:spcPct val="0"/>
              </a:spcBef>
              <a:buNone/>
            </a:pPr>
            <a:r>
              <a:rPr lang="" altLang="en-US" sz="1600" b="1" dirty="0">
                <a:latin typeface="Arial" panose="020B0604020202020204" pitchFamily="34" charset="0"/>
                <a:sym typeface="+mn-ea"/>
              </a:rPr>
              <a:t>2020年2月份，从头再来！</a:t>
            </a:r>
            <a:endParaRPr lang="" altLang="en-US" sz="1600" b="1" dirty="0">
              <a:latin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44385">
                                            <p:txEl>
                                              <p:charRg st="1" end="92"/>
                                            </p:txEl>
                                          </p:spTgt>
                                        </p:tgtEl>
                                        <p:attrNameLst>
                                          <p:attrName>style.visibility</p:attrName>
                                        </p:attrNameLst>
                                      </p:cBhvr>
                                      <p:to>
                                        <p:strVal val="visible"/>
                                      </p:to>
                                    </p:set>
                                    <p:anim to="" calcmode="lin" valueType="num">
                                      <p:cBhvr>
                                        <p:cTn id="7" dur="1" fill="hold"/>
                                        <p:tgtEl>
                                          <p:spTgt spid="144385">
                                            <p:txEl>
                                              <p:charRg st="1" end="92"/>
                                            </p:txEl>
                                          </p:spTgt>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44385">
                                            <p:txEl>
                                              <p:charRg st="92" end="155"/>
                                            </p:txEl>
                                          </p:spTgt>
                                        </p:tgtEl>
                                        <p:attrNameLst>
                                          <p:attrName>style.visibility</p:attrName>
                                        </p:attrNameLst>
                                      </p:cBhvr>
                                      <p:to>
                                        <p:strVal val="visible"/>
                                      </p:to>
                                    </p:set>
                                    <p:anim to="" calcmode="lin" valueType="num">
                                      <p:cBhvr>
                                        <p:cTn id="12" dur="1" fill="hold"/>
                                        <p:tgtEl>
                                          <p:spTgt spid="144385">
                                            <p:txEl>
                                              <p:charRg st="92" end="155"/>
                                            </p:txEl>
                                          </p:spTgt>
                                        </p:tgtEl>
                                        <p:attrNameLst>
                                          <p:attrName>style.visibility</p:attrName>
                                        </p:attrNameLst>
                                      </p:cBhvr>
                                    </p:anim>
                                  </p:childTnLst>
                                </p:cTn>
                              </p:par>
                              <p:par>
                                <p:cTn id="13" presetID="24" presetClass="entr" presetSubtype="0" fill="hold" nodeType="withEffect">
                                  <p:stCondLst>
                                    <p:cond delay="0"/>
                                  </p:stCondLst>
                                  <p:childTnLst>
                                    <p:set>
                                      <p:cBhvr>
                                        <p:cTn id="14" dur="1" fill="hold">
                                          <p:stCondLst>
                                            <p:cond delay="0"/>
                                          </p:stCondLst>
                                        </p:cTn>
                                        <p:tgtEl>
                                          <p:spTgt spid="144385">
                                            <p:txEl>
                                              <p:charRg st="155" end="178"/>
                                            </p:txEl>
                                          </p:spTgt>
                                        </p:tgtEl>
                                        <p:attrNameLst>
                                          <p:attrName>style.visibility</p:attrName>
                                        </p:attrNameLst>
                                      </p:cBhvr>
                                      <p:to>
                                        <p:strVal val="visible"/>
                                      </p:to>
                                    </p:set>
                                    <p:anim to="" calcmode="lin" valueType="num">
                                      <p:cBhvr>
                                        <p:cTn id="15" dur="1" fill="hold"/>
                                        <p:tgtEl>
                                          <p:spTgt spid="144385">
                                            <p:txEl>
                                              <p:charRg st="155" end="178"/>
                                            </p:txEl>
                                          </p:spTgt>
                                        </p:tgtEl>
                                        <p:attrNameLst>
                                          <p:attrName>style.visibility</p:attrName>
                                        </p:attrNameLst>
                                      </p:cBhvr>
                                    </p:anim>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nodeType="clickEffect">
                                  <p:stCondLst>
                                    <p:cond delay="0"/>
                                  </p:stCondLst>
                                  <p:childTnLst>
                                    <p:set>
                                      <p:cBhvr>
                                        <p:cTn id="19" dur="1" fill="hold">
                                          <p:stCondLst>
                                            <p:cond delay="0"/>
                                          </p:stCondLst>
                                        </p:cTn>
                                        <p:tgtEl>
                                          <p:spTgt spid="144385">
                                            <p:txEl>
                                              <p:charRg st="178" end="213"/>
                                            </p:txEl>
                                          </p:spTgt>
                                        </p:tgtEl>
                                        <p:attrNameLst>
                                          <p:attrName>style.visibility</p:attrName>
                                        </p:attrNameLst>
                                      </p:cBhvr>
                                      <p:to>
                                        <p:strVal val="visible"/>
                                      </p:to>
                                    </p:set>
                                    <p:anim to="" calcmode="lin" valueType="num">
                                      <p:cBhvr>
                                        <p:cTn id="20" dur="1" fill="hold"/>
                                        <p:tgtEl>
                                          <p:spTgt spid="144385">
                                            <p:txEl>
                                              <p:charRg st="178" end="213"/>
                                            </p:txEl>
                                          </p:spTgt>
                                        </p:tgtEl>
                                        <p:attrNameLst>
                                          <p:attrName>style.visibility</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to="" calcmode="lin" valueType="num">
                                      <p:cBhvr>
                                        <p:cTn id="25" dur="1" fill="hold"/>
                                        <p:tgtEl>
                                          <p:spTgt spid="4"/>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预扣预缴方法</a:t>
            </a:r>
            <a:r>
              <a:rPr lang="zh-CN" altLang="en-US" sz="2800" b="1" dirty="0">
                <a:solidFill>
                  <a:srgbClr val="FFFFFF"/>
                </a:solidFill>
                <a:latin typeface="微软雅黑" panose="020B0503020204020204" pitchFamily="34" charset="-122"/>
              </a:rPr>
              <a:t>（例题</a:t>
            </a:r>
            <a:r>
              <a:rPr lang="en-US" altLang="zh-CN" sz="2800" b="1" dirty="0">
                <a:solidFill>
                  <a:srgbClr val="FFFFFF"/>
                </a:solidFill>
                <a:latin typeface="微软雅黑" panose="020B0503020204020204" pitchFamily="34" charset="-122"/>
              </a:rPr>
              <a:t>2</a:t>
            </a:r>
            <a:r>
              <a:rPr lang="zh-CN" altLang="en-US" sz="2800" b="1" dirty="0">
                <a:solidFill>
                  <a:srgbClr val="FFFFFF"/>
                </a:solidFill>
                <a:latin typeface="微软雅黑" panose="020B0503020204020204" pitchFamily="34" charset="-122"/>
              </a:rPr>
              <a:t>）</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52578" name="Rectangle 1"/>
          <p:cNvSpPr>
            <a:spLocks noChangeArrowheads="1"/>
          </p:cNvSpPr>
          <p:nvPr/>
        </p:nvSpPr>
        <p:spPr bwMode="auto">
          <a:xfrm>
            <a:off x="285750" y="1604963"/>
            <a:ext cx="8643938" cy="2400300"/>
          </a:xfrm>
          <a:prstGeom prst="rect">
            <a:avLst/>
          </a:prstGeom>
          <a:solidFill>
            <a:srgbClr val="FFFF00"/>
          </a:solidFill>
          <a:ln w="9525">
            <a:noFill/>
            <a:miter lim="800000"/>
          </a:ln>
        </p:spPr>
        <p:txBody>
          <a:bodyPr anchor="ctr">
            <a:spAutoFit/>
          </a:bodyPr>
          <a:lstStyle/>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chemeClr val="tx1"/>
                </a:solidFill>
                <a:effectLst/>
                <a:uLnTx/>
                <a:uFillTx/>
                <a:latin typeface="+mn-ea"/>
                <a:ea typeface="+mn-ea"/>
                <a:cs typeface="+mn-cs"/>
                <a:sym typeface="+mn-ea"/>
              </a:rPr>
              <a:t>假定</a:t>
            </a:r>
            <a:r>
              <a:rPr kumimoji="0" lang="zh-CN" altLang="en-US" sz="2000" b="0" i="0" u="none" strike="noStrike" kern="1200" cap="none" spc="0" normalizeH="0" baseline="0" noProof="0" dirty="0">
                <a:ln>
                  <a:noFill/>
                </a:ln>
                <a:solidFill>
                  <a:schemeClr val="tx1"/>
                </a:solidFill>
                <a:effectLst/>
                <a:uLnTx/>
                <a:uFillTx/>
                <a:latin typeface="+mn-ea"/>
                <a:ea typeface="+mn-ea"/>
                <a:cs typeface="+mn-cs"/>
                <a:sym typeface="+mn-ea"/>
              </a:rPr>
              <a:t>郭美美</a:t>
            </a:r>
            <a:r>
              <a:rPr kumimoji="0" lang="zh-CN" altLang="en-US" sz="2000" b="0" i="0" u="none" strike="noStrike" kern="1200" cap="none" spc="0" normalizeH="0" baseline="0" noProof="1">
                <a:ln>
                  <a:noFill/>
                </a:ln>
                <a:solidFill>
                  <a:schemeClr val="tx1"/>
                </a:solidFill>
                <a:effectLst/>
                <a:uLnTx/>
                <a:uFillTx/>
                <a:latin typeface="+mn-ea"/>
                <a:ea typeface="+mn-ea"/>
                <a:cs typeface="+mn-cs"/>
                <a:sym typeface="+mn-ea"/>
              </a:rPr>
              <a:t>2019年1月至3月每月在</a:t>
            </a:r>
            <a:r>
              <a:rPr kumimoji="0" lang="zh-CN" altLang="en-US" sz="2000" b="1" i="0" u="none" strike="noStrike" kern="1200" cap="none" spc="0" normalizeH="0" baseline="0" noProof="1">
                <a:ln>
                  <a:noFill/>
                </a:ln>
                <a:solidFill>
                  <a:srgbClr val="FF0000"/>
                </a:solidFill>
                <a:effectLst/>
                <a:uLnTx/>
                <a:uFillTx/>
                <a:latin typeface="+mn-ea"/>
                <a:ea typeface="+mn-ea"/>
                <a:cs typeface="+mn-cs"/>
                <a:sym typeface="+mn-ea"/>
              </a:rPr>
              <a:t>甲公司</a:t>
            </a:r>
            <a:r>
              <a:rPr kumimoji="0" lang="zh-CN" altLang="en-US" sz="2000" b="0" i="0" u="none" strike="noStrike" kern="1200" cap="none" spc="0" normalizeH="0" baseline="0" noProof="1">
                <a:ln>
                  <a:noFill/>
                </a:ln>
                <a:solidFill>
                  <a:schemeClr val="tx1"/>
                </a:solidFill>
                <a:effectLst/>
                <a:uLnTx/>
                <a:uFillTx/>
                <a:latin typeface="+mn-ea"/>
                <a:ea typeface="+mn-ea"/>
                <a:cs typeface="+mn-cs"/>
                <a:sym typeface="+mn-ea"/>
              </a:rPr>
              <a:t>取得收入为2万元，个人负担（单位代扣，下同）“三险一金”2060元，符合条件的专项附加扣除为2000元；5月至12月在</a:t>
            </a:r>
            <a:r>
              <a:rPr kumimoji="0" lang="zh-CN" altLang="en-US" sz="2000" b="1" i="0" u="none" strike="noStrike" kern="1200" cap="none" spc="0" normalizeH="0" baseline="0" noProof="1">
                <a:ln>
                  <a:noFill/>
                </a:ln>
                <a:solidFill>
                  <a:srgbClr val="FF0000"/>
                </a:solidFill>
                <a:effectLst/>
                <a:uLnTx/>
                <a:uFillTx/>
                <a:latin typeface="+mn-ea"/>
                <a:ea typeface="+mn-ea"/>
                <a:cs typeface="+mn-cs"/>
                <a:sym typeface="+mn-ea"/>
              </a:rPr>
              <a:t>乙公司</a:t>
            </a:r>
            <a:r>
              <a:rPr kumimoji="0" lang="zh-CN" altLang="en-US" sz="2000" b="0" i="0" u="none" strike="noStrike" kern="1200" cap="none" spc="0" normalizeH="0" baseline="0" noProof="1">
                <a:ln>
                  <a:noFill/>
                </a:ln>
                <a:solidFill>
                  <a:schemeClr val="tx1"/>
                </a:solidFill>
                <a:effectLst/>
                <a:uLnTx/>
                <a:uFillTx/>
                <a:latin typeface="+mn-ea"/>
                <a:ea typeface="+mn-ea"/>
                <a:cs typeface="+mn-cs"/>
                <a:sym typeface="+mn-ea"/>
              </a:rPr>
              <a:t>每月取得收入3万元，个人负担“三险一金”3090元，符合条件的专项附加扣除为2000元，个人补缴了4月份的“三险一金”2060元。则甲、乙公司预扣预缴个人所得税及孙某年终汇算清缴情况如何计算</a:t>
            </a:r>
            <a:r>
              <a:rPr kumimoji="0" lang="zh-CN" altLang="en-US" sz="2000" b="1" i="0" u="none" strike="noStrike" kern="1200" cap="none" spc="0" normalizeH="0" baseline="0" noProof="1">
                <a:ln>
                  <a:noFill/>
                </a:ln>
                <a:solidFill>
                  <a:schemeClr val="tx1"/>
                </a:solidFill>
                <a:effectLst/>
                <a:uLnTx/>
                <a:uFillTx/>
                <a:latin typeface="+mn-ea"/>
                <a:ea typeface="+mn-ea"/>
                <a:cs typeface="+mn-cs"/>
                <a:sym typeface="+mn-ea"/>
              </a:rPr>
              <a:t>？</a:t>
            </a:r>
            <a:endParaRPr kumimoji="0" lang="zh-CN" altLang="en-US" sz="2000" b="1" i="0" u="none" strike="noStrike" kern="1200" cap="none" spc="0" normalizeH="0" baseline="0" noProof="1">
              <a:ln>
                <a:noFill/>
              </a:ln>
              <a:solidFill>
                <a:schemeClr val="tx1"/>
              </a:solidFill>
              <a:effectLst/>
              <a:uLnTx/>
              <a:uFillTx/>
              <a:latin typeface="+mn-ea"/>
              <a:ea typeface="+mn-ea"/>
              <a:cs typeface="+mn-cs"/>
            </a:endParaRPr>
          </a:p>
        </p:txBody>
      </p:sp>
      <p:sp>
        <p:nvSpPr>
          <p:cNvPr id="84996" name="文本框 1"/>
          <p:cNvSpPr txBox="1"/>
          <p:nvPr/>
        </p:nvSpPr>
        <p:spPr>
          <a:xfrm>
            <a:off x="115888" y="4349750"/>
            <a:ext cx="8629650" cy="19383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000" b="1" dirty="0">
                <a:latin typeface="Arial" panose="020B0604020202020204" pitchFamily="34" charset="0"/>
              </a:rPr>
              <a:t>郭美美年度汇算清缴：</a:t>
            </a:r>
            <a:endParaRPr lang="zh-CN" altLang="en-US" sz="2000" b="1" dirty="0">
              <a:latin typeface="Arial" panose="020B0604020202020204" pitchFamily="34" charset="0"/>
            </a:endParaRPr>
          </a:p>
          <a:p>
            <a:pPr marL="0" lvl="0" indent="0" eaLnBrk="1" hangingPunct="1">
              <a:spcBef>
                <a:spcPct val="0"/>
              </a:spcBef>
              <a:buNone/>
            </a:pPr>
            <a:r>
              <a:rPr lang="zh-CN" altLang="en-US" sz="2000" b="1" dirty="0">
                <a:latin typeface="Arial" panose="020B0604020202020204" pitchFamily="34" charset="0"/>
              </a:rPr>
              <a:t>年度总收入=20000×3+30000×8=300000元</a:t>
            </a:r>
            <a:endParaRPr lang="zh-CN" altLang="en-US" sz="2000" b="1" dirty="0">
              <a:latin typeface="Arial" panose="020B0604020202020204" pitchFamily="34" charset="0"/>
            </a:endParaRPr>
          </a:p>
          <a:p>
            <a:pPr marL="0" lvl="0" indent="0" eaLnBrk="1" hangingPunct="1">
              <a:spcBef>
                <a:spcPct val="0"/>
              </a:spcBef>
              <a:buNone/>
            </a:pPr>
            <a:r>
              <a:rPr lang="zh-CN" altLang="en-US" sz="2000" b="1" dirty="0">
                <a:latin typeface="Arial" panose="020B0604020202020204" pitchFamily="34" charset="0"/>
              </a:rPr>
              <a:t>年度应纳税所得额=300000-（5000×12）-（2060×4+3090×8）-2000×12=183040元</a:t>
            </a:r>
            <a:endParaRPr lang="zh-CN" altLang="en-US" sz="2000" b="1" dirty="0">
              <a:latin typeface="Arial" panose="020B0604020202020204" pitchFamily="34" charset="0"/>
            </a:endParaRPr>
          </a:p>
          <a:p>
            <a:pPr marL="0" lvl="0" indent="0" eaLnBrk="1" hangingPunct="1">
              <a:spcBef>
                <a:spcPct val="0"/>
              </a:spcBef>
              <a:buNone/>
            </a:pPr>
            <a:r>
              <a:rPr lang="zh-CN" altLang="en-US" sz="2000" b="1" dirty="0">
                <a:latin typeface="Arial" panose="020B0604020202020204" pitchFamily="34" charset="0"/>
              </a:rPr>
              <a:t>年度应纳税额=183040×20%-16920=</a:t>
            </a:r>
            <a:r>
              <a:rPr lang="zh-CN" altLang="en-US" sz="2000" b="1" dirty="0">
                <a:solidFill>
                  <a:srgbClr val="FF0000"/>
                </a:solidFill>
                <a:latin typeface="Arial" panose="020B0604020202020204" pitchFamily="34" charset="0"/>
              </a:rPr>
              <a:t>19688</a:t>
            </a:r>
            <a:r>
              <a:rPr lang="zh-CN" altLang="en-US" sz="2000" b="1" dirty="0">
                <a:latin typeface="Arial" panose="020B0604020202020204" pitchFamily="34" charset="0"/>
              </a:rPr>
              <a:t>元</a:t>
            </a:r>
            <a:endParaRPr lang="zh-CN" altLang="en-US" sz="2000" b="1" dirty="0">
              <a:latin typeface="Arial" panose="020B0604020202020204" pitchFamily="34" charset="0"/>
            </a:endParaRPr>
          </a:p>
          <a:p>
            <a:pPr marL="0" lvl="0" indent="0" eaLnBrk="1" hangingPunct="1">
              <a:spcBef>
                <a:spcPct val="0"/>
              </a:spcBef>
              <a:buNone/>
            </a:pPr>
            <a:r>
              <a:rPr lang="zh-CN" altLang="en-US" sz="2000" b="1" dirty="0">
                <a:latin typeface="Arial" panose="020B0604020202020204" pitchFamily="34" charset="0"/>
              </a:rPr>
              <a:t>应补（退）税款=19688-984.6（</a:t>
            </a:r>
            <a:r>
              <a:rPr lang="zh-CN" altLang="en-US" sz="1600" b="1" dirty="0">
                <a:latin typeface="Arial" panose="020B0604020202020204" pitchFamily="34" charset="0"/>
              </a:rPr>
              <a:t>甲单位预扣</a:t>
            </a:r>
            <a:r>
              <a:rPr lang="zh-CN" altLang="en-US" sz="2000" b="1" dirty="0">
                <a:latin typeface="Arial" panose="020B0604020202020204" pitchFamily="34" charset="0"/>
              </a:rPr>
              <a:t>）</a:t>
            </a:r>
            <a:r>
              <a:rPr lang="en-US" altLang="zh-CN" sz="2000" b="1" dirty="0">
                <a:latin typeface="Arial" panose="020B0604020202020204" pitchFamily="34" charset="0"/>
              </a:rPr>
              <a:t>-</a:t>
            </a:r>
            <a:r>
              <a:rPr lang="zh-CN" altLang="en-US" sz="2000" b="1" dirty="0">
                <a:latin typeface="Arial" panose="020B0604020202020204" pitchFamily="34" charset="0"/>
              </a:rPr>
              <a:t>14936（</a:t>
            </a:r>
            <a:r>
              <a:rPr lang="zh-CN" altLang="en-US" sz="1600" b="1" dirty="0">
                <a:latin typeface="Arial" panose="020B0604020202020204" pitchFamily="34" charset="0"/>
              </a:rPr>
              <a:t>乙单位预扣</a:t>
            </a:r>
            <a:r>
              <a:rPr lang="zh-CN" altLang="en-US" sz="2000" b="1" dirty="0">
                <a:latin typeface="Arial" panose="020B0604020202020204" pitchFamily="34" charset="0"/>
              </a:rPr>
              <a:t>）=3767.4元</a:t>
            </a:r>
            <a:endParaRPr lang="zh-CN" altLang="en-US" sz="2000" b="1" dirty="0">
              <a:latin typeface="Arial" panose="020B0604020202020204" pitchFamily="34" charset="0"/>
            </a:endParaRP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标题 1"/>
          <p:cNvSpPr>
            <a:spLocks noGrp="1"/>
          </p:cNvSpPr>
          <p:nvPr>
            <p:ph type="title" idx="4294967295"/>
          </p:nvPr>
        </p:nvSpPr>
        <p:spPr>
          <a:ln/>
        </p:spPr>
        <p:txBody>
          <a:bodyPr vert="horz" wrap="square" lIns="91440" tIns="45720" rIns="91440" bIns="45720" anchor="ctr"/>
          <a:p>
            <a:pPr algn="l" eaLnBrk="1" hangingPunct="1"/>
            <a:r>
              <a:rPr lang="en-US" altLang="zh-CN" sz="3000" dirty="0">
                <a:solidFill>
                  <a:schemeClr val="bg1"/>
                </a:solidFill>
                <a:latin typeface="黑体" panose="02010609060101010101" pitchFamily="49" charset="-122"/>
                <a:ea typeface="黑体" panose="02010609060101010101" pitchFamily="49" charset="-122"/>
              </a:rPr>
              <a:t>1.</a:t>
            </a:r>
            <a:r>
              <a:rPr lang="zh-CN" altLang="en-US" sz="3000" dirty="0">
                <a:solidFill>
                  <a:schemeClr val="bg1"/>
                </a:solidFill>
                <a:latin typeface="黑体" panose="02010609060101010101" pitchFamily="49" charset="-122"/>
                <a:ea typeface="黑体" panose="02010609060101010101" pitchFamily="49" charset="-122"/>
              </a:rPr>
              <a:t>全年全一次性奖金</a:t>
            </a:r>
            <a:endParaRPr lang="zh-CN" altLang="en-US" sz="3000" dirty="0">
              <a:solidFill>
                <a:schemeClr val="bg1"/>
              </a:solidFill>
              <a:latin typeface="黑体" panose="02010609060101010101" pitchFamily="49" charset="-122"/>
              <a:ea typeface="黑体" panose="02010609060101010101" pitchFamily="49" charset="-122"/>
            </a:endParaRPr>
          </a:p>
        </p:txBody>
      </p:sp>
      <p:graphicFrame>
        <p:nvGraphicFramePr>
          <p:cNvPr id="152579" name="内容占位符 152578"/>
          <p:cNvGraphicFramePr>
            <a:graphicFrameLocks noGrp="1"/>
          </p:cNvGraphicFramePr>
          <p:nvPr>
            <p:ph idx="4294967295"/>
          </p:nvPr>
        </p:nvGraphicFramePr>
        <p:xfrm>
          <a:off x="142875" y="2214563"/>
          <a:ext cx="8777288" cy="4195763"/>
        </p:xfrm>
        <a:graphic>
          <a:graphicData uri="http://schemas.openxmlformats.org/drawingml/2006/table">
            <a:tbl>
              <a:tblPr/>
              <a:tblGrid>
                <a:gridCol w="2441575"/>
                <a:gridCol w="2317750"/>
                <a:gridCol w="2028825"/>
                <a:gridCol w="1989138"/>
              </a:tblGrid>
              <a:tr h="704850">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rPr>
                        <a:t>月份</a:t>
                      </a:r>
                      <a:endParaRPr kumimoji="0"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预缴所得税</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月份</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mn-ea"/>
                        </a:rPr>
                        <a:t>预缴所得税</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r>
              <a:tr h="582613">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328.2</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7</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1991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r>
              <a:tr h="581025">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2</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328.2</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8</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1991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r>
              <a:tr h="582613">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328.2</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9</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1991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r>
              <a:tr h="581025">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4</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0000">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1991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r>
              <a:tr h="582613">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5</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597.3</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1991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r>
              <a:tr h="581025">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6</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864.7</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12</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3519</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r>
            </a:tbl>
          </a:graphicData>
        </a:graphic>
      </p:graphicFrame>
      <p:sp>
        <p:nvSpPr>
          <p:cNvPr id="86061" name="圆角矩形 13"/>
          <p:cNvSpPr/>
          <p:nvPr/>
        </p:nvSpPr>
        <p:spPr>
          <a:xfrm>
            <a:off x="1716088" y="1417638"/>
            <a:ext cx="5380037" cy="500062"/>
          </a:xfrm>
          <a:prstGeom prst="roundRect">
            <a:avLst>
              <a:gd name="adj" fmla="val 16667"/>
            </a:avLst>
          </a:prstGeom>
          <a:gradFill rotWithShape="1">
            <a:gsLst>
              <a:gs pos="0">
                <a:srgbClr val="E4FF9F">
                  <a:alpha val="100000"/>
                </a:srgbClr>
              </a:gs>
              <a:gs pos="35001">
                <a:srgbClr val="EBFFBC">
                  <a:alpha val="100000"/>
                </a:srgbClr>
              </a:gs>
              <a:gs pos="100000">
                <a:srgbClr val="F8FFE4">
                  <a:alpha val="100000"/>
                </a:srgbClr>
              </a:gs>
            </a:gsLst>
            <a:lin ang="5400000" scaled="1"/>
            <a:tileRect/>
          </a:gradFill>
          <a:ln w="9525" cap="flat" cmpd="sng">
            <a:solidFill>
              <a:srgbClr val="A3C144"/>
            </a:solidFill>
            <a:prstDash val="solid"/>
            <a:headEnd type="none" w="med" len="med"/>
            <a:tailEnd type="none" w="med" len="med"/>
          </a:ln>
          <a:effectLst>
            <a:outerShdw dist="20000" dir="5400000" algn="ctr" rotWithShape="0">
              <a:srgbClr val="000000">
                <a:alpha val="35999"/>
              </a:srgbClr>
            </a:outerShdw>
          </a:effectLst>
        </p:spPr>
        <p:txBody>
          <a:bodyPr anchor="ctr"/>
          <a:p>
            <a:pPr algn="ctr"/>
            <a:r>
              <a:rPr lang="en-US" altLang="zh-CN" sz="2000" b="1" dirty="0">
                <a:solidFill>
                  <a:srgbClr val="000000"/>
                </a:solidFill>
                <a:latin typeface="Calibri" panose="020F0502020204030204" pitchFamily="34" charset="0"/>
              </a:rPr>
              <a:t>1-3</a:t>
            </a:r>
            <a:r>
              <a:rPr lang="zh-CN" altLang="en-US" sz="2000" b="1" dirty="0">
                <a:solidFill>
                  <a:srgbClr val="000000"/>
                </a:solidFill>
                <a:latin typeface="Calibri" panose="020F0502020204030204" pitchFamily="34" charset="0"/>
              </a:rPr>
              <a:t>月份甲公司预扣；</a:t>
            </a:r>
            <a:r>
              <a:rPr lang="en-US" altLang="zh-CN" sz="2000" b="1" dirty="0">
                <a:solidFill>
                  <a:srgbClr val="000000"/>
                </a:solidFill>
                <a:latin typeface="Calibri" panose="020F0502020204030204" pitchFamily="34" charset="0"/>
              </a:rPr>
              <a:t>5-12</a:t>
            </a:r>
            <a:r>
              <a:rPr lang="zh-CN" altLang="en-US" sz="2000" b="1" dirty="0">
                <a:solidFill>
                  <a:srgbClr val="000000"/>
                </a:solidFill>
                <a:latin typeface="Calibri" panose="020F0502020204030204" pitchFamily="34" charset="0"/>
              </a:rPr>
              <a:t>月乙公司预扣</a:t>
            </a:r>
            <a:endParaRPr lang="zh-CN" altLang="en-US" sz="2000" b="1" dirty="0">
              <a:solidFill>
                <a:srgbClr val="000000"/>
              </a:solidFill>
              <a:latin typeface="Calibri" panose="020F0502020204030204" pitchFamily="34" charset="0"/>
            </a:endParaRPr>
          </a:p>
        </p:txBody>
      </p:sp>
      <p:sp>
        <p:nvSpPr>
          <p:cNvPr id="8606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4. 年度中间离职、入职且工作时间不连续预扣</a:t>
            </a:r>
            <a:r>
              <a:rPr lang="zh-CN" altLang="en-US" sz="2800" b="1" dirty="0">
                <a:solidFill>
                  <a:srgbClr val="FFFFFF"/>
                </a:solidFill>
                <a:latin typeface="微软雅黑" panose="020B0503020204020204" pitchFamily="34" charset="-122"/>
              </a:rPr>
              <a:t>个税；</a:t>
            </a:r>
            <a:endParaRPr lang="zh-CN" altLang="en-US" sz="2800" b="1" dirty="0">
              <a:solidFill>
                <a:srgbClr val="FFFFFF"/>
              </a:solidFill>
              <a:latin typeface="微软雅黑" panose="020B0503020204020204" pitchFamily="34" charset="-122"/>
            </a:endParaRPr>
          </a:p>
        </p:txBody>
      </p:sp>
    </p:spTree>
  </p:cSld>
  <p:clrMapOvr>
    <a:masterClrMapping/>
  </p:clrMapOvr>
  <p:transition advTm="877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 calcmode="lin" valueType="num">
                                      <p:cBhvr>
                                        <p:cTn id="7" dur="1000" fill="hold"/>
                                        <p:tgtEl>
                                          <p:spTgt spid="152579"/>
                                        </p:tgtEl>
                                        <p:attrNameLst>
                                          <p:attrName>ppt_w</p:attrName>
                                        </p:attrNameLst>
                                      </p:cBhvr>
                                      <p:tavLst>
                                        <p:tav tm="0">
                                          <p:val>
                                            <p:fltVal val="0.000000"/>
                                          </p:val>
                                        </p:tav>
                                        <p:tav tm="100000">
                                          <p:val>
                                            <p:strVal val="#ppt_w"/>
                                          </p:val>
                                        </p:tav>
                                      </p:tavLst>
                                    </p:anim>
                                    <p:anim calcmode="lin" valueType="num">
                                      <p:cBhvr>
                                        <p:cTn id="8" dur="1000" fill="hold"/>
                                        <p:tgtEl>
                                          <p:spTgt spid="152579"/>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FFFF"/>
                </a:solidFill>
                <a:latin typeface="微软雅黑" panose="020B0503020204020204" pitchFamily="34" charset="-122"/>
              </a:rPr>
              <a:t>特殊情况；年中离职</a:t>
            </a:r>
            <a:r>
              <a:rPr lang="zh-CN" altLang="en-US" sz="2800" b="1" dirty="0">
                <a:solidFill>
                  <a:srgbClr val="FFFFFF"/>
                </a:solidFill>
                <a:latin typeface="微软雅黑" panose="020B0503020204020204" pitchFamily="34" charset="-122"/>
                <a:sym typeface="宋体" panose="02010600030101010101" pitchFamily="2" charset="-122"/>
              </a:rPr>
              <a:t>更换工作单位</a:t>
            </a:r>
            <a:r>
              <a:rPr lang="zh-CN" altLang="en-US" sz="2800" b="1" dirty="0">
                <a:solidFill>
                  <a:srgbClr val="FFFFFF"/>
                </a:solidFill>
                <a:latin typeface="微软雅黑" panose="020B0503020204020204" pitchFamily="34" charset="-122"/>
              </a:rPr>
              <a:t>预扣预缴</a:t>
            </a:r>
            <a:endParaRPr lang="zh-CN" altLang="en-US" sz="2800" b="1" dirty="0">
              <a:solidFill>
                <a:srgbClr val="FFFFFF"/>
              </a:solidFill>
              <a:latin typeface="微软雅黑" panose="020B0503020204020204" pitchFamily="34" charset="-122"/>
            </a:endParaRPr>
          </a:p>
        </p:txBody>
      </p:sp>
      <p:sp>
        <p:nvSpPr>
          <p:cNvPr id="87043" name="矩形 3"/>
          <p:cNvSpPr/>
          <p:nvPr/>
        </p:nvSpPr>
        <p:spPr>
          <a:xfrm>
            <a:off x="357188" y="1241425"/>
            <a:ext cx="8602662" cy="79390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 altLang="zh-CN" sz="2000" dirty="0">
                <a:latin typeface="Arial" panose="020B0604020202020204" pitchFamily="34" charset="0"/>
                <a:sym typeface="+mn-ea"/>
              </a:rPr>
              <a:t>       </a:t>
            </a:r>
            <a:r>
              <a:rPr lang="" altLang="zh-CN" sz="2000" b="1" dirty="0">
                <a:latin typeface="Arial" panose="020B0604020202020204" pitchFamily="34" charset="0"/>
                <a:sym typeface="+mn-ea"/>
              </a:rPr>
              <a:t>扣缴义务人在一个纳税年度内预扣预缴税款时，以纳税人在本单位截至当前月份工资、薪金所得累计收入减除累计免税收入、累计减除费用、累计专项扣除、累计专项附加扣除和累计依法确定的其他扣除后的余额为累计预扣预缴应纳税所得额。</a:t>
            </a:r>
            <a:endParaRPr lang="" altLang="zh-CN" sz="2000" b="1" dirty="0">
              <a:solidFill>
                <a:srgbClr val="002060"/>
              </a:solidFill>
              <a:latin typeface="Arial" panose="020B0604020202020204" pitchFamily="34" charset="0"/>
              <a:sym typeface="+mn-ea"/>
            </a:endParaRPr>
          </a:p>
          <a:p>
            <a:pPr marL="0" lvl="0" indent="0" eaLnBrk="1" hangingPunct="1">
              <a:lnSpc>
                <a:spcPct val="150000"/>
              </a:lnSpc>
              <a:spcBef>
                <a:spcPct val="0"/>
              </a:spcBef>
              <a:buNone/>
            </a:pPr>
            <a:r>
              <a:rPr lang="" altLang="zh-CN" sz="2000" b="1" dirty="0">
                <a:solidFill>
                  <a:srgbClr val="002060"/>
                </a:solidFill>
                <a:latin typeface="Arial" panose="020B0604020202020204" pitchFamily="34" charset="0"/>
                <a:sym typeface="+mn-ea"/>
              </a:rPr>
              <a:t>       </a:t>
            </a:r>
            <a:r>
              <a:rPr lang="" altLang="zh-CN" sz="2000" b="1" dirty="0">
                <a:solidFill>
                  <a:srgbClr val="FF0000"/>
                </a:solidFill>
                <a:latin typeface="Arial" panose="020B0604020202020204" pitchFamily="34" charset="0"/>
                <a:sym typeface="+mn-ea"/>
              </a:rPr>
              <a:t>累计减除费用按照5000元/月乘以纳税人当年截至本月在本单位的任职受雇月份数计算。</a:t>
            </a:r>
            <a:endParaRPr lang="" altLang="zh-CN" sz="2000" b="1" dirty="0">
              <a:solidFill>
                <a:srgbClr val="002060"/>
              </a:solidFill>
              <a:latin typeface="Arial" panose="020B0604020202020204" pitchFamily="34" charset="0"/>
              <a:sym typeface="+mn-ea"/>
            </a:endParaRPr>
          </a:p>
          <a:p>
            <a:pPr marL="0" lvl="0" indent="0" eaLnBrk="1" hangingPunct="1">
              <a:lnSpc>
                <a:spcPct val="150000"/>
              </a:lnSpc>
              <a:spcBef>
                <a:spcPct val="0"/>
              </a:spcBef>
              <a:buNone/>
            </a:pPr>
            <a:r>
              <a:rPr lang="" altLang="zh-CN" sz="2000" b="1" dirty="0">
                <a:solidFill>
                  <a:srgbClr val="002060"/>
                </a:solidFill>
                <a:latin typeface="Arial" panose="020B0604020202020204" pitchFamily="34" charset="0"/>
                <a:sym typeface="+mn-ea"/>
              </a:rPr>
              <a:t>      专项扣除是</a:t>
            </a:r>
            <a:r>
              <a:rPr lang="" altLang="en-US" sz="2000" b="1" dirty="0">
                <a:solidFill>
                  <a:srgbClr val="002060"/>
                </a:solidFill>
                <a:latin typeface="Arial" panose="020B0604020202020204" pitchFamily="34" charset="0"/>
                <a:sym typeface="+mn-ea"/>
              </a:rPr>
              <a:t>纳税人</a:t>
            </a:r>
            <a:r>
              <a:rPr lang="" altLang="zh-CN" sz="2000" b="1" dirty="0">
                <a:solidFill>
                  <a:srgbClr val="002060"/>
                </a:solidFill>
                <a:latin typeface="Arial" panose="020B0604020202020204" pitchFamily="34" charset="0"/>
                <a:sym typeface="+mn-ea"/>
              </a:rPr>
              <a:t>缴纳的“三险一金”，</a:t>
            </a:r>
            <a:r>
              <a:rPr lang="" altLang="en-US" sz="2000" b="1" dirty="0">
                <a:solidFill>
                  <a:srgbClr val="002060"/>
                </a:solidFill>
                <a:latin typeface="Arial" panose="020B0604020202020204" pitchFamily="34" charset="0"/>
                <a:sym typeface="+mn-ea"/>
              </a:rPr>
              <a:t>纳税人离职期间</a:t>
            </a:r>
            <a:r>
              <a:rPr lang="" altLang="zh-CN" sz="2000" b="1" dirty="0">
                <a:solidFill>
                  <a:srgbClr val="002060"/>
                </a:solidFill>
                <a:latin typeface="Arial" panose="020B0604020202020204" pitchFamily="34" charset="0"/>
                <a:sym typeface="+mn-ea"/>
              </a:rPr>
              <a:t>公司未向</a:t>
            </a:r>
            <a:r>
              <a:rPr lang="" altLang="en-US" sz="2000" b="1" dirty="0">
                <a:solidFill>
                  <a:srgbClr val="002060"/>
                </a:solidFill>
                <a:latin typeface="Arial" panose="020B0604020202020204" pitchFamily="34" charset="0"/>
                <a:sym typeface="+mn-ea"/>
              </a:rPr>
              <a:t>纳税人</a:t>
            </a:r>
            <a:r>
              <a:rPr lang="" altLang="zh-CN" sz="2000" b="1" dirty="0">
                <a:solidFill>
                  <a:srgbClr val="002060"/>
                </a:solidFill>
                <a:latin typeface="Arial" panose="020B0604020202020204" pitchFamily="34" charset="0"/>
                <a:sym typeface="+mn-ea"/>
              </a:rPr>
              <a:t>支付报酬，应不会对</a:t>
            </a:r>
            <a:r>
              <a:rPr lang="" altLang="en-US" sz="2000" b="1" dirty="0">
                <a:solidFill>
                  <a:srgbClr val="002060"/>
                </a:solidFill>
                <a:latin typeface="Arial" panose="020B0604020202020204" pitchFamily="34" charset="0"/>
                <a:sym typeface="+mn-ea"/>
              </a:rPr>
              <a:t>纳税人</a:t>
            </a:r>
            <a:r>
              <a:rPr lang="" altLang="zh-CN" sz="2000" b="1" dirty="0">
                <a:solidFill>
                  <a:srgbClr val="002060"/>
                </a:solidFill>
                <a:latin typeface="Arial" panose="020B0604020202020204" pitchFamily="34" charset="0"/>
                <a:sym typeface="+mn-ea"/>
              </a:rPr>
              <a:t>所得预扣预缴个人所得税，也不存在减除专项扣除问题。</a:t>
            </a:r>
            <a:endParaRPr lang="" altLang="zh-CN" sz="2000" b="1" dirty="0">
              <a:solidFill>
                <a:srgbClr val="002060"/>
              </a:solidFill>
              <a:latin typeface="Arial" panose="020B0604020202020204" pitchFamily="34" charset="0"/>
              <a:sym typeface="+mn-ea"/>
            </a:endParaRPr>
          </a:p>
          <a:p>
            <a:pPr marL="0" lvl="0" indent="0" eaLnBrk="1" hangingPunct="1">
              <a:lnSpc>
                <a:spcPct val="150000"/>
              </a:lnSpc>
              <a:spcBef>
                <a:spcPct val="0"/>
              </a:spcBef>
              <a:buNone/>
            </a:pPr>
            <a:r>
              <a:rPr lang="" altLang="zh-CN" sz="2000" b="1" dirty="0">
                <a:solidFill>
                  <a:srgbClr val="002060"/>
                </a:solidFill>
                <a:latin typeface="Arial" panose="020B0604020202020204" pitchFamily="34" charset="0"/>
                <a:sym typeface="+mn-ea"/>
              </a:rPr>
              <a:t>     </a:t>
            </a:r>
            <a:r>
              <a:rPr lang="" altLang="zh-CN" sz="2000" b="1" dirty="0">
                <a:solidFill>
                  <a:srgbClr val="FF0000"/>
                </a:solidFill>
                <a:latin typeface="Arial" panose="020B0604020202020204" pitchFamily="34" charset="0"/>
                <a:sym typeface="+mn-ea"/>
              </a:rPr>
              <a:t>离职更换工作的纳税人，需要由新任职、受雇扣缴义务人办理专项附加扣除的，应当在入职的当月，报送《扣除信息表》，所以</a:t>
            </a:r>
            <a:r>
              <a:rPr lang="" altLang="en-US" sz="2000" b="1" dirty="0">
                <a:solidFill>
                  <a:srgbClr val="FF0000"/>
                </a:solidFill>
                <a:latin typeface="Arial" panose="020B0604020202020204" pitchFamily="34" charset="0"/>
                <a:sym typeface="+mn-ea"/>
              </a:rPr>
              <a:t>纳税人在前后两家</a:t>
            </a:r>
            <a:r>
              <a:rPr lang="" altLang="zh-CN" sz="2000" b="1" dirty="0">
                <a:solidFill>
                  <a:srgbClr val="FF0000"/>
                </a:solidFill>
                <a:latin typeface="Arial" panose="020B0604020202020204" pitchFamily="34" charset="0"/>
                <a:sym typeface="+mn-ea"/>
              </a:rPr>
              <a:t>公司也只能按照其在本单位中任职受雇的时间减除专项附加扣除。</a:t>
            </a:r>
            <a:endParaRPr lang="" altLang="zh-CN" sz="2000" b="1" dirty="0">
              <a:solidFill>
                <a:srgbClr val="FF0000"/>
              </a:solidFill>
              <a:latin typeface="Arial" panose="020B0604020202020204" pitchFamily="34" charset="0"/>
              <a:sym typeface="+mn-ea"/>
            </a:endParaRPr>
          </a:p>
          <a:p>
            <a:pPr marL="0" lvl="0" indent="0" eaLnBrk="1" hangingPunct="1">
              <a:lnSpc>
                <a:spcPct val="150000"/>
              </a:lnSpc>
              <a:spcBef>
                <a:spcPct val="0"/>
              </a:spcBef>
              <a:buNone/>
            </a:pPr>
            <a:r>
              <a:rPr lang="" altLang="zh-CN" sz="2000" dirty="0">
                <a:latin typeface="Arial" panose="020B0604020202020204" pitchFamily="34" charset="0"/>
                <a:sym typeface="+mn-ea"/>
              </a:rPr>
              <a:t>      </a:t>
            </a:r>
            <a:endParaRPr lang="" altLang="zh-CN" sz="2000" dirty="0">
              <a:latin typeface="Arial" panose="020B0604020202020204" pitchFamily="34" charset="0"/>
              <a:sym typeface="+mn-ea"/>
            </a:endParaRPr>
          </a:p>
          <a:p>
            <a:pPr marL="0" lvl="0" indent="0" eaLnBrk="1" hangingPunct="1">
              <a:lnSpc>
                <a:spcPct val="150000"/>
              </a:lnSpc>
              <a:spcBef>
                <a:spcPct val="0"/>
              </a:spcBef>
              <a:buNone/>
            </a:pPr>
            <a:r>
              <a:rPr lang="" altLang="en-US" sz="2000" dirty="0">
                <a:latin typeface="Arial" panose="020B0604020202020204" pitchFamily="34" charset="0"/>
                <a:sym typeface="+mn-ea"/>
              </a:rPr>
              <a:t>  </a:t>
            </a:r>
            <a:endParaRPr lang="" altLang="en-US" sz="2000" dirty="0">
              <a:solidFill>
                <a:schemeClr val="tx2"/>
              </a:solidFill>
              <a:latin typeface="Arial" panose="020B0604020202020204" pitchFamily="34" charset="0"/>
            </a:endParaRPr>
          </a:p>
          <a:p>
            <a:pPr marL="0" lvl="0" indent="0" eaLnBrk="1" hangingPunct="1">
              <a:lnSpc>
                <a:spcPct val="150000"/>
              </a:lnSpc>
              <a:spcBef>
                <a:spcPct val="0"/>
              </a:spcBef>
              <a:buNone/>
            </a:pPr>
            <a:endParaRPr lang="" altLang="en-US" sz="2000" dirty="0">
              <a:latin typeface="Arial" panose="020B0604020202020204" pitchFamily="34" charset="0"/>
            </a:endParaRPr>
          </a:p>
          <a:p>
            <a:pPr marL="0" lvl="0" indent="0" eaLnBrk="1" hangingPunct="1">
              <a:lnSpc>
                <a:spcPct val="150000"/>
              </a:lnSpc>
              <a:spcBef>
                <a:spcPct val="0"/>
              </a:spcBef>
              <a:buNone/>
            </a:pPr>
            <a:endParaRPr lang="" altLang="en-US" sz="2000" b="1" dirty="0">
              <a:latin typeface="Arial" panose="020B0604020202020204" pitchFamily="34" charset="0"/>
            </a:endParaRPr>
          </a:p>
          <a:p>
            <a:pPr marL="0" lvl="0" indent="0" eaLnBrk="1" hangingPunct="1">
              <a:lnSpc>
                <a:spcPct val="150000"/>
              </a:lnSpc>
              <a:spcBef>
                <a:spcPct val="0"/>
              </a:spcBef>
              <a:buNone/>
            </a:pPr>
            <a:r>
              <a:rPr lang="" altLang="en-US" sz="2000" b="1" dirty="0">
                <a:latin typeface="Arial" panose="020B0604020202020204" pitchFamily="34" charset="0"/>
              </a:rPr>
              <a:t>　　</a:t>
            </a:r>
            <a:endParaRPr lang="" altLang="zh-CN" sz="2000" b="1" dirty="0">
              <a:latin typeface="Arial" panose="020B0604020202020204" pitchFamily="34" charset="0"/>
              <a:sym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FFFF"/>
                </a:solidFill>
                <a:latin typeface="微软雅黑" panose="020B0503020204020204" pitchFamily="34" charset="-122"/>
              </a:rPr>
              <a:t>特殊情况；年中离职</a:t>
            </a:r>
            <a:r>
              <a:rPr lang="zh-CN" altLang="en-US" sz="2800" b="1" dirty="0">
                <a:solidFill>
                  <a:srgbClr val="FFFFFF"/>
                </a:solidFill>
                <a:latin typeface="微软雅黑" panose="020B0503020204020204" pitchFamily="34" charset="-122"/>
                <a:sym typeface="宋体" panose="02010600030101010101" pitchFamily="2" charset="-122"/>
              </a:rPr>
              <a:t>更换工作汇缴清算；</a:t>
            </a:r>
            <a:endParaRPr lang="zh-CN" altLang="en-US" sz="2800" b="1" dirty="0">
              <a:solidFill>
                <a:srgbClr val="FFFFFF"/>
              </a:solidFill>
              <a:latin typeface="微软雅黑" panose="020B0503020204020204" pitchFamily="34" charset="-122"/>
            </a:endParaRPr>
          </a:p>
        </p:txBody>
      </p:sp>
      <p:sp>
        <p:nvSpPr>
          <p:cNvPr id="88067" name="矩形 3"/>
          <p:cNvSpPr/>
          <p:nvPr/>
        </p:nvSpPr>
        <p:spPr>
          <a:xfrm>
            <a:off x="357188" y="1241425"/>
            <a:ext cx="8602662" cy="74771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 altLang="zh-CN" sz="2000" dirty="0">
                <a:latin typeface="Arial" panose="020B0604020202020204" pitchFamily="34" charset="0"/>
                <a:sym typeface="+mn-ea"/>
              </a:rPr>
              <a:t> </a:t>
            </a:r>
            <a:r>
              <a:rPr lang="" altLang="zh-CN" sz="2000" b="1" dirty="0">
                <a:latin typeface="Arial" panose="020B0604020202020204" pitchFamily="34" charset="0"/>
                <a:sym typeface="+mn-ea"/>
              </a:rPr>
              <a:t>（一）年度收入</a:t>
            </a:r>
            <a:endParaRPr lang="" altLang="zh-CN" sz="2000" b="1" dirty="0">
              <a:latin typeface="Arial" panose="020B0604020202020204" pitchFamily="34" charset="0"/>
              <a:sym typeface="+mn-ea"/>
            </a:endParaRPr>
          </a:p>
          <a:p>
            <a:pPr marL="0" lvl="0" indent="0" eaLnBrk="1" hangingPunct="1">
              <a:lnSpc>
                <a:spcPct val="150000"/>
              </a:lnSpc>
              <a:spcBef>
                <a:spcPct val="0"/>
              </a:spcBef>
              <a:buNone/>
            </a:pPr>
            <a:r>
              <a:rPr lang="" altLang="zh-CN" sz="2000" b="1" dirty="0">
                <a:latin typeface="Arial" panose="020B0604020202020204" pitchFamily="34" charset="0"/>
                <a:sym typeface="+mn-ea"/>
              </a:rPr>
              <a:t>    因离职的</a:t>
            </a:r>
            <a:r>
              <a:rPr lang="" altLang="en-US" sz="2000" b="1" dirty="0">
                <a:latin typeface="Arial" panose="020B0604020202020204" pitchFamily="34" charset="0"/>
                <a:sym typeface="+mn-ea"/>
              </a:rPr>
              <a:t>月份</a:t>
            </a:r>
            <a:r>
              <a:rPr lang="" altLang="zh-CN" sz="2000" b="1" dirty="0">
                <a:latin typeface="Arial" panose="020B0604020202020204" pitchFamily="34" charset="0"/>
                <a:sym typeface="+mn-ea"/>
              </a:rPr>
              <a:t>未取得任何收入，所以其年度收入为实际取得的收入。</a:t>
            </a:r>
            <a:endParaRPr lang="" altLang="zh-CN" sz="2000" b="1" dirty="0">
              <a:latin typeface="Arial" panose="020B0604020202020204" pitchFamily="34" charset="0"/>
              <a:sym typeface="+mn-ea"/>
            </a:endParaRPr>
          </a:p>
          <a:p>
            <a:pPr marL="0" lvl="0" indent="0" eaLnBrk="1" hangingPunct="1">
              <a:lnSpc>
                <a:spcPct val="150000"/>
              </a:lnSpc>
              <a:spcBef>
                <a:spcPct val="0"/>
              </a:spcBef>
              <a:buNone/>
            </a:pPr>
            <a:r>
              <a:rPr lang="" altLang="zh-CN" sz="2000" b="1" dirty="0">
                <a:latin typeface="Arial" panose="020B0604020202020204" pitchFamily="34" charset="0"/>
                <a:sym typeface="+mn-ea"/>
              </a:rPr>
              <a:t>（二）基本减除费用</a:t>
            </a:r>
            <a:endParaRPr lang="" altLang="zh-CN" sz="2000" b="1" dirty="0">
              <a:latin typeface="Arial" panose="020B0604020202020204" pitchFamily="34" charset="0"/>
              <a:sym typeface="+mn-ea"/>
            </a:endParaRPr>
          </a:p>
          <a:p>
            <a:pPr marL="0" lvl="0" indent="0" eaLnBrk="1" hangingPunct="1">
              <a:lnSpc>
                <a:spcPct val="150000"/>
              </a:lnSpc>
              <a:spcBef>
                <a:spcPct val="0"/>
              </a:spcBef>
              <a:buNone/>
            </a:pPr>
            <a:r>
              <a:rPr lang="" altLang="zh-CN" sz="2000" b="1" dirty="0">
                <a:latin typeface="Arial" panose="020B0604020202020204" pitchFamily="34" charset="0"/>
                <a:sym typeface="+mn-ea"/>
              </a:rPr>
              <a:t>    依据税法规定，“基本减除费用”固定为6万元，属于普适规定，不随任职时间变化，所以孙某基本减除费用为6万元。</a:t>
            </a:r>
            <a:endParaRPr lang="" altLang="zh-CN" sz="2000" b="1" dirty="0">
              <a:latin typeface="Arial" panose="020B0604020202020204" pitchFamily="34" charset="0"/>
              <a:sym typeface="+mn-ea"/>
            </a:endParaRPr>
          </a:p>
          <a:p>
            <a:pPr marL="0" lvl="0" indent="0" eaLnBrk="1" hangingPunct="1">
              <a:lnSpc>
                <a:spcPct val="150000"/>
              </a:lnSpc>
              <a:spcBef>
                <a:spcPct val="0"/>
              </a:spcBef>
              <a:buNone/>
            </a:pPr>
            <a:r>
              <a:rPr lang="" altLang="zh-CN" sz="2000" b="1" dirty="0">
                <a:latin typeface="Arial" panose="020B0604020202020204" pitchFamily="34" charset="0"/>
                <a:sym typeface="+mn-ea"/>
              </a:rPr>
              <a:t>（三）专项扣除</a:t>
            </a:r>
            <a:endParaRPr lang="" altLang="zh-CN" sz="2000" b="1" dirty="0">
              <a:latin typeface="Arial" panose="020B0604020202020204" pitchFamily="34" charset="0"/>
              <a:sym typeface="+mn-ea"/>
            </a:endParaRPr>
          </a:p>
          <a:p>
            <a:pPr marL="0" lvl="0" indent="0" eaLnBrk="1" hangingPunct="1">
              <a:lnSpc>
                <a:spcPct val="150000"/>
              </a:lnSpc>
              <a:spcBef>
                <a:spcPct val="0"/>
              </a:spcBef>
              <a:buNone/>
            </a:pPr>
            <a:r>
              <a:rPr lang="" altLang="zh-CN" sz="2000" b="1" dirty="0">
                <a:latin typeface="Arial" panose="020B0604020202020204" pitchFamily="34" charset="0"/>
                <a:sym typeface="+mn-ea"/>
              </a:rPr>
              <a:t>    为实际缴纳的“三险一金”。</a:t>
            </a:r>
            <a:endParaRPr lang="" altLang="zh-CN" sz="2000" b="1" dirty="0">
              <a:latin typeface="Arial" panose="020B0604020202020204" pitchFamily="34" charset="0"/>
              <a:sym typeface="+mn-ea"/>
            </a:endParaRPr>
          </a:p>
          <a:p>
            <a:pPr marL="0" lvl="0" indent="0" eaLnBrk="1" hangingPunct="1">
              <a:lnSpc>
                <a:spcPct val="150000"/>
              </a:lnSpc>
              <a:spcBef>
                <a:spcPct val="0"/>
              </a:spcBef>
              <a:buNone/>
            </a:pPr>
            <a:r>
              <a:rPr lang="" altLang="zh-CN" sz="2000" b="1" dirty="0">
                <a:latin typeface="Arial" panose="020B0604020202020204" pitchFamily="34" charset="0"/>
                <a:sym typeface="+mn-ea"/>
              </a:rPr>
              <a:t>（四）专项附加扣除</a:t>
            </a:r>
            <a:endParaRPr lang="" altLang="zh-CN" sz="2000" b="1" dirty="0">
              <a:latin typeface="Arial" panose="020B0604020202020204" pitchFamily="34" charset="0"/>
              <a:sym typeface="+mn-ea"/>
            </a:endParaRPr>
          </a:p>
          <a:p>
            <a:pPr marL="0" lvl="0" indent="0" eaLnBrk="1" hangingPunct="1">
              <a:lnSpc>
                <a:spcPct val="150000"/>
              </a:lnSpc>
              <a:spcBef>
                <a:spcPct val="0"/>
              </a:spcBef>
              <a:buNone/>
            </a:pPr>
            <a:r>
              <a:rPr lang="" altLang="zh-CN" sz="2000" b="1" dirty="0">
                <a:latin typeface="Arial" panose="020B0604020202020204" pitchFamily="34" charset="0"/>
                <a:sym typeface="+mn-ea"/>
              </a:rPr>
              <a:t>    专项附加扣除的发生不会因为短暂的失业而停止，虽然</a:t>
            </a:r>
            <a:r>
              <a:rPr lang="" altLang="en-US" sz="2000" b="1" dirty="0">
                <a:latin typeface="Arial" panose="020B0604020202020204" pitchFamily="34" charset="0"/>
                <a:sym typeface="+mn-ea"/>
              </a:rPr>
              <a:t>在离职期间</a:t>
            </a:r>
            <a:r>
              <a:rPr lang="" altLang="zh-CN" sz="2000" b="1" dirty="0">
                <a:latin typeface="Arial" panose="020B0604020202020204" pitchFamily="34" charset="0"/>
                <a:sym typeface="+mn-ea"/>
              </a:rPr>
              <a:t>公司在预扣预缴个人所得税时未减除专项扣除和专项附加扣除，但</a:t>
            </a:r>
            <a:r>
              <a:rPr lang="" altLang="en-US" sz="2000" b="1" dirty="0">
                <a:latin typeface="Arial" panose="020B0604020202020204" pitchFamily="34" charset="0"/>
                <a:sym typeface="+mn-ea"/>
              </a:rPr>
              <a:t>纳税人</a:t>
            </a:r>
            <a:r>
              <a:rPr lang="" altLang="zh-CN" sz="2000" b="1" dirty="0">
                <a:latin typeface="Arial" panose="020B0604020202020204" pitchFamily="34" charset="0"/>
                <a:sym typeface="+mn-ea"/>
              </a:rPr>
              <a:t>仍然可以在汇算清缴时减除实际缴纳的专项扣除和符合条件的专项附加扣除。</a:t>
            </a:r>
            <a:endParaRPr lang="" altLang="zh-CN" sz="2000" b="1" dirty="0">
              <a:solidFill>
                <a:srgbClr val="FF0000"/>
              </a:solidFill>
              <a:latin typeface="Arial" panose="020B0604020202020204" pitchFamily="34" charset="0"/>
              <a:sym typeface="+mn-ea"/>
            </a:endParaRPr>
          </a:p>
          <a:p>
            <a:pPr marL="0" lvl="0" indent="0" eaLnBrk="1" hangingPunct="1">
              <a:lnSpc>
                <a:spcPct val="150000"/>
              </a:lnSpc>
              <a:spcBef>
                <a:spcPct val="0"/>
              </a:spcBef>
              <a:buNone/>
            </a:pPr>
            <a:r>
              <a:rPr lang="" altLang="zh-CN" sz="2000" dirty="0">
                <a:latin typeface="Arial" panose="020B0604020202020204" pitchFamily="34" charset="0"/>
                <a:sym typeface="+mn-ea"/>
              </a:rPr>
              <a:t>      </a:t>
            </a:r>
            <a:endParaRPr lang="" altLang="zh-CN" sz="2000" dirty="0">
              <a:latin typeface="Arial" panose="020B0604020202020204" pitchFamily="34" charset="0"/>
              <a:sym typeface="+mn-ea"/>
            </a:endParaRPr>
          </a:p>
          <a:p>
            <a:pPr marL="0" lvl="0" indent="0" eaLnBrk="1" hangingPunct="1">
              <a:lnSpc>
                <a:spcPct val="150000"/>
              </a:lnSpc>
              <a:spcBef>
                <a:spcPct val="0"/>
              </a:spcBef>
              <a:buNone/>
            </a:pPr>
            <a:r>
              <a:rPr lang="" altLang="en-US" sz="2000" dirty="0">
                <a:latin typeface="Arial" panose="020B0604020202020204" pitchFamily="34" charset="0"/>
                <a:sym typeface="+mn-ea"/>
              </a:rPr>
              <a:t>  </a:t>
            </a:r>
            <a:endParaRPr lang="" altLang="en-US" sz="2000" dirty="0">
              <a:solidFill>
                <a:schemeClr val="tx2"/>
              </a:solidFill>
              <a:latin typeface="Arial" panose="020B0604020202020204" pitchFamily="34" charset="0"/>
            </a:endParaRPr>
          </a:p>
          <a:p>
            <a:pPr marL="0" lvl="0" indent="0" eaLnBrk="1" hangingPunct="1">
              <a:lnSpc>
                <a:spcPct val="150000"/>
              </a:lnSpc>
              <a:spcBef>
                <a:spcPct val="0"/>
              </a:spcBef>
              <a:buNone/>
            </a:pPr>
            <a:endParaRPr lang="" altLang="en-US" sz="2000" dirty="0">
              <a:latin typeface="Arial" panose="020B0604020202020204" pitchFamily="34" charset="0"/>
            </a:endParaRPr>
          </a:p>
          <a:p>
            <a:pPr marL="0" lvl="0" indent="0" eaLnBrk="1" hangingPunct="1">
              <a:lnSpc>
                <a:spcPct val="150000"/>
              </a:lnSpc>
              <a:spcBef>
                <a:spcPct val="0"/>
              </a:spcBef>
              <a:buNone/>
            </a:pPr>
            <a:endParaRPr lang="" altLang="en-US" sz="2000" b="1" dirty="0">
              <a:latin typeface="Arial" panose="020B0604020202020204" pitchFamily="34" charset="0"/>
            </a:endParaRPr>
          </a:p>
          <a:p>
            <a:pPr marL="0" lvl="0" indent="0" eaLnBrk="1" hangingPunct="1">
              <a:lnSpc>
                <a:spcPct val="150000"/>
              </a:lnSpc>
              <a:spcBef>
                <a:spcPct val="0"/>
              </a:spcBef>
              <a:buNone/>
            </a:pPr>
            <a:r>
              <a:rPr lang="" altLang="en-US" sz="2000" b="1" dirty="0">
                <a:latin typeface="Arial" panose="020B0604020202020204" pitchFamily="34" charset="0"/>
              </a:rPr>
              <a:t>　　</a:t>
            </a:r>
            <a:endParaRPr lang="" altLang="zh-CN" sz="2000" b="1" dirty="0">
              <a:latin typeface="Arial" panose="020B0604020202020204" pitchFamily="34" charset="0"/>
              <a:sym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ea typeface="微软雅黑" panose="020B0503020204020204" pitchFamily="34" charset="-122"/>
              </a:rPr>
              <a:t>劳务报酬所得（预扣预缴）</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44385" name="Rectangle 1"/>
          <p:cNvSpPr>
            <a:spLocks noChangeArrowheads="1"/>
          </p:cNvSpPr>
          <p:nvPr/>
        </p:nvSpPr>
        <p:spPr bwMode="auto">
          <a:xfrm>
            <a:off x="176213" y="1023938"/>
            <a:ext cx="8486775" cy="1752600"/>
          </a:xfrm>
          <a:prstGeom prst="rect">
            <a:avLst/>
          </a:prstGeom>
          <a:noFill/>
          <a:ln w="9525">
            <a:noFill/>
            <a:miter lim="800000"/>
          </a:ln>
          <a:effectLst/>
        </p:spPr>
        <p:txBody>
          <a:bodyPr anchor="ctr">
            <a:spAutoFit/>
          </a:bodyPr>
          <a:lstStyle/>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劳务报酬以收入减除费用后的余额为收入额；</a:t>
            </a:r>
            <a:endParaRPr kumimoji="0" lang="zh-CN" altLang="en-US"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减除费用：每次收入超过</a:t>
            </a:r>
            <a:r>
              <a:rPr kumimoji="0" lang="en-US" altLang="zh-CN"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4000</a:t>
            </a:r>
            <a:r>
              <a:rPr kumimoji="0" lang="zh-CN" altLang="en-US"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减除</a:t>
            </a:r>
            <a:r>
              <a:rPr kumimoji="0" lang="en-US" altLang="zh-CN"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20%</a:t>
            </a:r>
            <a:r>
              <a:rPr kumimoji="0" lang="zh-CN" altLang="en-US"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，小于减除</a:t>
            </a:r>
            <a:r>
              <a:rPr kumimoji="0" lang="en-US" altLang="zh-CN"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800</a:t>
            </a:r>
            <a:r>
              <a:rPr kumimoji="0" lang="zh-CN" altLang="en-US"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a:t>
            </a:r>
            <a:endParaRPr kumimoji="0" lang="zh-CN" altLang="en-US" sz="24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个人所得税预扣率表二</a:t>
            </a:r>
            <a:endParaRPr kumimoji="0" lang="zh-CN" altLang="en-US" sz="24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endParaRPr>
          </a:p>
        </p:txBody>
      </p:sp>
      <p:graphicFrame>
        <p:nvGraphicFramePr>
          <p:cNvPr id="2" name="表格 80897"/>
          <p:cNvGraphicFramePr/>
          <p:nvPr/>
        </p:nvGraphicFramePr>
        <p:xfrm>
          <a:off x="114300" y="2776538"/>
          <a:ext cx="8610600" cy="2193925"/>
        </p:xfrm>
        <a:graphic>
          <a:graphicData uri="http://schemas.openxmlformats.org/drawingml/2006/table">
            <a:tbl>
              <a:tblPr/>
              <a:tblGrid>
                <a:gridCol w="979733"/>
                <a:gridCol w="4392606"/>
                <a:gridCol w="1398167"/>
                <a:gridCol w="1840094"/>
              </a:tblGrid>
              <a:tr h="548481">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级数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预扣预缴应纳税所得额</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扣除率</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zh-CN" sz="2400" dirty="0">
                        <a:solidFill>
                          <a:srgbClr val="FFFFFF"/>
                        </a:solidFill>
                        <a:latin typeface="微软雅黑" panose="020B0503020204020204" pitchFamily="34" charset="-122"/>
                        <a:ea typeface="微软雅黑" panose="020B0503020204020204" pitchFamily="34" charset="-122"/>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速算扣除数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r>
              <a:tr h="548481">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1</a:t>
                      </a:r>
                      <a:endParaRPr lang="zh-CN" altLang="zh-CN" sz="24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不超过</a:t>
                      </a:r>
                      <a:r>
                        <a:rPr lang="en-US" altLang="zh-CN" sz="2000" dirty="0">
                          <a:solidFill>
                            <a:srgbClr val="FFFFFF"/>
                          </a:solidFill>
                        </a:rPr>
                        <a:t>20000</a:t>
                      </a:r>
                      <a:r>
                        <a:rPr lang="zh-CN" altLang="en-US" sz="2000" dirty="0">
                          <a:solidFill>
                            <a:srgbClr val="FFFFFF"/>
                          </a:solidFill>
                        </a:rPr>
                        <a:t>元的</a:t>
                      </a:r>
                      <a:endParaRPr lang="zh-CN" altLang="en-US" sz="20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sz="2000" dirty="0">
                          <a:solidFill>
                            <a:srgbClr val="FFFFFF"/>
                          </a:solidFill>
                        </a:rPr>
                        <a:t>20</a:t>
                      </a:r>
                      <a:endParaRPr lang="en-US" sz="20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0</a:t>
                      </a:r>
                      <a:endParaRPr lang="zh-CN" altLang="zh-CN" sz="20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481">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2</a:t>
                      </a:r>
                      <a:endParaRPr lang="zh-CN" altLang="zh-CN" sz="24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20000</a:t>
                      </a:r>
                      <a:r>
                        <a:rPr lang="zh-CN" altLang="en-US" sz="2000" dirty="0">
                          <a:solidFill>
                            <a:srgbClr val="FFFFFF"/>
                          </a:solidFill>
                        </a:rPr>
                        <a:t>元至</a:t>
                      </a:r>
                      <a:r>
                        <a:rPr lang="en-US" altLang="zh-CN" sz="2000" dirty="0">
                          <a:solidFill>
                            <a:srgbClr val="FFFFFF"/>
                          </a:solidFill>
                        </a:rPr>
                        <a:t>50000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30</a:t>
                      </a:r>
                      <a:endParaRPr lang="zh-CN" altLang="zh-CN" sz="20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2000</a:t>
                      </a:r>
                      <a:endParaRPr lang="en-US" altLang="zh-CN" sz="20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481">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3</a:t>
                      </a:r>
                      <a:endParaRPr lang="zh-CN" altLang="zh-CN" sz="24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50000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40</a:t>
                      </a:r>
                      <a:endParaRPr lang="zh-CN" altLang="zh-CN" sz="20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latin typeface="Times New Roman" panose="02020603050405020304" pitchFamily="18" charset="0"/>
                        </a:rPr>
                        <a:t>7000</a:t>
                      </a:r>
                      <a:endParaRPr lang="en-US" altLang="zh-CN" sz="2000" dirty="0">
                        <a:solidFill>
                          <a:srgbClr val="FFFFFF"/>
                        </a:solidFill>
                        <a:latin typeface="Times New Roman" panose="02020603050405020304" pitchFamily="18" charset="0"/>
                      </a:endParaRPr>
                    </a:p>
                  </a:txBody>
                  <a:tcPr marL="68575" marR="68575"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bl>
          </a:graphicData>
        </a:graphic>
      </p:graphicFrame>
      <p:sp>
        <p:nvSpPr>
          <p:cNvPr id="89119" name="文本框 1"/>
          <p:cNvSpPr txBox="1"/>
          <p:nvPr/>
        </p:nvSpPr>
        <p:spPr>
          <a:xfrm>
            <a:off x="176213" y="5151438"/>
            <a:ext cx="8789987" cy="10445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Arial" panose="020B0604020202020204" pitchFamily="34" charset="0"/>
              </a:rPr>
              <a:t>预缴计算公式：</a:t>
            </a:r>
            <a:endParaRPr lang="zh-CN" altLang="en-US" sz="1800" dirty="0">
              <a:latin typeface="Arial" panose="020B0604020202020204" pitchFamily="34" charset="0"/>
            </a:endParaRPr>
          </a:p>
          <a:p>
            <a:pPr marL="0" lvl="0" indent="0" eaLnBrk="1" hangingPunct="1">
              <a:spcBef>
                <a:spcPct val="0"/>
              </a:spcBef>
              <a:buNone/>
            </a:pPr>
            <a:endParaRPr lang="zh-CN" altLang="en-US" sz="1800" dirty="0">
              <a:latin typeface="Arial" panose="020B0604020202020204" pitchFamily="34" charset="0"/>
            </a:endParaRPr>
          </a:p>
          <a:p>
            <a:pPr marL="0" lvl="0" indent="0" eaLnBrk="1" hangingPunct="1">
              <a:spcBef>
                <a:spcPct val="0"/>
              </a:spcBef>
              <a:buNone/>
            </a:pPr>
            <a:r>
              <a:rPr lang="zh-CN" altLang="en-US" sz="2000" b="1" dirty="0">
                <a:latin typeface="Arial" panose="020B0604020202020204" pitchFamily="34" charset="0"/>
              </a:rPr>
              <a:t>劳务报酬所得应预扣预缴税额=预扣预缴应纳税所得额×预扣率-速算扣除数</a:t>
            </a:r>
            <a:endParaRPr lang="zh-CN" altLang="en-US" sz="2000" b="1" dirty="0">
              <a:latin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ea typeface="微软雅黑" panose="020B0503020204020204" pitchFamily="34" charset="-122"/>
              </a:rPr>
              <a:t>劳务报酬所得（预扣预缴）</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89091" name="Rectangle 1"/>
          <p:cNvSpPr>
            <a:spLocks noChangeArrowheads="1"/>
          </p:cNvSpPr>
          <p:nvPr/>
        </p:nvSpPr>
        <p:spPr bwMode="auto">
          <a:xfrm>
            <a:off x="642938" y="3143250"/>
            <a:ext cx="7500938" cy="1754188"/>
          </a:xfrm>
          <a:prstGeom prst="rect">
            <a:avLst/>
          </a:prstGeom>
          <a:solidFill>
            <a:schemeClr val="accent2">
              <a:lumMod val="20000"/>
              <a:lumOff val="80000"/>
            </a:schemeClr>
          </a:solidFill>
          <a:ln w="9525">
            <a:noFill/>
            <a:miter lim="800000"/>
          </a:ln>
        </p:spPr>
        <p:txBody>
          <a:bodyPr anchor="ctr">
            <a:spAutoFit/>
          </a:bodyPr>
          <a:lstStyle/>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①收入额</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=50000×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20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40000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（元）</a:t>
            </a:r>
            <a:endPar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②预扣税额</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预缴所得额</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预扣率－速算扣除数</a:t>
            </a:r>
            <a:endPar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=40000×30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2000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10000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（元）</a:t>
            </a:r>
            <a:endPar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4" name="Rectangle 52"/>
          <p:cNvSpPr/>
          <p:nvPr/>
        </p:nvSpPr>
        <p:spPr>
          <a:xfrm>
            <a:off x="571500" y="5180013"/>
            <a:ext cx="7848600" cy="1477962"/>
          </a:xfrm>
          <a:prstGeom prst="rect">
            <a:avLst/>
          </a:prstGeom>
          <a:solidFill>
            <a:srgbClr val="FFF16D"/>
          </a:solidFill>
          <a:ln w="9525" cap="flat" cmpd="sng">
            <a:solidFill>
              <a:schemeClr val="tx1"/>
            </a:solidFill>
            <a:prstDash val="solid"/>
            <a:miter/>
            <a:headEnd type="none" w="med" len="med"/>
            <a:tailEnd type="none" w="med" len="med"/>
          </a:ln>
        </p:spPr>
        <p:txBody>
          <a:bodyPr wrap="none" lIns="92075" tIns="46036" rIns="92075" bIns="4603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pPr>
            <a:r>
              <a:rPr lang="zh-CN" altLang="en-US" sz="1800" b="1" dirty="0">
                <a:latin typeface="Arial" panose="020B0604020202020204" pitchFamily="34" charset="0"/>
              </a:rPr>
              <a:t>劳务报酬所得 </a:t>
            </a:r>
            <a:endParaRPr lang="zh-CN" altLang="en-US" sz="1800" dirty="0">
              <a:latin typeface="Times New Roman" panose="02020603050405020304" pitchFamily="18" charset="0"/>
            </a:endParaRPr>
          </a:p>
          <a:p>
            <a:pPr marL="0" lvl="0" indent="0">
              <a:spcBef>
                <a:spcPct val="0"/>
              </a:spcBef>
              <a:buNone/>
            </a:pPr>
            <a:r>
              <a:rPr lang="zh-CN" altLang="en-US" sz="1800" b="1" dirty="0">
                <a:latin typeface="Arial" panose="020B0604020202020204" pitchFamily="34" charset="0"/>
              </a:rPr>
              <a:t>（</a:t>
            </a:r>
            <a:r>
              <a:rPr lang="en-US" altLang="zh-CN" sz="1800" b="1" dirty="0">
                <a:latin typeface="Arial" panose="020B0604020202020204" pitchFamily="34" charset="0"/>
              </a:rPr>
              <a:t>1</a:t>
            </a:r>
            <a:r>
              <a:rPr lang="zh-CN" altLang="en-US" sz="1800" b="1" dirty="0">
                <a:latin typeface="Arial" panose="020B0604020202020204" pitchFamily="34" charset="0"/>
              </a:rPr>
              <a:t>）只有一次性收入的，以取得该项收入为一次； </a:t>
            </a:r>
            <a:endParaRPr lang="zh-CN" altLang="en-US" sz="1800" dirty="0">
              <a:latin typeface="Times New Roman" panose="02020603050405020304" pitchFamily="18" charset="0"/>
            </a:endParaRPr>
          </a:p>
          <a:p>
            <a:pPr marL="0" lvl="0" indent="0">
              <a:spcBef>
                <a:spcPct val="0"/>
              </a:spcBef>
              <a:buNone/>
            </a:pPr>
            <a:r>
              <a:rPr lang="zh-CN" altLang="en-US" sz="1800" b="1" dirty="0">
                <a:latin typeface="Arial" panose="020B0604020202020204" pitchFamily="34" charset="0"/>
              </a:rPr>
              <a:t>（</a:t>
            </a:r>
            <a:r>
              <a:rPr lang="en-US" altLang="zh-CN" sz="1800" b="1" dirty="0">
                <a:latin typeface="Arial" panose="020B0604020202020204" pitchFamily="34" charset="0"/>
              </a:rPr>
              <a:t>2</a:t>
            </a:r>
            <a:r>
              <a:rPr lang="zh-CN" altLang="en-US" sz="1800" b="1" dirty="0">
                <a:latin typeface="Arial" panose="020B0604020202020204" pitchFamily="34" charset="0"/>
              </a:rPr>
              <a:t>）属于同一事项连续取得收入的，以</a:t>
            </a:r>
            <a:r>
              <a:rPr lang="zh-CN" altLang="en-US" sz="1800" b="1" dirty="0">
                <a:solidFill>
                  <a:srgbClr val="FF3300"/>
                </a:solidFill>
                <a:latin typeface="Arial" panose="020B0604020202020204" pitchFamily="34" charset="0"/>
              </a:rPr>
              <a:t>一个月内</a:t>
            </a:r>
            <a:r>
              <a:rPr lang="zh-CN" altLang="en-US" sz="1800" b="1" dirty="0">
                <a:latin typeface="Arial" panose="020B0604020202020204" pitchFamily="34" charset="0"/>
              </a:rPr>
              <a:t>取得的 </a:t>
            </a:r>
            <a:endParaRPr lang="zh-CN" altLang="en-US" sz="1800" dirty="0">
              <a:latin typeface="Times New Roman" panose="02020603050405020304" pitchFamily="18" charset="0"/>
            </a:endParaRPr>
          </a:p>
          <a:p>
            <a:pPr marL="0" lvl="0" indent="0">
              <a:spcBef>
                <a:spcPct val="0"/>
              </a:spcBef>
              <a:buNone/>
            </a:pPr>
            <a:r>
              <a:rPr lang="zh-CN" altLang="en-US" sz="1800" b="1" dirty="0">
                <a:latin typeface="Arial" panose="020B0604020202020204" pitchFamily="34" charset="0"/>
              </a:rPr>
              <a:t>收入为一次。</a:t>
            </a:r>
            <a:endParaRPr lang="zh-CN" altLang="en-US" sz="1800" dirty="0">
              <a:latin typeface="Arial" panose="020B0604020202020204" pitchFamily="34" charset="0"/>
            </a:endParaRPr>
          </a:p>
        </p:txBody>
      </p:sp>
      <p:sp>
        <p:nvSpPr>
          <p:cNvPr id="5" name="矩形 4"/>
          <p:cNvSpPr/>
          <p:nvPr/>
        </p:nvSpPr>
        <p:spPr>
          <a:xfrm>
            <a:off x="857250" y="1357313"/>
            <a:ext cx="6858000" cy="1668463"/>
          </a:xfrm>
          <a:prstGeom prst="rect">
            <a:avLst/>
          </a:prstGeom>
          <a:solidFill>
            <a:schemeClr val="accent5">
              <a:lumMod val="40000"/>
              <a:lumOff val="60000"/>
            </a:schemeClr>
          </a:solidFill>
        </p:spPr>
        <p:txBody>
          <a:bodyPr>
            <a:spAutoFit/>
          </a:bodyPr>
          <a:lstStyle/>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例如：歌星张某举办演唱会，一次取得表演收入</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5</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万元。</a:t>
            </a:r>
            <a:endPar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其应纳税额：</a:t>
            </a:r>
            <a:endPar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9091"/>
                                        </p:tgtEl>
                                        <p:attrNameLst>
                                          <p:attrName>style.visibility</p:attrName>
                                        </p:attrNameLst>
                                      </p:cBhvr>
                                      <p:to>
                                        <p:strVal val="visible"/>
                                      </p:to>
                                    </p:set>
                                    <p:anim to="" calcmode="lin" valueType="num">
                                      <p:cBhvr>
                                        <p:cTn id="12" dur="1" fill="hold"/>
                                        <p:tgtEl>
                                          <p:spTgt spid="89091"/>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to="" calcmode="lin" valueType="num">
                                      <p:cBhvr>
                                        <p:cTn id="17" dur="1" fill="hold"/>
                                        <p:tgtEl>
                                          <p:spTgt spid="4"/>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animBg="1"/>
      <p:bldP spid="4" grpId="0" animBg="1"/>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3.</a:t>
            </a:r>
            <a:r>
              <a:rPr lang="zh-CN" altLang="en-US" sz="2800" b="1" dirty="0">
                <a:solidFill>
                  <a:srgbClr val="FFFFFF"/>
                </a:solidFill>
                <a:latin typeface="微软雅黑" panose="020B0503020204020204" pitchFamily="34" charset="-122"/>
                <a:ea typeface="微软雅黑" panose="020B0503020204020204" pitchFamily="34" charset="-122"/>
              </a:rPr>
              <a:t>稿酬所得（预缴纳税）</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46433" name="Rectangle 1"/>
          <p:cNvSpPr>
            <a:spLocks noChangeArrowheads="1"/>
          </p:cNvSpPr>
          <p:nvPr/>
        </p:nvSpPr>
        <p:spPr bwMode="auto">
          <a:xfrm>
            <a:off x="428625" y="1285875"/>
            <a:ext cx="8396288" cy="3370263"/>
          </a:xfrm>
          <a:prstGeom prst="rect">
            <a:avLst/>
          </a:prstGeom>
          <a:noFill/>
          <a:ln w="9525">
            <a:noFill/>
            <a:miter lim="800000"/>
          </a:ln>
          <a:effectLst/>
        </p:spPr>
        <p:txBody>
          <a:bodyPr anchor="ctr">
            <a:spAutoFit/>
          </a:bodyPr>
          <a:lstStyle/>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rPr>
              <a:t>稿酬以收入减除费用后的余额为收入额；</a:t>
            </a:r>
            <a:endParaRPr kumimoji="0" lang="zh-CN" altLang="en-US" sz="2000" b="1" i="0" u="none" strike="noStrike" kern="1200" cap="none" spc="0" normalizeH="0" baseline="0" noProof="1">
              <a:ln>
                <a:noFill/>
              </a:ln>
              <a:solidFill>
                <a:schemeClr val="hlink"/>
              </a:solidFill>
              <a:effectLst>
                <a:outerShdw blurRad="38100" dist="38100" dir="2700000">
                  <a:srgbClr val="C0C0C0"/>
                </a:outerShdw>
              </a:effectLst>
              <a:uLnTx/>
              <a:uFillTx/>
              <a:latin typeface="Arial" panose="020B0604020202020204" pitchFamily="34" charset="0"/>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sym typeface="+mn-ea"/>
              </a:rPr>
              <a:t>减除费用：每次收入超过</a:t>
            </a:r>
            <a:r>
              <a:rPr kumimoji="0" lang="en-US" altLang="zh-CN"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sym typeface="+mn-ea"/>
              </a:rPr>
              <a:t>4000</a:t>
            </a:r>
            <a:r>
              <a:rPr kumimoji="0" lang="zh-CN" altLang="en-US"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sym typeface="+mn-ea"/>
              </a:rPr>
              <a:t>减除</a:t>
            </a:r>
            <a:r>
              <a:rPr kumimoji="0" lang="en-US" altLang="zh-CN"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sym typeface="+mn-ea"/>
              </a:rPr>
              <a:t>20%</a:t>
            </a:r>
            <a:r>
              <a:rPr kumimoji="0" lang="zh-CN" altLang="en-US"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sym typeface="+mn-ea"/>
              </a:rPr>
              <a:t>，小于减除</a:t>
            </a:r>
            <a:r>
              <a:rPr kumimoji="0" lang="en-US" altLang="zh-CN"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sym typeface="+mn-ea"/>
              </a:rPr>
              <a:t>800</a:t>
            </a:r>
            <a:r>
              <a:rPr kumimoji="0" lang="zh-CN" altLang="en-US"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sym typeface="+mn-ea"/>
              </a:rPr>
              <a:t>；</a:t>
            </a:r>
            <a:endParaRPr kumimoji="0" lang="zh-CN" altLang="en-US"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sym typeface="+mn-ea"/>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chemeClr val="hlink"/>
                </a:solidFill>
                <a:effectLst>
                  <a:outerShdw blurRad="38100" dist="38100" dir="2700000">
                    <a:srgbClr val="C0C0C0"/>
                  </a:outerShdw>
                </a:effectLst>
                <a:uLnTx/>
                <a:uFillTx/>
                <a:latin typeface="宋体" panose="02010600030101010101" pitchFamily="2" charset="-122"/>
                <a:ea typeface="宋体" panose="02010600030101010101" pitchFamily="2" charset="-122"/>
                <a:cs typeface="+mn-cs"/>
                <a:sym typeface="+mn-ea"/>
              </a:rPr>
              <a:t>同时收入额减按70%计算；</a:t>
            </a:r>
            <a:endPar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200" b="1" i="0" u="none" strike="noStrike" kern="1200" cap="none" spc="0" normalizeH="0" baseline="0" noProof="1">
                <a:ln>
                  <a:noFill/>
                </a:ln>
                <a:solidFill>
                  <a:srgbClr val="FF0000"/>
                </a:solidFill>
                <a:effectLst/>
                <a:uLnTx/>
                <a:uFillTx/>
                <a:latin typeface="宋体" panose="02010600030101010101" pitchFamily="2" charset="-122"/>
                <a:ea typeface="宋体" panose="02010600030101010101" pitchFamily="2" charset="-122"/>
                <a:cs typeface="+mn-cs"/>
              </a:rPr>
              <a:t>作家张女士发表一部作品，取得一次性稿酬收入</a:t>
            </a:r>
            <a:r>
              <a:rPr kumimoji="0" lang="en-US" altLang="zh-CN" sz="2200" b="1" i="0" u="none" strike="noStrike" kern="1200" cap="none" spc="0" normalizeH="0" baseline="0" noProof="1">
                <a:ln>
                  <a:noFill/>
                </a:ln>
                <a:solidFill>
                  <a:srgbClr val="FF0000"/>
                </a:solidFill>
                <a:effectLst/>
                <a:uLnTx/>
                <a:uFillTx/>
                <a:latin typeface="宋体" panose="02010600030101010101" pitchFamily="2" charset="-122"/>
                <a:ea typeface="宋体" panose="02010600030101010101" pitchFamily="2" charset="-122"/>
                <a:cs typeface="+mn-cs"/>
              </a:rPr>
              <a:t>45000</a:t>
            </a:r>
            <a:r>
              <a:rPr kumimoji="0" lang="zh-CN" altLang="en-US" sz="2200" b="1" i="0" u="none" strike="noStrike" kern="1200" cap="none" spc="0" normalizeH="0" baseline="0" noProof="1">
                <a:ln>
                  <a:noFill/>
                </a:ln>
                <a:solidFill>
                  <a:srgbClr val="FF0000"/>
                </a:solidFill>
                <a:effectLst/>
                <a:uLnTx/>
                <a:uFillTx/>
                <a:latin typeface="宋体" panose="02010600030101010101" pitchFamily="2" charset="-122"/>
                <a:ea typeface="宋体" panose="02010600030101010101" pitchFamily="2" charset="-122"/>
                <a:cs typeface="+mn-cs"/>
              </a:rPr>
              <a:t>元</a:t>
            </a:r>
            <a:endParaRPr kumimoji="0" lang="en-US" altLang="zh-CN" sz="2200" b="1" i="0" u="none" strike="noStrike" kern="1200" cap="none" spc="0" normalizeH="0" baseline="0" noProof="1">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①收入额</a:t>
            </a:r>
            <a:r>
              <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=45000×</a:t>
            </a: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1</a:t>
            </a: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20</a:t>
            </a: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36000</a:t>
            </a: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（元）</a:t>
            </a:r>
            <a:endPar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②预扣税额</a:t>
            </a:r>
            <a:r>
              <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a:t>
            </a: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预缴所得额</a:t>
            </a:r>
            <a:r>
              <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×70%×</a:t>
            </a: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税率</a:t>
            </a:r>
            <a:endPar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2667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      </a:t>
            </a:r>
            <a:r>
              <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=36000×70%×20%</a:t>
            </a:r>
            <a:r>
              <a:rPr kumimoji="0" lang="en-US"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a:t>
            </a:r>
            <a:r>
              <a:rPr kumimoji="0" lang="en-US" altLang="zh-CN"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5040</a:t>
            </a:r>
            <a:r>
              <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rPr>
              <a:t>（元）</a:t>
            </a:r>
            <a:endParaRPr kumimoji="0" lang="zh-CN" altLang="en-US" sz="2000" b="1" i="0" u="none" strike="noStrike" kern="1200" cap="none" spc="0" normalizeH="0" baseline="0" noProof="1">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4" name="Rectangle 52"/>
          <p:cNvSpPr/>
          <p:nvPr/>
        </p:nvSpPr>
        <p:spPr>
          <a:xfrm>
            <a:off x="857250" y="4643438"/>
            <a:ext cx="7200900" cy="1905000"/>
          </a:xfrm>
          <a:prstGeom prst="rect">
            <a:avLst/>
          </a:prstGeom>
          <a:solidFill>
            <a:srgbClr val="FFEF66"/>
          </a:solidFill>
          <a:ln w="9525" cap="flat" cmpd="sng">
            <a:solidFill>
              <a:schemeClr val="tx1"/>
            </a:solidFill>
            <a:prstDash val="solid"/>
            <a:miter/>
            <a:headEnd type="none" w="med" len="med"/>
            <a:tailEnd type="none" w="med" len="med"/>
          </a:ln>
        </p:spPr>
        <p:txBody>
          <a:bodyPr wrap="none" lIns="92075" tIns="46036" rIns="92075" bIns="4603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pPr>
            <a:r>
              <a:rPr lang="" altLang="en-US" sz="1800" b="1" dirty="0">
                <a:latin typeface="Arial" panose="020B0604020202020204" pitchFamily="34" charset="0"/>
              </a:rPr>
              <a:t>稿酬所得 </a:t>
            </a:r>
            <a:endParaRPr lang="" altLang="en-US" sz="1800" dirty="0">
              <a:latin typeface="Times New Roman" panose="02020603050405020304" pitchFamily="18" charset="0"/>
            </a:endParaRPr>
          </a:p>
          <a:p>
            <a:pPr marL="0" lvl="0" indent="0">
              <a:spcBef>
                <a:spcPct val="0"/>
              </a:spcBef>
              <a:buNone/>
            </a:pPr>
            <a:r>
              <a:rPr lang="" altLang="en-US" sz="1800" b="1" dirty="0">
                <a:latin typeface="Arial" panose="020B0604020202020204" pitchFamily="34" charset="0"/>
              </a:rPr>
              <a:t>（</a:t>
            </a:r>
            <a:r>
              <a:rPr lang="" altLang="zh-CN" sz="1800" b="1" dirty="0">
                <a:latin typeface="Arial" panose="020B0604020202020204" pitchFamily="34" charset="0"/>
              </a:rPr>
              <a:t>1</a:t>
            </a:r>
            <a:r>
              <a:rPr lang="" altLang="en-US" sz="1800" b="1" dirty="0">
                <a:latin typeface="Arial" panose="020B0604020202020204" pitchFamily="34" charset="0"/>
              </a:rPr>
              <a:t>）再版：另一次；</a:t>
            </a:r>
            <a:r>
              <a:rPr lang="" altLang="en-US" sz="1800" b="1" dirty="0">
                <a:latin typeface="Arial" panose="020B0604020202020204" pitchFamily="34" charset="0"/>
                <a:sym typeface="+mn-ea"/>
              </a:rPr>
              <a:t>添加印数：与以前的稿酬合并为一次</a:t>
            </a:r>
            <a:r>
              <a:rPr lang="" altLang="en-US" sz="1800" b="1" dirty="0">
                <a:latin typeface="Arial" panose="020B0604020202020204" pitchFamily="34" charset="0"/>
              </a:rPr>
              <a:t> </a:t>
            </a:r>
            <a:endParaRPr lang="" altLang="en-US" sz="1800" dirty="0">
              <a:latin typeface="Times New Roman" panose="02020603050405020304" pitchFamily="18" charset="0"/>
            </a:endParaRPr>
          </a:p>
          <a:p>
            <a:pPr marL="0" lvl="0" indent="0">
              <a:spcBef>
                <a:spcPct val="0"/>
              </a:spcBef>
              <a:buNone/>
            </a:pPr>
            <a:r>
              <a:rPr lang="" altLang="en-US" sz="1800" b="1" dirty="0">
                <a:latin typeface="Arial" panose="020B0604020202020204" pitchFamily="34" charset="0"/>
              </a:rPr>
              <a:t>（</a:t>
            </a:r>
            <a:r>
              <a:rPr lang="" altLang="zh-CN" sz="1800" b="1" dirty="0">
                <a:latin typeface="Arial" panose="020B0604020202020204" pitchFamily="34" charset="0"/>
              </a:rPr>
              <a:t>2</a:t>
            </a:r>
            <a:r>
              <a:rPr lang="" altLang="en-US" sz="1800" b="1" dirty="0">
                <a:latin typeface="Arial" panose="020B0604020202020204" pitchFamily="34" charset="0"/>
              </a:rPr>
              <a:t>）连载作为一次，出版作为另一次 </a:t>
            </a:r>
            <a:endParaRPr lang="" altLang="en-US" sz="1800" dirty="0">
              <a:latin typeface="Times New Roman" panose="02020603050405020304" pitchFamily="18" charset="0"/>
            </a:endParaRPr>
          </a:p>
          <a:p>
            <a:pPr marL="0" lvl="0" indent="0">
              <a:spcBef>
                <a:spcPct val="0"/>
              </a:spcBef>
              <a:buNone/>
            </a:pPr>
            <a:r>
              <a:rPr lang="" altLang="en-US" sz="1800" b="1" dirty="0">
                <a:latin typeface="Arial" panose="020B0604020202020204" pitchFamily="34" charset="0"/>
              </a:rPr>
              <a:t>（</a:t>
            </a:r>
            <a:r>
              <a:rPr lang="" altLang="zh-CN" sz="1800" b="1" dirty="0">
                <a:latin typeface="Arial" panose="020B0604020202020204" pitchFamily="34" charset="0"/>
              </a:rPr>
              <a:t>3</a:t>
            </a:r>
            <a:r>
              <a:rPr lang="" altLang="en-US" sz="1800" b="1" dirty="0">
                <a:latin typeface="Arial" panose="020B0604020202020204" pitchFamily="34" charset="0"/>
              </a:rPr>
              <a:t>）连载：连载完成后取得的所有收入合并为一次 </a:t>
            </a:r>
            <a:endParaRPr lang="" altLang="en-US" sz="1800" dirty="0">
              <a:latin typeface="Times New Roman" panose="02020603050405020304" pitchFamily="18" charset="0"/>
            </a:endParaRPr>
          </a:p>
          <a:p>
            <a:pPr marL="0" lvl="0" indent="0">
              <a:spcBef>
                <a:spcPct val="0"/>
              </a:spcBef>
              <a:buNone/>
            </a:pPr>
            <a:r>
              <a:rPr lang="" altLang="en-US" sz="1800" b="1" dirty="0">
                <a:latin typeface="Arial" panose="020B0604020202020204" pitchFamily="34" charset="0"/>
              </a:rPr>
              <a:t>（</a:t>
            </a:r>
            <a:r>
              <a:rPr lang="" altLang="zh-CN" sz="1800" b="1" dirty="0">
                <a:latin typeface="Arial" panose="020B0604020202020204" pitchFamily="34" charset="0"/>
              </a:rPr>
              <a:t>4</a:t>
            </a:r>
            <a:r>
              <a:rPr lang="" altLang="en-US" sz="1800" b="1" dirty="0">
                <a:latin typeface="Arial" panose="020B0604020202020204" pitchFamily="34" charset="0"/>
              </a:rPr>
              <a:t>）</a:t>
            </a:r>
            <a:r>
              <a:rPr lang="" altLang="en-US" sz="1800" b="1" dirty="0">
                <a:solidFill>
                  <a:srgbClr val="FF0000"/>
                </a:solidFill>
                <a:latin typeface="Arial" panose="020B0604020202020204" pitchFamily="34" charset="0"/>
                <a:sym typeface="+mn-ea"/>
              </a:rPr>
              <a:t>扣预缴税额=预扣预缴应纳税所得×20%</a:t>
            </a:r>
            <a:endParaRPr lang="" altLang="en-US" sz="18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46433">
                                            <p:txEl>
                                              <p:charRg st="0" end="19"/>
                                            </p:txEl>
                                          </p:spTgt>
                                        </p:tgtEl>
                                        <p:attrNameLst>
                                          <p:attrName>style.visibility</p:attrName>
                                        </p:attrNameLst>
                                      </p:cBhvr>
                                      <p:to>
                                        <p:strVal val="visible"/>
                                      </p:to>
                                    </p:set>
                                    <p:anim to="" calcmode="lin" valueType="num">
                                      <p:cBhvr>
                                        <p:cTn id="7" dur="1" fill="hold"/>
                                        <p:tgtEl>
                                          <p:spTgt spid="146433">
                                            <p:txEl>
                                              <p:charRg st="0" end="19"/>
                                            </p:txEl>
                                          </p:spTgt>
                                        </p:tgtEl>
                                        <p:attrNameLst>
                                          <p:attrName>style.visibility</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146433">
                                            <p:txEl>
                                              <p:charRg st="19" end="49"/>
                                            </p:txEl>
                                          </p:spTgt>
                                        </p:tgtEl>
                                        <p:attrNameLst>
                                          <p:attrName>style.visibility</p:attrName>
                                        </p:attrNameLst>
                                      </p:cBhvr>
                                      <p:to>
                                        <p:strVal val="visible"/>
                                      </p:to>
                                    </p:set>
                                    <p:anim to="" calcmode="lin" valueType="num">
                                      <p:cBhvr>
                                        <p:cTn id="10" dur="1" fill="hold"/>
                                        <p:tgtEl>
                                          <p:spTgt spid="146433">
                                            <p:txEl>
                                              <p:charRg st="19" end="49"/>
                                            </p:txEl>
                                          </p:spTgt>
                                        </p:tgtEl>
                                        <p:attrNameLst>
                                          <p:attrName>style.visibility</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46433">
                                            <p:txEl>
                                              <p:charRg st="49" end="63"/>
                                            </p:txEl>
                                          </p:spTgt>
                                        </p:tgtEl>
                                        <p:attrNameLst>
                                          <p:attrName>style.visibility</p:attrName>
                                        </p:attrNameLst>
                                      </p:cBhvr>
                                      <p:to>
                                        <p:strVal val="visible"/>
                                      </p:to>
                                    </p:set>
                                    <p:anim to="" calcmode="lin" valueType="num">
                                      <p:cBhvr>
                                        <p:cTn id="13" dur="1" fill="hold"/>
                                        <p:tgtEl>
                                          <p:spTgt spid="146433">
                                            <p:txEl>
                                              <p:charRg st="49" end="63"/>
                                            </p:txEl>
                                          </p:spTgt>
                                        </p:tgtEl>
                                        <p:attrNameLst>
                                          <p:attrName>style.visibility</p:attrName>
                                        </p:attrNameLst>
                                      </p:cBhvr>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6433">
                                            <p:txEl>
                                              <p:charRg st="63" end="91"/>
                                            </p:txEl>
                                          </p:spTgt>
                                        </p:tgtEl>
                                        <p:attrNameLst>
                                          <p:attrName>style.visibility</p:attrName>
                                        </p:attrNameLst>
                                      </p:cBhvr>
                                      <p:to>
                                        <p:strVal val="visible"/>
                                      </p:to>
                                    </p:set>
                                    <p:anim calcmode="lin" valueType="num">
                                      <p:cBhvr additive="base">
                                        <p:cTn id="18" dur="500" fill="hold"/>
                                        <p:tgtEl>
                                          <p:spTgt spid="146433">
                                            <p:txEl>
                                              <p:charRg st="63" end="9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6433">
                                            <p:txEl>
                                              <p:charRg st="63" end="9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46433">
                                            <p:txEl>
                                              <p:charRg st="91" end="119"/>
                                            </p:txEl>
                                          </p:spTgt>
                                        </p:tgtEl>
                                        <p:attrNameLst>
                                          <p:attrName>style.visibility</p:attrName>
                                        </p:attrNameLst>
                                      </p:cBhvr>
                                      <p:to>
                                        <p:strVal val="visible"/>
                                      </p:to>
                                    </p:set>
                                    <p:animEffect transition="in" filter="blinds(horizontal)">
                                      <p:cBhvr>
                                        <p:cTn id="24" dur="500"/>
                                        <p:tgtEl>
                                          <p:spTgt spid="146433">
                                            <p:txEl>
                                              <p:charRg st="91" end="119"/>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46433">
                                            <p:txEl>
                                              <p:charRg st="119" end="138"/>
                                            </p:txEl>
                                          </p:spTgt>
                                        </p:tgtEl>
                                        <p:attrNameLst>
                                          <p:attrName>style.visibility</p:attrName>
                                        </p:attrNameLst>
                                      </p:cBhvr>
                                      <p:to>
                                        <p:strVal val="visible"/>
                                      </p:to>
                                    </p:set>
                                    <p:animEffect transition="in" filter="blinds(horizontal)">
                                      <p:cBhvr>
                                        <p:cTn id="27" dur="500"/>
                                        <p:tgtEl>
                                          <p:spTgt spid="146433">
                                            <p:txEl>
                                              <p:charRg st="119" end="138"/>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46433">
                                            <p:txEl>
                                              <p:charRg st="138" end="168"/>
                                            </p:txEl>
                                          </p:spTgt>
                                        </p:tgtEl>
                                        <p:attrNameLst>
                                          <p:attrName>style.visibility</p:attrName>
                                        </p:attrNameLst>
                                      </p:cBhvr>
                                      <p:to>
                                        <p:strVal val="visible"/>
                                      </p:to>
                                    </p:set>
                                    <p:animEffect transition="in" filter="blinds(horizontal)">
                                      <p:cBhvr>
                                        <p:cTn id="30" dur="500"/>
                                        <p:tgtEl>
                                          <p:spTgt spid="146433">
                                            <p:txEl>
                                              <p:charRg st="138" end="16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5"/>
          <p:cNvSpPr txBox="1"/>
          <p:nvPr/>
        </p:nvSpPr>
        <p:spPr>
          <a:xfrm>
            <a:off x="500063" y="928688"/>
            <a:ext cx="8208962" cy="1384300"/>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对纳税人的特许权使用费所得，以每次收入额为预扣预缴</a:t>
            </a:r>
            <a:endParaRPr lang="zh-CN" altLang="en-US" sz="2800" b="1" dirty="0">
              <a:latin typeface="微软雅黑" panose="020B0503020204020204" pitchFamily="34" charset="-122"/>
              <a:ea typeface="微软雅黑" panose="020B0503020204020204" pitchFamily="34" charset="-122"/>
            </a:endParaRPr>
          </a:p>
        </p:txBody>
      </p:sp>
      <p:sp>
        <p:nvSpPr>
          <p:cNvPr id="4" name="Text Box 6"/>
          <p:cNvSpPr txBox="1"/>
          <p:nvPr/>
        </p:nvSpPr>
        <p:spPr>
          <a:xfrm>
            <a:off x="611188" y="2466975"/>
            <a:ext cx="7129462" cy="522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57200" lvl="0" indent="-457200" eaLnBrk="1" latinLnBrk="1">
              <a:spcBef>
                <a:spcPct val="0"/>
              </a:spcBef>
              <a:buNone/>
            </a:pP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rPr>
              <a:t>费用</a:t>
            </a:r>
            <a:r>
              <a:rPr lang="zh-CN" altLang="en-US" sz="2800" b="1" dirty="0">
                <a:latin typeface="微软雅黑" panose="020B0503020204020204" pitchFamily="34" charset="-122"/>
                <a:ea typeface="微软雅黑" panose="020B0503020204020204" pitchFamily="34" charset="-122"/>
              </a:rPr>
              <a:t>扣除</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grpSp>
        <p:nvGrpSpPr>
          <p:cNvPr id="2" name="Group 7"/>
          <p:cNvGrpSpPr/>
          <p:nvPr/>
        </p:nvGrpSpPr>
        <p:grpSpPr>
          <a:xfrm>
            <a:off x="611188" y="2954338"/>
            <a:ext cx="8208962" cy="1117600"/>
            <a:chOff x="385" y="926"/>
            <a:chExt cx="5171" cy="704"/>
          </a:xfrm>
        </p:grpSpPr>
        <p:sp>
          <p:nvSpPr>
            <p:cNvPr id="92171" name="Text Box 8"/>
            <p:cNvSpPr txBox="1"/>
            <p:nvPr/>
          </p:nvSpPr>
          <p:spPr>
            <a:xfrm>
              <a:off x="385" y="926"/>
              <a:ext cx="5171" cy="406"/>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latin typeface="宋体" panose="02010600030101010101" pitchFamily="2" charset="-122"/>
                </a:rPr>
                <a:t>    </a:t>
              </a:r>
              <a:r>
                <a:rPr lang="zh-CN" altLang="en-US" sz="2400" b="1" dirty="0">
                  <a:latin typeface="宋体" panose="02010600030101010101" pitchFamily="2" charset="-122"/>
                </a:rPr>
                <a:t>即每次收入不超过</a:t>
              </a:r>
              <a:r>
                <a:rPr lang="en-US" altLang="zh-CN" sz="2400" b="1" dirty="0">
                  <a:latin typeface="宋体" panose="02010600030101010101" pitchFamily="2" charset="-122"/>
                </a:rPr>
                <a:t>4000</a:t>
              </a:r>
              <a:r>
                <a:rPr lang="zh-CN" altLang="en-US" sz="2400" b="1" dirty="0">
                  <a:latin typeface="宋体" panose="02010600030101010101" pitchFamily="2" charset="-122"/>
                </a:rPr>
                <a:t>元的扣除费用</a:t>
              </a:r>
              <a:r>
                <a:rPr lang="en-US" altLang="zh-CN" sz="2400" b="1" dirty="0">
                  <a:latin typeface="宋体" panose="02010600030101010101" pitchFamily="2" charset="-122"/>
                </a:rPr>
                <a:t>800</a:t>
              </a:r>
              <a:r>
                <a:rPr lang="zh-CN" altLang="en-US" sz="2400" b="1" dirty="0">
                  <a:latin typeface="宋体" panose="02010600030101010101" pitchFamily="2" charset="-122"/>
                </a:rPr>
                <a:t>元。</a:t>
              </a:r>
              <a:endParaRPr lang="zh-CN" altLang="en-US" sz="2400" b="1" dirty="0">
                <a:latin typeface="宋体" panose="02010600030101010101" pitchFamily="2" charset="-122"/>
              </a:endParaRPr>
            </a:p>
          </p:txBody>
        </p:sp>
        <p:sp>
          <p:nvSpPr>
            <p:cNvPr id="92172" name="Text Box 9"/>
            <p:cNvSpPr txBox="1"/>
            <p:nvPr/>
          </p:nvSpPr>
          <p:spPr>
            <a:xfrm>
              <a:off x="765" y="1340"/>
              <a:ext cx="3493" cy="290"/>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宋体" panose="02010600030101010101" pitchFamily="2" charset="-122"/>
                </a:rPr>
                <a:t>预缴所得额＝每次收入额－</a:t>
              </a:r>
              <a:r>
                <a:rPr lang="en-US" altLang="zh-CN" sz="2400" b="1" dirty="0">
                  <a:latin typeface="宋体" panose="02010600030101010101" pitchFamily="2" charset="-122"/>
                </a:rPr>
                <a:t>800</a:t>
              </a:r>
              <a:endParaRPr lang="en-US" altLang="zh-CN" sz="2400" b="1" dirty="0">
                <a:latin typeface="宋体" panose="02010600030101010101" pitchFamily="2" charset="-122"/>
              </a:endParaRPr>
            </a:p>
          </p:txBody>
        </p:sp>
      </p:grpSp>
      <p:sp>
        <p:nvSpPr>
          <p:cNvPr id="8" name="Text Box 4"/>
          <p:cNvSpPr txBox="1"/>
          <p:nvPr/>
        </p:nvSpPr>
        <p:spPr>
          <a:xfrm>
            <a:off x="611188" y="4321175"/>
            <a:ext cx="7129462" cy="522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57200" lvl="0" indent="-457200" eaLnBrk="1" latinLnBrk="1">
              <a:spcBef>
                <a:spcPct val="0"/>
              </a:spcBef>
              <a:buNone/>
            </a:pP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rPr>
              <a:t>费用</a:t>
            </a:r>
            <a:r>
              <a:rPr lang="zh-CN" altLang="en-US" sz="2800" b="1" dirty="0">
                <a:latin typeface="微软雅黑" panose="020B0503020204020204" pitchFamily="34" charset="-122"/>
                <a:ea typeface="微软雅黑" panose="020B0503020204020204" pitchFamily="34" charset="-122"/>
              </a:rPr>
              <a:t>扣除</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grpSp>
        <p:nvGrpSpPr>
          <p:cNvPr id="5" name="Group 5"/>
          <p:cNvGrpSpPr/>
          <p:nvPr/>
        </p:nvGrpSpPr>
        <p:grpSpPr>
          <a:xfrm>
            <a:off x="611188" y="4824413"/>
            <a:ext cx="8208962" cy="1247775"/>
            <a:chOff x="385" y="935"/>
            <a:chExt cx="5171" cy="786"/>
          </a:xfrm>
        </p:grpSpPr>
        <p:sp>
          <p:nvSpPr>
            <p:cNvPr id="92169" name="Text Box 6"/>
            <p:cNvSpPr txBox="1"/>
            <p:nvPr/>
          </p:nvSpPr>
          <p:spPr>
            <a:xfrm>
              <a:off x="385" y="935"/>
              <a:ext cx="5171" cy="407"/>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latin typeface="宋体" panose="02010600030101010101" pitchFamily="2" charset="-122"/>
                </a:rPr>
                <a:t>    </a:t>
              </a:r>
              <a:r>
                <a:rPr lang="zh-CN" altLang="en-US" sz="2400" b="1" dirty="0">
                  <a:latin typeface="宋体" panose="02010600030101010101" pitchFamily="2" charset="-122"/>
                </a:rPr>
                <a:t>每次收入超过</a:t>
              </a:r>
              <a:r>
                <a:rPr lang="en-US" altLang="zh-CN" sz="2400" b="1" dirty="0">
                  <a:latin typeface="宋体" panose="02010600030101010101" pitchFamily="2" charset="-122"/>
                </a:rPr>
                <a:t>4000</a:t>
              </a:r>
              <a:r>
                <a:rPr lang="zh-CN" altLang="en-US" sz="2400" b="1" dirty="0">
                  <a:latin typeface="宋体" panose="02010600030101010101" pitchFamily="2" charset="-122"/>
                </a:rPr>
                <a:t>元的，定率扣除费用扣除</a:t>
              </a:r>
              <a:r>
                <a:rPr lang="en-US" altLang="zh-CN" sz="2400" b="1" dirty="0">
                  <a:latin typeface="宋体" panose="02010600030101010101" pitchFamily="2" charset="-122"/>
                </a:rPr>
                <a:t>20%</a:t>
              </a:r>
              <a:r>
                <a:rPr lang="zh-CN" altLang="en-US" sz="2400" b="1" dirty="0">
                  <a:latin typeface="宋体" panose="02010600030101010101" pitchFamily="2" charset="-122"/>
                </a:rPr>
                <a:t>，</a:t>
              </a:r>
              <a:endParaRPr lang="zh-CN" altLang="en-US" sz="2400" b="1" dirty="0">
                <a:latin typeface="宋体" panose="02010600030101010101" pitchFamily="2" charset="-122"/>
              </a:endParaRPr>
            </a:p>
          </p:txBody>
        </p:sp>
        <p:sp>
          <p:nvSpPr>
            <p:cNvPr id="92170" name="Text Box 7"/>
            <p:cNvSpPr txBox="1"/>
            <p:nvPr/>
          </p:nvSpPr>
          <p:spPr>
            <a:xfrm>
              <a:off x="839" y="1431"/>
              <a:ext cx="4354" cy="290"/>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宋体" panose="02010600030101010101" pitchFamily="2" charset="-122"/>
                </a:rPr>
                <a:t>预缴所得额＝每次收入额</a:t>
              </a:r>
              <a:r>
                <a:rPr lang="en-US" altLang="zh-CN" sz="2400" b="1" dirty="0">
                  <a:latin typeface="宋体" panose="02010600030101010101" pitchFamily="2" charset="-122"/>
                </a:rPr>
                <a:t>×(1</a:t>
              </a:r>
              <a:r>
                <a:rPr lang="zh-CN" altLang="en-US" sz="2400" b="1" dirty="0">
                  <a:latin typeface="宋体" panose="02010600030101010101" pitchFamily="2" charset="-122"/>
                </a:rPr>
                <a:t>－</a:t>
              </a:r>
              <a:r>
                <a:rPr lang="en-US" altLang="zh-CN" sz="2400" b="1" dirty="0">
                  <a:latin typeface="宋体" panose="02010600030101010101" pitchFamily="2" charset="-122"/>
                </a:rPr>
                <a:t>20%)</a:t>
              </a:r>
              <a:endParaRPr lang="en-US" altLang="zh-CN" sz="2400" b="1" dirty="0">
                <a:latin typeface="宋体" panose="02010600030101010101" pitchFamily="2" charset="-122"/>
              </a:endParaRPr>
            </a:p>
          </p:txBody>
        </p:sp>
      </p:grpSp>
      <p:sp>
        <p:nvSpPr>
          <p:cNvPr id="92167"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4. </a:t>
            </a:r>
            <a:r>
              <a:rPr lang="zh-CN" altLang="en-US" sz="2800" b="1" dirty="0">
                <a:solidFill>
                  <a:srgbClr val="FFFFFF"/>
                </a:solidFill>
                <a:latin typeface="微软雅黑" panose="020B0503020204020204" pitchFamily="34" charset="-122"/>
              </a:rPr>
              <a:t>特许权使用费</a:t>
            </a:r>
            <a:r>
              <a:rPr lang="zh-CN" altLang="en-US" sz="2800" b="1" dirty="0">
                <a:solidFill>
                  <a:srgbClr val="FFFFFF"/>
                </a:solidFill>
                <a:latin typeface="微软雅黑" panose="020B0503020204020204" pitchFamily="34" charset="-122"/>
                <a:ea typeface="微软雅黑" panose="020B0503020204020204" pitchFamily="34" charset="-122"/>
              </a:rPr>
              <a:t>所得（预缴纳税）；</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92168" name="文本框 5"/>
          <p:cNvSpPr txBox="1"/>
          <p:nvPr/>
        </p:nvSpPr>
        <p:spPr>
          <a:xfrm>
            <a:off x="611188" y="5889625"/>
            <a:ext cx="7239000" cy="6762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a:p>
            <a:pPr marL="0" lvl="0" indent="0" eaLnBrk="1" hangingPunct="1">
              <a:spcBef>
                <a:spcPct val="0"/>
              </a:spcBef>
              <a:buNone/>
            </a:pPr>
            <a:r>
              <a:rPr lang="zh-CN" altLang="en-US" sz="2000" b="1" dirty="0">
                <a:solidFill>
                  <a:srgbClr val="FF0000"/>
                </a:solidFill>
                <a:latin typeface="Arial" panose="020B0604020202020204" pitchFamily="34" charset="0"/>
              </a:rPr>
              <a:t>特许权使用费所得应预扣预缴税额=预扣预缴应纳税所得×20%</a:t>
            </a:r>
            <a:endParaRPr lang="zh-CN" altLang="en-US" sz="2000" b="1" dirty="0">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ea typeface="微软雅黑" panose="020B0503020204020204" pitchFamily="34" charset="-122"/>
              </a:rPr>
              <a:t>个人所得税的纳税人</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graphicFrame>
        <p:nvGraphicFramePr>
          <p:cNvPr id="11287" name="表格 11286"/>
          <p:cNvGraphicFramePr/>
          <p:nvPr/>
        </p:nvGraphicFramePr>
        <p:xfrm>
          <a:off x="684213" y="1412875"/>
          <a:ext cx="7885113" cy="6165850"/>
        </p:xfrm>
        <a:graphic>
          <a:graphicData uri="http://schemas.openxmlformats.org/drawingml/2006/table">
            <a:tbl>
              <a:tblPr/>
              <a:tblGrid>
                <a:gridCol w="2053921"/>
                <a:gridCol w="4291142"/>
                <a:gridCol w="1540049"/>
              </a:tblGrid>
              <a:tr h="733254">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buNone/>
                      </a:pPr>
                      <a:r>
                        <a:rPr lang="zh-CN" altLang="en-US" sz="3000" b="1" dirty="0">
                          <a:solidFill>
                            <a:schemeClr val="bg1"/>
                          </a:solidFill>
                          <a:latin typeface="微软雅黑" panose="020B0503020204020204" pitchFamily="34" charset="-122"/>
                          <a:ea typeface="微软雅黑" panose="020B0503020204020204" pitchFamily="34" charset="-122"/>
                        </a:rPr>
                        <a:t>纳税义务人</a:t>
                      </a:r>
                      <a:endParaRPr lang="zh-CN" altLang="en-US" sz="3000" b="1" dirty="0">
                        <a:solidFill>
                          <a:schemeClr val="bg1"/>
                        </a:solidFill>
                        <a:latin typeface="微软雅黑" panose="020B0503020204020204" pitchFamily="34" charset="-122"/>
                        <a:ea typeface="微软雅黑" panose="020B0503020204020204" pitchFamily="34" charset="-122"/>
                      </a:endParaRPr>
                    </a:p>
                  </a:txBody>
                  <a:tcPr marL="91445" marR="91445" marT="56582" marB="5658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buNone/>
                      </a:pPr>
                      <a:r>
                        <a:rPr lang="zh-CN" altLang="en-US" sz="3000" b="1" dirty="0">
                          <a:solidFill>
                            <a:schemeClr val="bg1"/>
                          </a:solidFill>
                          <a:latin typeface="微软雅黑" panose="020B0503020204020204" pitchFamily="34" charset="-122"/>
                          <a:ea typeface="微软雅黑" panose="020B0503020204020204" pitchFamily="34" charset="-122"/>
                        </a:rPr>
                        <a:t>判定标准</a:t>
                      </a:r>
                      <a:endParaRPr lang="zh-CN" altLang="en-US" sz="3000" b="1" dirty="0">
                        <a:solidFill>
                          <a:schemeClr val="bg1"/>
                        </a:solidFill>
                        <a:latin typeface="微软雅黑" panose="020B0503020204020204" pitchFamily="34" charset="-122"/>
                        <a:ea typeface="微软雅黑" panose="020B0503020204020204" pitchFamily="34" charset="-122"/>
                      </a:endParaRPr>
                    </a:p>
                  </a:txBody>
                  <a:tcPr marL="91445" marR="91445" marT="56582" marB="5658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buNone/>
                      </a:pPr>
                      <a:r>
                        <a:rPr lang="zh-CN" altLang="en-US" sz="2400" b="1" dirty="0">
                          <a:solidFill>
                            <a:schemeClr val="bg1"/>
                          </a:solidFill>
                          <a:latin typeface="微软雅黑" panose="020B0503020204020204" pitchFamily="34" charset="-122"/>
                          <a:ea typeface="微软雅黑" panose="020B0503020204020204" pitchFamily="34" charset="-122"/>
                        </a:rPr>
                        <a:t>征税对象</a:t>
                      </a:r>
                      <a:endParaRPr lang="zh-CN" altLang="en-US" sz="2400" b="1" dirty="0">
                        <a:solidFill>
                          <a:schemeClr val="bg1"/>
                        </a:solidFill>
                        <a:latin typeface="微软雅黑" panose="020B0503020204020204" pitchFamily="34" charset="-122"/>
                        <a:ea typeface="微软雅黑" panose="020B0503020204020204" pitchFamily="34" charset="-122"/>
                      </a:endParaRPr>
                    </a:p>
                  </a:txBody>
                  <a:tcPr marL="91445" marR="91445" marT="56582" marB="5658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1469834">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eaLnBrk="1" hangingPunct="1">
                        <a:lnSpc>
                          <a:spcPct val="150000"/>
                        </a:lnSpc>
                        <a:buNone/>
                      </a:pPr>
                      <a:r>
                        <a:rPr lang="en-US" altLang="zh-CN" sz="1800" b="1" dirty="0"/>
                        <a:t>1.</a:t>
                      </a:r>
                      <a:r>
                        <a:rPr lang="zh-CN" altLang="en-US" sz="1800" b="1" dirty="0"/>
                        <a:t>居民纳税人（无限纳税义务） </a:t>
                      </a:r>
                      <a:endParaRPr lang="zh-CN" altLang="en-US" sz="1800" b="1" dirty="0">
                        <a:latin typeface="Arial" panose="020B0604020202020204" pitchFamily="34" charset="0"/>
                        <a:ea typeface="楷体_GB2312" pitchFamily="49" charset="-122"/>
                      </a:endParaRPr>
                    </a:p>
                  </a:txBody>
                  <a:tcPr marL="91445" marR="91445" marT="56582" marB="5658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eaLnBrk="1" hangingPunct="1">
                        <a:lnSpc>
                          <a:spcPct val="150000"/>
                        </a:lnSpc>
                        <a:buNone/>
                      </a:pPr>
                      <a:r>
                        <a:rPr lang="zh-CN" altLang="en-US" sz="1800" b="1" dirty="0"/>
                        <a:t>（</a:t>
                      </a:r>
                      <a:r>
                        <a:rPr lang="en-US" altLang="zh-CN" sz="1800" b="1" dirty="0"/>
                        <a:t>1</a:t>
                      </a:r>
                      <a:r>
                        <a:rPr lang="zh-CN" altLang="en-US" sz="1800" b="1" dirty="0"/>
                        <a:t>）在我国境内有住所的个人</a:t>
                      </a:r>
                      <a:br>
                        <a:rPr lang="zh-CN" altLang="en-US" sz="1800" b="1" dirty="0"/>
                      </a:br>
                      <a:r>
                        <a:rPr lang="zh-CN" altLang="en-US" sz="1800" b="1" dirty="0"/>
                        <a:t>（</a:t>
                      </a:r>
                      <a:r>
                        <a:rPr lang="en-US" altLang="zh-CN" sz="1800" b="1" dirty="0"/>
                        <a:t>2</a:t>
                      </a:r>
                      <a:r>
                        <a:rPr lang="zh-CN" altLang="en-US" sz="1800" b="1" dirty="0"/>
                        <a:t>）在境内无住所，而在中国境内累计居住满</a:t>
                      </a:r>
                      <a:r>
                        <a:rPr lang="en-US" altLang="zh-CN" sz="1800" b="1" dirty="0"/>
                        <a:t>183</a:t>
                      </a:r>
                      <a:r>
                        <a:rPr lang="zh-CN" altLang="en-US" sz="1800" b="1" dirty="0"/>
                        <a:t>天的个人。</a:t>
                      </a:r>
                      <a:endParaRPr lang="zh-CN" altLang="en-US" sz="1800" b="1" dirty="0">
                        <a:latin typeface="Arial" panose="020B0604020202020204" pitchFamily="34" charset="0"/>
                        <a:ea typeface="楷体_GB2312" pitchFamily="49" charset="-122"/>
                      </a:endParaRPr>
                    </a:p>
                  </a:txBody>
                  <a:tcPr marL="91445" marR="91445" marT="56582" marB="5658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eaLnBrk="1" hangingPunct="1">
                        <a:lnSpc>
                          <a:spcPct val="150000"/>
                        </a:lnSpc>
                        <a:buNone/>
                      </a:pPr>
                      <a:r>
                        <a:rPr lang="zh-CN" altLang="en-US" sz="1800" b="1" dirty="0"/>
                        <a:t>境内所得</a:t>
                      </a:r>
                      <a:br>
                        <a:rPr lang="zh-CN" altLang="en-US" sz="1800" b="1" dirty="0"/>
                      </a:br>
                      <a:r>
                        <a:rPr lang="zh-CN" altLang="en-US" sz="1800" b="1" dirty="0"/>
                        <a:t>境外所得 </a:t>
                      </a:r>
                      <a:endParaRPr lang="zh-CN" altLang="en-US" sz="1800" b="1" dirty="0">
                        <a:latin typeface="Arial" panose="020B0604020202020204" pitchFamily="34" charset="0"/>
                        <a:ea typeface="楷体_GB2312" pitchFamily="49" charset="-122"/>
                      </a:endParaRPr>
                    </a:p>
                  </a:txBody>
                  <a:tcPr marL="91445" marR="91445" marT="56582" marB="5658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292838">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eaLnBrk="1" hangingPunct="1">
                        <a:lnSpc>
                          <a:spcPct val="150000"/>
                        </a:lnSpc>
                        <a:buNone/>
                      </a:pPr>
                      <a:r>
                        <a:rPr lang="en-US" altLang="zh-CN" sz="1800" b="1" dirty="0"/>
                        <a:t>2.</a:t>
                      </a:r>
                      <a:r>
                        <a:rPr lang="zh-CN" altLang="en-US" sz="1800" b="1" dirty="0"/>
                        <a:t>非居民纳税人（有限纳税义务） </a:t>
                      </a:r>
                      <a:endParaRPr lang="zh-CN" altLang="en-US" sz="1800" b="1" dirty="0">
                        <a:latin typeface="Arial" panose="020B0604020202020204" pitchFamily="34" charset="0"/>
                        <a:ea typeface="楷体_GB2312" pitchFamily="49" charset="-122"/>
                      </a:endParaRPr>
                    </a:p>
                  </a:txBody>
                  <a:tcPr marL="91445" marR="91445" marT="56582" marB="5658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eaLnBrk="1" hangingPunct="1">
                        <a:lnSpc>
                          <a:spcPct val="150000"/>
                        </a:lnSpc>
                        <a:buNone/>
                      </a:pPr>
                      <a:r>
                        <a:rPr lang="zh-CN" altLang="en-US" sz="1800" b="1" dirty="0"/>
                        <a:t>（</a:t>
                      </a:r>
                      <a:r>
                        <a:rPr lang="en-US" altLang="zh-CN" sz="1800" b="1" dirty="0"/>
                        <a:t>1</a:t>
                      </a:r>
                      <a:r>
                        <a:rPr lang="zh-CN" altLang="en-US" sz="1800" b="1" dirty="0"/>
                        <a:t>）在中国境内无住所且不居住的个人。</a:t>
                      </a:r>
                      <a:br>
                        <a:rPr lang="zh-CN" altLang="en-US" sz="1800" b="1" dirty="0"/>
                      </a:br>
                      <a:r>
                        <a:rPr lang="zh-CN" altLang="en-US" sz="1800" b="1" dirty="0"/>
                        <a:t>（</a:t>
                      </a:r>
                      <a:r>
                        <a:rPr lang="en-US" altLang="zh-CN" sz="1800" b="1" dirty="0"/>
                        <a:t>2</a:t>
                      </a:r>
                      <a:r>
                        <a:rPr lang="zh-CN" altLang="en-US" sz="1800" b="1" dirty="0"/>
                        <a:t>）</a:t>
                      </a:r>
                      <a:r>
                        <a:rPr lang="zh-CN" altLang="en-US" sz="1600" b="1" dirty="0"/>
                        <a:t>在中国境内</a:t>
                      </a:r>
                      <a:r>
                        <a:rPr lang="zh-CN" altLang="en-US" sz="1600" b="1" kern="1200" dirty="0">
                          <a:solidFill>
                            <a:schemeClr val="tx1"/>
                          </a:solidFill>
                          <a:latin typeface="+mn-lt"/>
                          <a:ea typeface="+mn-ea"/>
                          <a:cs typeface="+mn-cs"/>
                        </a:rPr>
                        <a:t>无住所且累计居住不满</a:t>
                      </a:r>
                      <a:r>
                        <a:rPr lang="en-US" altLang="zh-CN" sz="1600" b="1" kern="1200" dirty="0">
                          <a:solidFill>
                            <a:schemeClr val="tx1"/>
                          </a:solidFill>
                          <a:latin typeface="+mn-lt"/>
                          <a:ea typeface="+mn-ea"/>
                          <a:cs typeface="+mn-cs"/>
                        </a:rPr>
                        <a:t>183</a:t>
                      </a:r>
                      <a:r>
                        <a:rPr lang="zh-CN" altLang="en-US" sz="1600" b="1" kern="1200" dirty="0">
                          <a:solidFill>
                            <a:schemeClr val="tx1"/>
                          </a:solidFill>
                          <a:latin typeface="+mn-lt"/>
                          <a:ea typeface="+mn-ea"/>
                          <a:cs typeface="+mn-cs"/>
                        </a:rPr>
                        <a:t>天的个人。</a:t>
                      </a:r>
                      <a:endParaRPr lang="en-US" altLang="zh-CN" sz="1600" b="1" kern="1200" dirty="0">
                        <a:solidFill>
                          <a:schemeClr val="tx1"/>
                        </a:solidFill>
                        <a:latin typeface="+mn-lt"/>
                        <a:ea typeface="+mn-ea"/>
                        <a:cs typeface="+mn-cs"/>
                      </a:endParaRPr>
                    </a:p>
                    <a:p>
                      <a:pPr marL="0" lvl="0" indent="0" eaLnBrk="1" hangingPunct="1">
                        <a:lnSpc>
                          <a:spcPct val="150000"/>
                        </a:lnSpc>
                        <a:buNone/>
                      </a:pPr>
                      <a:r>
                        <a:rPr lang="zh-CN" altLang="en-US" sz="1600" b="1" dirty="0"/>
                        <a:t>（</a:t>
                      </a:r>
                      <a:r>
                        <a:rPr lang="en-US" altLang="zh-CN" sz="1600" b="1" dirty="0"/>
                        <a:t>3</a:t>
                      </a:r>
                      <a:r>
                        <a:rPr lang="zh-CN" altLang="en-US" sz="1600" b="1" dirty="0"/>
                        <a:t>）</a:t>
                      </a:r>
                      <a:r>
                        <a:rPr lang="zh-CN" altLang="en-US" sz="1600" b="1" kern="1200" dirty="0">
                          <a:solidFill>
                            <a:schemeClr val="tx1"/>
                          </a:solidFill>
                          <a:latin typeface="+mn-lt"/>
                          <a:ea typeface="+mn-ea"/>
                          <a:cs typeface="+mn-cs"/>
                        </a:rPr>
                        <a:t>如果此前六年的任一年在中国境内累计居住天数不满</a:t>
                      </a:r>
                      <a:r>
                        <a:rPr lang="en-US" altLang="zh-CN" sz="1600" b="1" kern="1200" dirty="0">
                          <a:solidFill>
                            <a:schemeClr val="tx1"/>
                          </a:solidFill>
                          <a:latin typeface="+mn-lt"/>
                          <a:ea typeface="+mn-ea"/>
                          <a:cs typeface="+mn-cs"/>
                        </a:rPr>
                        <a:t>183</a:t>
                      </a:r>
                      <a:r>
                        <a:rPr lang="zh-CN" altLang="en-US" sz="1600" b="1" kern="1200" dirty="0">
                          <a:solidFill>
                            <a:schemeClr val="tx1"/>
                          </a:solidFill>
                          <a:latin typeface="+mn-lt"/>
                          <a:ea typeface="+mn-ea"/>
                          <a:cs typeface="+mn-cs"/>
                        </a:rPr>
                        <a:t>天或者单次离境超过</a:t>
                      </a:r>
                      <a:r>
                        <a:rPr lang="en-US" altLang="zh-CN" sz="1600" b="1" kern="1200" dirty="0">
                          <a:solidFill>
                            <a:schemeClr val="tx1"/>
                          </a:solidFill>
                          <a:latin typeface="+mn-lt"/>
                          <a:ea typeface="+mn-ea"/>
                          <a:cs typeface="+mn-cs"/>
                        </a:rPr>
                        <a:t>30</a:t>
                      </a:r>
                      <a:r>
                        <a:rPr lang="zh-CN" altLang="en-US" sz="1600" b="1" kern="1200" dirty="0">
                          <a:solidFill>
                            <a:schemeClr val="tx1"/>
                          </a:solidFill>
                          <a:latin typeface="+mn-lt"/>
                          <a:ea typeface="+mn-ea"/>
                          <a:cs typeface="+mn-cs"/>
                        </a:rPr>
                        <a:t>天，该纳税年度来源于中国境外且由境外单位或者个人支付的所得，免予缴纳个人所得税。</a:t>
                      </a:r>
                      <a:endParaRPr lang="en-US" altLang="zh-CN" sz="1600" b="1" kern="1200" dirty="0">
                        <a:solidFill>
                          <a:schemeClr val="tx1"/>
                        </a:solidFill>
                        <a:latin typeface="+mn-lt"/>
                        <a:ea typeface="+mn-ea"/>
                        <a:cs typeface="+mn-cs"/>
                      </a:endParaRPr>
                    </a:p>
                    <a:p>
                      <a:pPr marL="0" lvl="0" indent="0" eaLnBrk="1" hangingPunct="1">
                        <a:lnSpc>
                          <a:spcPct val="150000"/>
                        </a:lnSpc>
                        <a:buNone/>
                      </a:pPr>
                      <a:r>
                        <a:rPr lang="zh-CN" altLang="en-US" sz="1800" b="1" dirty="0"/>
                        <a:t> </a:t>
                      </a:r>
                      <a:endParaRPr lang="zh-CN" altLang="en-US" sz="1800" b="1" dirty="0">
                        <a:latin typeface="Arial" panose="020B0604020202020204" pitchFamily="34" charset="0"/>
                        <a:ea typeface="楷体_GB2312" pitchFamily="49" charset="-122"/>
                      </a:endParaRPr>
                    </a:p>
                  </a:txBody>
                  <a:tcPr marL="91445" marR="91445" marT="56582" marB="5658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eaLnBrk="1" hangingPunct="1">
                        <a:lnSpc>
                          <a:spcPct val="150000"/>
                        </a:lnSpc>
                        <a:buNone/>
                      </a:pPr>
                      <a:r>
                        <a:rPr lang="zh-CN" altLang="en-US" sz="1800" b="1" dirty="0"/>
                        <a:t>境内所得 </a:t>
                      </a:r>
                      <a:endParaRPr lang="zh-CN" altLang="en-US" sz="1800" b="1" dirty="0">
                        <a:latin typeface="Arial" panose="020B0604020202020204" pitchFamily="34" charset="0"/>
                        <a:ea typeface="楷体_GB2312" pitchFamily="49" charset="-122"/>
                      </a:endParaRPr>
                    </a:p>
                  </a:txBody>
                  <a:tcPr marL="91445" marR="91445" marT="56582" marB="5658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zh-CN" altLang="en-US" sz="2800" b="1" dirty="0">
                <a:solidFill>
                  <a:srgbClr val="FFFFFF"/>
                </a:solidFill>
                <a:latin typeface="微软雅黑" panose="020B0503020204020204" pitchFamily="34" charset="-122"/>
                <a:ea typeface="微软雅黑" panose="020B0503020204020204" pitchFamily="34" charset="-122"/>
              </a:rPr>
              <a:t>个税综合纳税预缴汇缴的计算</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89092" name="Rectangle 5"/>
          <p:cNvSpPr/>
          <p:nvPr/>
        </p:nvSpPr>
        <p:spPr>
          <a:xfrm>
            <a:off x="755650" y="2130425"/>
            <a:ext cx="7632700" cy="3835400"/>
          </a:xfrm>
          <a:prstGeom prst="rect">
            <a:avLst/>
          </a:prstGeom>
          <a:noFill/>
          <a:ln w="9525" cap="flat" cmpd="sng">
            <a:solidFill>
              <a:srgbClr val="93C052"/>
            </a:solidFill>
            <a:prstDash val="solid"/>
            <a:miter/>
            <a:headEnd type="none" w="med" len="med"/>
            <a:tailEnd type="none" w="med" len="med"/>
          </a:ln>
        </p:spPr>
        <p:txBody>
          <a:bodyPr/>
          <a:lstStyle/>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zh-CN" altLang="en-US" sz="2400" b="0"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宋体" panose="02010600030101010101" pitchFamily="2" charset="-122"/>
                <a:ea typeface="宋体" panose="02010600030101010101" pitchFamily="2" charset="-122"/>
                <a:cs typeface="+mn-cs"/>
              </a:rPr>
              <a:t> </a:t>
            </a:r>
            <a:r>
              <a:rPr kumimoji="0" lang="zh-CN" altLang="en-US" sz="24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宋体" panose="02010600030101010101" pitchFamily="2" charset="-122"/>
                <a:ea typeface="宋体" panose="02010600030101010101" pitchFamily="2" charset="-122"/>
                <a:cs typeface="+mn-cs"/>
              </a:rPr>
              <a:t>   </a:t>
            </a:r>
            <a:r>
              <a:rPr kumimoji="0" 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2019年苏明玉在1-6月在甲公司工作，月收入</a:t>
            </a:r>
            <a:r>
              <a:rPr kumimoji="0" lang="en-US" alt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26</a:t>
            </a:r>
            <a:r>
              <a:rPr kumimoji="0" 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000，每月负担三险一金1200，每月专项附加扣除1800；9-12月在乙公司工作，每月收入</a:t>
            </a:r>
            <a:r>
              <a:rPr kumimoji="0" lang="en-US" alt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38</a:t>
            </a:r>
            <a:r>
              <a:rPr kumimoji="0" 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000，个人负担三险一金1500，专项附加扣除1800；个人补缴了7，8月份的三险一金共2400。 在</a:t>
            </a:r>
            <a:r>
              <a:rPr kumimoji="0" lang="en-US" alt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2019</a:t>
            </a:r>
            <a:r>
              <a:rPr kumimoji="0" lang="zh-CN" altLang="en-US"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年</a:t>
            </a:r>
            <a:r>
              <a:rPr kumimoji="0" 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期间于三月兼职为丙公司网站提供技术服务，获得报酬6000元，并于六月在丁出版社出版一部小说，获得稿酬9000元，在十月提供著作权的使用权给丁公司获得收入2500元。 </a:t>
            </a:r>
            <a:endParaRPr kumimoji="0" 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    求:①甲乙丙丁公司每月预扣预缴个人所得税是多少 ？</a:t>
            </a:r>
            <a:endParaRPr kumimoji="0" 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sz="2000" b="1"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宋体" panose="02010600030101010101" pitchFamily="2" charset="-122"/>
                <a:cs typeface="+mn-cs"/>
                <a:sym typeface="+mn-ea"/>
              </a:rPr>
              <a:t>        ②苏明玉年终汇算清缴是否需要多退少补？</a:t>
            </a:r>
            <a:endParaRPr kumimoji="0" lang="zh-CN" altLang="en-US"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endParaRPr kumimoji="0" lang="en-US" altLang="zh-CN" sz="2400" b="0"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endParaRPr kumimoji="0" lang="zh-CN" altLang="en-US" sz="2400" b="0"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rPr>
              <a:t>      </a:t>
            </a:r>
            <a:endParaRPr kumimoji="0" lang="zh-CN" altLang="en-US" sz="2400" b="0" i="0" u="none" strike="noStrike" kern="1200" cap="none" spc="0" normalizeH="0" baseline="0" noProof="1">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nvGrpSpPr>
          <p:cNvPr id="93188" name="Group 6"/>
          <p:cNvGrpSpPr/>
          <p:nvPr/>
        </p:nvGrpSpPr>
        <p:grpSpPr>
          <a:xfrm>
            <a:off x="357188" y="1143000"/>
            <a:ext cx="2143125" cy="785813"/>
            <a:chOff x="0" y="618"/>
            <a:chExt cx="2018" cy="768"/>
          </a:xfrm>
        </p:grpSpPr>
        <p:pic>
          <p:nvPicPr>
            <p:cNvPr id="93190" name="Picture 7" descr="vvx"/>
            <p:cNvPicPr>
              <a:picLocks noChangeAspect="1"/>
            </p:cNvPicPr>
            <p:nvPr/>
          </p:nvPicPr>
          <p:blipFill>
            <a:blip r:embed="rId1"/>
            <a:stretch>
              <a:fillRect/>
            </a:stretch>
          </p:blipFill>
          <p:spPr>
            <a:xfrm>
              <a:off x="0" y="618"/>
              <a:ext cx="768" cy="768"/>
            </a:xfrm>
            <a:prstGeom prst="rect">
              <a:avLst/>
            </a:prstGeom>
            <a:noFill/>
            <a:ln w="9525">
              <a:noFill/>
            </a:ln>
          </p:spPr>
        </p:pic>
        <p:sp>
          <p:nvSpPr>
            <p:cNvPr id="14" name="Line 8"/>
            <p:cNvSpPr>
              <a:spLocks noChangeShapeType="1"/>
            </p:cNvSpPr>
            <p:nvPr/>
          </p:nvSpPr>
          <p:spPr bwMode="auto">
            <a:xfrm>
              <a:off x="386" y="1209"/>
              <a:ext cx="1429" cy="0"/>
            </a:xfrm>
            <a:prstGeom prst="line">
              <a:avLst/>
            </a:prstGeom>
            <a:noFill/>
            <a:ln w="28575">
              <a:solidFill>
                <a:srgbClr val="0066FF"/>
              </a:solidFill>
              <a:round/>
            </a:ln>
            <a:effectLst/>
          </p:spPr>
          <p:txBody>
            <a:bodyPr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5" name="Line 9"/>
            <p:cNvSpPr>
              <a:spLocks noChangeShapeType="1"/>
            </p:cNvSpPr>
            <p:nvPr/>
          </p:nvSpPr>
          <p:spPr bwMode="auto">
            <a:xfrm>
              <a:off x="589" y="1256"/>
              <a:ext cx="1429" cy="0"/>
            </a:xfrm>
            <a:prstGeom prst="line">
              <a:avLst/>
            </a:prstGeom>
            <a:noFill/>
            <a:ln w="28575">
              <a:solidFill>
                <a:srgbClr val="0066FF"/>
              </a:solidFill>
              <a:round/>
            </a:ln>
            <a:effectLst/>
          </p:spPr>
          <p:txBody>
            <a:bodyPr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93193" name="Rectangle 10"/>
            <p:cNvSpPr/>
            <p:nvPr/>
          </p:nvSpPr>
          <p:spPr>
            <a:xfrm>
              <a:off x="683" y="799"/>
              <a:ext cx="842" cy="51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0000"/>
                  </a:solidFill>
                  <a:latin typeface="Verdana" panose="020B0604030504040204" pitchFamily="34" charset="0"/>
                </a:rPr>
                <a:t>例题</a:t>
              </a:r>
              <a:endParaRPr lang="en-US" altLang="zh-CN" sz="2800" dirty="0">
                <a:solidFill>
                  <a:srgbClr val="000000"/>
                </a:solidFill>
                <a:latin typeface="Verdana" panose="020B0604030504040204" pitchFamily="34" charset="0"/>
              </a:endParaRPr>
            </a:p>
          </p:txBody>
        </p:sp>
      </p:grpSp>
      <p:sp>
        <p:nvSpPr>
          <p:cNvPr id="93189" name="矩形 17"/>
          <p:cNvSpPr/>
          <p:nvPr/>
        </p:nvSpPr>
        <p:spPr>
          <a:xfrm>
            <a:off x="755650" y="4076700"/>
            <a:ext cx="7920038" cy="10144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25000"/>
              </a:lnSpc>
              <a:spcBef>
                <a:spcPct val="0"/>
              </a:spcBef>
              <a:buClr>
                <a:srgbClr val="FFFFFF"/>
              </a:buClr>
              <a:buFont typeface="Wingdings" panose="05000000000000000000" pitchFamily="2" charset="2"/>
              <a:buNone/>
            </a:pP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25000"/>
              </a:lnSpc>
              <a:spcBef>
                <a:spcPct val="0"/>
              </a:spcBef>
              <a:buClr>
                <a:srgbClr val="FFFFFF"/>
              </a:buClr>
              <a:buFont typeface="Wingdings" panose="05000000000000000000" pitchFamily="2" charset="2"/>
              <a:buNone/>
            </a:pPr>
            <a:r>
              <a:rPr lang="zh-CN" altLang="en-US" sz="2400" dirty="0">
                <a:solidFill>
                  <a:srgbClr val="000000"/>
                </a:solidFill>
                <a:latin typeface="微软雅黑" panose="020B0503020204020204" pitchFamily="34" charset="-122"/>
                <a:ea typeface="微软雅黑" panose="020B0503020204020204" pitchFamily="34" charset="-122"/>
              </a:rPr>
              <a:t>   </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标题 1"/>
          <p:cNvSpPr>
            <a:spLocks noGrp="1"/>
          </p:cNvSpPr>
          <p:nvPr>
            <p:ph type="title" idx="4294967295"/>
          </p:nvPr>
        </p:nvSpPr>
        <p:spPr>
          <a:ln/>
        </p:spPr>
        <p:txBody>
          <a:bodyPr vert="horz" wrap="square" lIns="91440" tIns="45720" rIns="91440" bIns="45720" anchor="ctr"/>
          <a:p>
            <a:pPr algn="l" eaLnBrk="1" hangingPunct="1"/>
            <a:r>
              <a:rPr lang="en-US" altLang="zh-CN" sz="3000" dirty="0">
                <a:solidFill>
                  <a:schemeClr val="bg1"/>
                </a:solidFill>
                <a:latin typeface="黑体" panose="02010609060101010101" pitchFamily="49" charset="-122"/>
                <a:ea typeface="黑体" panose="02010609060101010101" pitchFamily="49" charset="-122"/>
              </a:rPr>
              <a:t>1.</a:t>
            </a:r>
            <a:r>
              <a:rPr lang="zh-CN" altLang="en-US" sz="3000" dirty="0">
                <a:solidFill>
                  <a:schemeClr val="bg1"/>
                </a:solidFill>
                <a:latin typeface="黑体" panose="02010609060101010101" pitchFamily="49" charset="-122"/>
                <a:ea typeface="黑体" panose="02010609060101010101" pitchFamily="49" charset="-122"/>
              </a:rPr>
              <a:t>全年全一次性奖金</a:t>
            </a:r>
            <a:endParaRPr lang="zh-CN" altLang="en-US" sz="3000" dirty="0">
              <a:solidFill>
                <a:schemeClr val="bg1"/>
              </a:solidFill>
              <a:latin typeface="黑体" panose="02010609060101010101" pitchFamily="49" charset="-122"/>
              <a:ea typeface="黑体" panose="02010609060101010101" pitchFamily="49" charset="-122"/>
            </a:endParaRPr>
          </a:p>
        </p:txBody>
      </p:sp>
      <p:graphicFrame>
        <p:nvGraphicFramePr>
          <p:cNvPr id="160771" name="内容占位符 160770"/>
          <p:cNvGraphicFramePr>
            <a:graphicFrameLocks noGrp="1"/>
          </p:cNvGraphicFramePr>
          <p:nvPr>
            <p:ph idx="4294967295"/>
          </p:nvPr>
        </p:nvGraphicFramePr>
        <p:xfrm>
          <a:off x="142875" y="2214563"/>
          <a:ext cx="8777288" cy="4195763"/>
        </p:xfrm>
        <a:graphic>
          <a:graphicData uri="http://schemas.openxmlformats.org/drawingml/2006/table">
            <a:tbl>
              <a:tblPr/>
              <a:tblGrid>
                <a:gridCol w="2043113"/>
                <a:gridCol w="2630487"/>
                <a:gridCol w="1779588"/>
                <a:gridCol w="2324100"/>
              </a:tblGrid>
              <a:tr h="704850">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rPr>
                        <a:t>月份</a:t>
                      </a:r>
                      <a:endParaRPr kumimoji="0"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甲公司预缴所得税</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月份</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sym typeface="+mn-ea"/>
                        </a:rPr>
                        <a:t>乙公司预缴所得税</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r>
              <a:tr h="582613">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7</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r>
              <a:tr h="581025">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2</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8</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r>
              <a:tr h="582613">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9</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r>
              <a:tr h="581025">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4</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r>
              <a:tr h="582613">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5</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r>
              <a:tr h="581025">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6</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12</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r>
            </a:tbl>
          </a:graphicData>
        </a:graphic>
      </p:graphicFrame>
      <p:sp>
        <p:nvSpPr>
          <p:cNvPr id="94253" name="圆角矩形 13"/>
          <p:cNvSpPr/>
          <p:nvPr/>
        </p:nvSpPr>
        <p:spPr>
          <a:xfrm>
            <a:off x="1716088" y="1417638"/>
            <a:ext cx="5380037" cy="500062"/>
          </a:xfrm>
          <a:prstGeom prst="roundRect">
            <a:avLst>
              <a:gd name="adj" fmla="val 16667"/>
            </a:avLst>
          </a:prstGeom>
          <a:gradFill rotWithShape="1">
            <a:gsLst>
              <a:gs pos="0">
                <a:srgbClr val="E4FF9F">
                  <a:alpha val="100000"/>
                </a:srgbClr>
              </a:gs>
              <a:gs pos="35001">
                <a:srgbClr val="EBFFBC">
                  <a:alpha val="100000"/>
                </a:srgbClr>
              </a:gs>
              <a:gs pos="100000">
                <a:srgbClr val="F8FFE4">
                  <a:alpha val="100000"/>
                </a:srgbClr>
              </a:gs>
            </a:gsLst>
            <a:lin ang="5400000" scaled="1"/>
            <a:tileRect/>
          </a:gradFill>
          <a:ln w="9525" cap="flat" cmpd="sng">
            <a:solidFill>
              <a:srgbClr val="A3C144"/>
            </a:solidFill>
            <a:prstDash val="solid"/>
            <a:headEnd type="none" w="med" len="med"/>
            <a:tailEnd type="none" w="med" len="med"/>
          </a:ln>
          <a:effectLst>
            <a:outerShdw dist="20000" dir="5400000" algn="ctr" rotWithShape="0">
              <a:srgbClr val="000000">
                <a:alpha val="35999"/>
              </a:srgbClr>
            </a:outerShdw>
          </a:effectLst>
        </p:spPr>
        <p:txBody>
          <a:bodyPr anchor="ctr"/>
          <a:p>
            <a:pPr algn="ctr"/>
            <a:r>
              <a:rPr lang="zh-CN" altLang="en-US" sz="2000" b="1" dirty="0">
                <a:solidFill>
                  <a:srgbClr val="000000"/>
                </a:solidFill>
                <a:latin typeface="Calibri" panose="020F0502020204030204" pitchFamily="34" charset="0"/>
              </a:rPr>
              <a:t>丙公司预扣；             丁公司预扣：  </a:t>
            </a:r>
            <a:endParaRPr lang="zh-CN" altLang="en-US" sz="2000" b="1" dirty="0">
              <a:solidFill>
                <a:srgbClr val="000000"/>
              </a:solidFill>
              <a:latin typeface="Calibri" panose="020F0502020204030204" pitchFamily="34" charset="0"/>
            </a:endParaRPr>
          </a:p>
        </p:txBody>
      </p:sp>
      <p:sp>
        <p:nvSpPr>
          <p:cNvPr id="9425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zh-CN" sz="2800" b="1" dirty="0">
                <a:solidFill>
                  <a:srgbClr val="FFFFFF"/>
                </a:solidFill>
                <a:latin typeface="微软雅黑" panose="020B0503020204020204" pitchFamily="34" charset="-122"/>
              </a:rPr>
              <a:t>苏明玉当年</a:t>
            </a:r>
            <a:r>
              <a:rPr lang="en-US" altLang="zh-CN" sz="2800" b="1" dirty="0">
                <a:solidFill>
                  <a:srgbClr val="FFFFFF"/>
                </a:solidFill>
                <a:latin typeface="微软雅黑" panose="020B0503020204020204" pitchFamily="34" charset="-122"/>
                <a:ea typeface="微软雅黑" panose="020B0503020204020204" pitchFamily="34" charset="-122"/>
              </a:rPr>
              <a:t>预扣</a:t>
            </a:r>
            <a:r>
              <a:rPr lang="zh-CN" altLang="en-US" sz="2800" b="1" dirty="0">
                <a:solidFill>
                  <a:srgbClr val="FFFFFF"/>
                </a:solidFill>
                <a:latin typeface="微软雅黑" panose="020B0503020204020204" pitchFamily="34" charset="-122"/>
              </a:rPr>
              <a:t>个税；</a:t>
            </a:r>
            <a:endParaRPr lang="zh-CN" altLang="en-US" sz="2800" b="1" dirty="0">
              <a:solidFill>
                <a:srgbClr val="FFFFFF"/>
              </a:solidFill>
              <a:latin typeface="微软雅黑" panose="020B0503020204020204" pitchFamily="34" charset="-122"/>
            </a:endParaRPr>
          </a:p>
        </p:txBody>
      </p:sp>
    </p:spTree>
  </p:cSld>
  <p:clrMapOvr>
    <a:masterClrMapping/>
  </p:clrMapOvr>
  <p:transition advTm="877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000" fill="hold">
                                          <p:stCondLst>
                                            <p:cond delay="0"/>
                                          </p:stCondLst>
                                        </p:cTn>
                                        <p:tgtEl>
                                          <p:spTgt spid="160771"/>
                                        </p:tgtEl>
                                        <p:attrNameLst>
                                          <p:attrName>style.visibility</p:attrName>
                                        </p:attrNameLst>
                                      </p:cBhvr>
                                      <p:to>
                                        <p:strVal val="visible"/>
                                      </p:to>
                                    </p:set>
                                    <p:anim calcmode="lin" valueType="num">
                                      <p:cBhvr>
                                        <p:cTn id="7" dur="1000" fill="hold"/>
                                        <p:tgtEl>
                                          <p:spTgt spid="160771"/>
                                        </p:tgtEl>
                                        <p:attrNameLst>
                                          <p:attrName>ppt_w</p:attrName>
                                        </p:attrNameLst>
                                      </p:cBhvr>
                                      <p:tavLst>
                                        <p:tav tm="0">
                                          <p:val>
                                            <p:fltVal val="0.000000"/>
                                          </p:val>
                                        </p:tav>
                                        <p:tav tm="100000">
                                          <p:val>
                                            <p:strVal val="#ppt_w"/>
                                          </p:val>
                                        </p:tav>
                                      </p:tavLst>
                                    </p:anim>
                                    <p:anim calcmode="lin" valueType="num">
                                      <p:cBhvr>
                                        <p:cTn id="8" dur="1000" fill="hold"/>
                                        <p:tgtEl>
                                          <p:spTgt spid="160771"/>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rgbClr val="FFFFFF"/>
                </a:solidFill>
                <a:latin typeface="微软雅黑" panose="020B0503020204020204" pitchFamily="34" charset="-122"/>
              </a:rPr>
              <a:t>（一）非</a:t>
            </a:r>
            <a:r>
              <a:rPr lang="en-US" altLang="zh-CN" sz="2800" b="1" dirty="0">
                <a:solidFill>
                  <a:srgbClr val="FFFFFF"/>
                </a:solidFill>
                <a:latin typeface="微软雅黑" panose="020B0503020204020204" pitchFamily="34" charset="-122"/>
                <a:ea typeface="微软雅黑" panose="020B0503020204020204" pitchFamily="34" charset="-122"/>
              </a:rPr>
              <a:t>居民个人预扣预缴方法</a:t>
            </a:r>
            <a:r>
              <a:rPr lang="zh-CN" altLang="en-US" sz="2800" b="1" dirty="0">
                <a:solidFill>
                  <a:srgbClr val="FFFFFF"/>
                </a:solidFill>
                <a:latin typeface="微软雅黑" panose="020B0503020204020204" pitchFamily="34" charset="-122"/>
              </a:rPr>
              <a:t>（四项所得）</a:t>
            </a:r>
            <a:endParaRPr lang="zh-CN" altLang="en-US" sz="2800" b="1" dirty="0">
              <a:solidFill>
                <a:srgbClr val="FFFFFF"/>
              </a:solidFill>
              <a:latin typeface="微软雅黑" panose="020B0503020204020204" pitchFamily="34" charset="-122"/>
            </a:endParaRPr>
          </a:p>
        </p:txBody>
      </p:sp>
      <p:sp>
        <p:nvSpPr>
          <p:cNvPr id="94211" name="矩形 3"/>
          <p:cNvSpPr>
            <a:spLocks noChangeArrowheads="1"/>
          </p:cNvSpPr>
          <p:nvPr/>
        </p:nvSpPr>
        <p:spPr bwMode="auto">
          <a:xfrm>
            <a:off x="357188" y="1241425"/>
            <a:ext cx="8602663" cy="7110413"/>
          </a:xfrm>
          <a:prstGeom prst="rect">
            <a:avLst/>
          </a:prstGeom>
          <a:noFill/>
          <a:ln w="9525">
            <a:noFill/>
            <a:miter lim="800000"/>
          </a:ln>
        </p:spPr>
        <p:txBody>
          <a:bodyPr>
            <a:spAutoFit/>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rPr>
              <a:t>       扣缴义务人向</a:t>
            </a:r>
            <a:r>
              <a:rPr kumimoji="0" lang="zh-CN" altLang="zh-CN" sz="2400" b="1" i="0" u="none" strike="noStrike" kern="1200" cap="none" spc="0" normalizeH="0" baseline="0" noProof="1">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sym typeface="+mn-ea"/>
              </a:rPr>
              <a:t>非居民个人</a:t>
            </a:r>
            <a:r>
              <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rPr>
              <a:t>支付</a:t>
            </a:r>
            <a:r>
              <a:rPr kumimoji="0" lang="zh-CN" altLang="zh-CN" sz="2000" b="0" i="0" u="none" strike="noStrike" kern="1200" cap="none" spc="0" normalizeH="0" baseline="0" noProof="1">
                <a:ln>
                  <a:noFill/>
                </a:ln>
                <a:solidFill>
                  <a:srgbClr val="FF0000"/>
                </a:solidFill>
                <a:effectLst/>
                <a:uLnTx/>
                <a:uFillTx/>
                <a:latin typeface="Arial" panose="020B0604020202020204" pitchFamily="34" charset="0"/>
                <a:ea typeface="宋体" panose="02010600030101010101" pitchFamily="2" charset="-122"/>
                <a:cs typeface="+mn-cs"/>
                <a:sym typeface="+mn-ea"/>
              </a:rPr>
              <a:t>工资、薪金所得，劳务报酬所得，稿酬所得和特许权使用费</a:t>
            </a:r>
            <a:r>
              <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rPr>
              <a:t>所得时，应当按以下方法</a:t>
            </a:r>
            <a:r>
              <a:rPr kumimoji="0" lang="zh-CN" altLang="zh-CN" sz="2000" b="1" i="0" u="none" strike="noStrike" kern="1200" cap="none" spc="0" normalizeH="0" baseline="0" noProof="1">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sym typeface="+mn-ea"/>
              </a:rPr>
              <a:t>按月</a:t>
            </a:r>
            <a:r>
              <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rPr>
              <a:t>或者</a:t>
            </a:r>
            <a:r>
              <a:rPr kumimoji="0" lang="zh-CN" altLang="zh-CN" sz="2000" b="1" i="0" u="none" strike="noStrike" kern="1200" cap="none" spc="0" normalizeH="0" baseline="0" noProof="1">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sym typeface="+mn-ea"/>
              </a:rPr>
              <a:t>按次</a:t>
            </a:r>
            <a:r>
              <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rPr>
              <a:t>代扣代缴个人所得税：</a:t>
            </a:r>
            <a:endPar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zh-CN" sz="2000" b="1"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sym typeface="+mn-ea"/>
              </a:rPr>
              <a:t>      非居民个人的工资、薪金所得，以每月收入额减除费用</a:t>
            </a:r>
            <a:r>
              <a:rPr kumimoji="0" lang="en-US" altLang="zh-CN" sz="2000" b="1"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sym typeface="+mn-ea"/>
              </a:rPr>
              <a:t>5000</a:t>
            </a:r>
            <a:r>
              <a:rPr kumimoji="0" lang="zh-CN" altLang="zh-CN" sz="2000" b="1"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sym typeface="+mn-ea"/>
              </a:rPr>
              <a:t>元后的余额为应纳税所得额；</a:t>
            </a:r>
            <a:endParaRPr kumimoji="0" lang="zh-CN" altLang="zh-CN" sz="2000" b="1"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zh-CN" altLang="zh-CN" sz="2000" b="1"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sym typeface="+mn-ea"/>
              </a:rPr>
              <a:t>劳务报酬所得、稿酬所得、特许权使用费所得，以每次收入额为应纳税所得额，适用非居民个人</a:t>
            </a:r>
            <a:r>
              <a:rPr kumimoji="0" lang="zh-CN" altLang="zh-CN" sz="2000" b="1"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sym typeface="+mn-ea"/>
              </a:rPr>
              <a:t>月度税率表</a:t>
            </a:r>
            <a:r>
              <a:rPr kumimoji="0" lang="zh-CN" altLang="zh-CN" sz="2000" b="1"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sym typeface="+mn-ea"/>
              </a:rPr>
              <a:t>计算应纳税额。</a:t>
            </a:r>
            <a:endPar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rPr>
              <a:t>  </a:t>
            </a:r>
            <a:r>
              <a:rPr kumimoji="0" lang="zh-CN" altLang="zh-CN" sz="2000" b="1"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sym typeface="+mn-ea"/>
              </a:rPr>
              <a:t>    劳务报酬所得、稿酬所得、特许权使用费所得以</a:t>
            </a:r>
            <a:r>
              <a:rPr kumimoji="0" lang="zh-CN" altLang="zh-CN" sz="2000" b="1"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sym typeface="+mn-ea"/>
              </a:rPr>
              <a:t>收入减除20%的费用后的余额为收入额</a:t>
            </a:r>
            <a:r>
              <a:rPr kumimoji="0" lang="zh-CN" altLang="zh-CN" sz="2000" b="1"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sym typeface="+mn-ea"/>
              </a:rPr>
              <a:t>。稿酬所得的收入额减按70%计算。</a:t>
            </a:r>
            <a:endPar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rPr>
              <a:t>　　非居民个人工资、薪金所得，劳务报酬所得，稿酬所得，特许权使用费：</a:t>
            </a:r>
            <a:r>
              <a:rPr kumimoji="0" lang="zh-CN" altLang="zh-CN" sz="2000" b="1"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sym typeface="+mn-ea"/>
              </a:rPr>
              <a:t>所得应纳税额=应纳税所得额×税率-速算扣除数</a:t>
            </a:r>
            <a:endParaRPr kumimoji="0" lang="zh-CN" altLang="zh-CN"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mn-ea"/>
              </a:rPr>
              <a:t>  </a:t>
            </a:r>
            <a:endParaRPr kumimoji="0" lang="zh-CN" altLang="en-US" sz="2000" b="0" i="0" u="none" strike="noStrike" kern="1200" cap="none" spc="0" normalizeH="0" baseline="0" noProof="1">
              <a:ln>
                <a:noFill/>
              </a:ln>
              <a:solidFill>
                <a:schemeClr val="tx2"/>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endParaRPr kumimoji="0" lang="zh-CN" altLang="en-US" sz="2000" b="1"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zh-CN" altLang="zh-CN" sz="2000" b="1"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94211">
                                            <p:txEl>
                                              <p:charRg st="0" end="74"/>
                                            </p:txEl>
                                          </p:spTgt>
                                        </p:tgtEl>
                                        <p:attrNameLst>
                                          <p:attrName>style.visibility</p:attrName>
                                        </p:attrNameLst>
                                      </p:cBhvr>
                                      <p:to>
                                        <p:strVal val="visible"/>
                                      </p:to>
                                    </p:set>
                                    <p:anim to="" calcmode="lin" valueType="num">
                                      <p:cBhvr>
                                        <p:cTn id="7" dur="1" fill="hold"/>
                                        <p:tgtEl>
                                          <p:spTgt spid="94211">
                                            <p:txEl>
                                              <p:charRg st="0" end="74"/>
                                            </p:txEl>
                                          </p:spTgt>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94211">
                                            <p:txEl>
                                              <p:charRg st="74" end="122"/>
                                            </p:txEl>
                                          </p:spTgt>
                                        </p:tgtEl>
                                        <p:attrNameLst>
                                          <p:attrName>style.visibility</p:attrName>
                                        </p:attrNameLst>
                                      </p:cBhvr>
                                      <p:to>
                                        <p:strVal val="visible"/>
                                      </p:to>
                                    </p:set>
                                    <p:anim to="" calcmode="lin" valueType="num">
                                      <p:cBhvr>
                                        <p:cTn id="12" dur="1" fill="hold"/>
                                        <p:tgtEl>
                                          <p:spTgt spid="94211">
                                            <p:txEl>
                                              <p:charRg st="74" end="122"/>
                                            </p:txEl>
                                          </p:spTgt>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94211">
                                            <p:txEl>
                                              <p:charRg st="122" end="183"/>
                                            </p:txEl>
                                          </p:spTgt>
                                        </p:tgtEl>
                                        <p:attrNameLst>
                                          <p:attrName>style.visibility</p:attrName>
                                        </p:attrNameLst>
                                      </p:cBhvr>
                                      <p:to>
                                        <p:strVal val="visible"/>
                                      </p:to>
                                    </p:set>
                                    <p:anim to="" calcmode="lin" valueType="num">
                                      <p:cBhvr>
                                        <p:cTn id="17" dur="1" fill="hold"/>
                                        <p:tgtEl>
                                          <p:spTgt spid="94211">
                                            <p:txEl>
                                              <p:charRg st="122" end="183"/>
                                            </p:txEl>
                                          </p:spTgt>
                                        </p:tgtEl>
                                        <p:attrNameLst>
                                          <p:attrName>style.visibility</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94211">
                                            <p:txEl>
                                              <p:charRg st="183" end="246"/>
                                            </p:txEl>
                                          </p:spTgt>
                                        </p:tgtEl>
                                        <p:attrNameLst>
                                          <p:attrName>style.visibility</p:attrName>
                                        </p:attrNameLst>
                                      </p:cBhvr>
                                      <p:to>
                                        <p:strVal val="visible"/>
                                      </p:to>
                                    </p:set>
                                    <p:anim to="" calcmode="lin" valueType="num">
                                      <p:cBhvr>
                                        <p:cTn id="22" dur="1" fill="hold"/>
                                        <p:tgtEl>
                                          <p:spTgt spid="94211">
                                            <p:txEl>
                                              <p:charRg st="183" end="246"/>
                                            </p:txEl>
                                          </p:spTgt>
                                        </p:tgtEl>
                                        <p:attrNameLst>
                                          <p:attrName>style.visibility</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94211">
                                            <p:txEl>
                                              <p:charRg st="246" end="303"/>
                                            </p:txEl>
                                          </p:spTgt>
                                        </p:tgtEl>
                                        <p:attrNameLst>
                                          <p:attrName>style.visibility</p:attrName>
                                        </p:attrNameLst>
                                      </p:cBhvr>
                                      <p:to>
                                        <p:strVal val="visible"/>
                                      </p:to>
                                    </p:set>
                                    <p:anim to="" calcmode="lin" valueType="num">
                                      <p:cBhvr>
                                        <p:cTn id="27" dur="1" fill="hold"/>
                                        <p:tgtEl>
                                          <p:spTgt spid="94211">
                                            <p:txEl>
                                              <p:charRg st="246" end="303"/>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1971" name="表格 81970"/>
          <p:cNvGraphicFramePr/>
          <p:nvPr/>
        </p:nvGraphicFramePr>
        <p:xfrm>
          <a:off x="428625" y="2000250"/>
          <a:ext cx="8358188" cy="4392613"/>
        </p:xfrm>
        <a:graphic>
          <a:graphicData uri="http://schemas.openxmlformats.org/drawingml/2006/table">
            <a:tbl>
              <a:tblPr/>
              <a:tblGrid>
                <a:gridCol w="950913"/>
                <a:gridCol w="4264025"/>
                <a:gridCol w="1357312"/>
                <a:gridCol w="1785938"/>
              </a:tblGrid>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级数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当月应纳税所得额</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税率</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zh-CN"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速算扣除数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1</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不超过</a:t>
                      </a:r>
                      <a:r>
                        <a:rPr lang="en-US" altLang="zh-CN" sz="2000" dirty="0">
                          <a:solidFill>
                            <a:srgbClr val="FFFFFF"/>
                          </a:solidFill>
                        </a:rPr>
                        <a:t>3000</a:t>
                      </a:r>
                      <a:r>
                        <a:rPr lang="zh-CN" altLang="en-US" sz="2000" dirty="0">
                          <a:solidFill>
                            <a:srgbClr val="FFFFFF"/>
                          </a:solidFill>
                        </a:rPr>
                        <a:t>元的</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2</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3000</a:t>
                      </a:r>
                      <a:r>
                        <a:rPr lang="zh-CN" altLang="en-US" sz="2000" dirty="0">
                          <a:solidFill>
                            <a:srgbClr val="FFFFFF"/>
                          </a:solidFill>
                        </a:rPr>
                        <a:t>元至</a:t>
                      </a:r>
                      <a:r>
                        <a:rPr lang="en-US" altLang="zh-CN" sz="2000" dirty="0">
                          <a:solidFill>
                            <a:srgbClr val="FFFFFF"/>
                          </a:solidFill>
                        </a:rPr>
                        <a:t>12000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3</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12000</a:t>
                      </a:r>
                      <a:r>
                        <a:rPr lang="zh-CN" altLang="en-US" sz="2000" dirty="0">
                          <a:solidFill>
                            <a:srgbClr val="FFFFFF"/>
                          </a:solidFill>
                        </a:rPr>
                        <a:t>元至</a:t>
                      </a:r>
                      <a:r>
                        <a:rPr lang="en-US" altLang="zh-CN" sz="2000" dirty="0">
                          <a:solidFill>
                            <a:srgbClr val="FFFFFF"/>
                          </a:solidFill>
                        </a:rPr>
                        <a:t>25000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1410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4</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25000</a:t>
                      </a:r>
                      <a:r>
                        <a:rPr lang="zh-CN" altLang="en-US" sz="2000" dirty="0">
                          <a:solidFill>
                            <a:srgbClr val="FFFFFF"/>
                          </a:solidFill>
                        </a:rPr>
                        <a:t>元至</a:t>
                      </a:r>
                      <a:r>
                        <a:rPr lang="en-US" altLang="zh-CN" sz="2000" dirty="0">
                          <a:solidFill>
                            <a:srgbClr val="FFFFFF"/>
                          </a:solidFill>
                        </a:rPr>
                        <a:t>35000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000" dirty="0">
                          <a:solidFill>
                            <a:srgbClr val="FFFFFF"/>
                          </a:solidFill>
                        </a:rPr>
                        <a:t>2</a:t>
                      </a:r>
                      <a:r>
                        <a:rPr lang="en-US" altLang="zh-CN" sz="2000" dirty="0">
                          <a:solidFill>
                            <a:srgbClr val="FFFFFF"/>
                          </a:solidFill>
                        </a:rPr>
                        <a:t>660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5</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35000</a:t>
                      </a:r>
                      <a:r>
                        <a:rPr lang="zh-CN" altLang="en-US" sz="2000" dirty="0">
                          <a:solidFill>
                            <a:srgbClr val="FFFFFF"/>
                          </a:solidFill>
                        </a:rPr>
                        <a:t>元至</a:t>
                      </a:r>
                      <a:r>
                        <a:rPr lang="en-US" altLang="zh-CN" sz="2000" dirty="0">
                          <a:solidFill>
                            <a:srgbClr val="FFFFFF"/>
                          </a:solidFill>
                        </a:rPr>
                        <a:t>55000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4410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6</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55000</a:t>
                      </a:r>
                      <a:r>
                        <a:rPr lang="zh-CN" altLang="en-US" sz="2000" dirty="0">
                          <a:solidFill>
                            <a:srgbClr val="FFFFFF"/>
                          </a:solidFill>
                        </a:rPr>
                        <a:t>元至</a:t>
                      </a:r>
                      <a:r>
                        <a:rPr lang="en-US" altLang="zh-CN" sz="2000" dirty="0">
                          <a:solidFill>
                            <a:srgbClr val="FFFFFF"/>
                          </a:solidFill>
                        </a:rPr>
                        <a:t>80000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7160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7</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80000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15160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bl>
          </a:graphicData>
        </a:graphic>
      </p:graphicFrame>
      <p:sp>
        <p:nvSpPr>
          <p:cNvPr id="96305"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a:t>
            </a:r>
            <a:r>
              <a:rPr lang="zh-CN" altLang="en-US" sz="2800" b="1" dirty="0">
                <a:solidFill>
                  <a:srgbClr val="FFFFFF"/>
                </a:solidFill>
                <a:latin typeface="微软雅黑" panose="020B0503020204020204" pitchFamily="34" charset="-122"/>
                <a:ea typeface="微软雅黑" panose="020B0503020204020204" pitchFamily="34" charset="-122"/>
              </a:rPr>
              <a:t>个人所得税的税率（表三）</a:t>
            </a:r>
            <a:endParaRPr lang="en-US" altLang="zh-CN" sz="1800" b="1" dirty="0">
              <a:latin typeface="Arial" panose="020B0604020202020204" pitchFamily="34" charset="0"/>
            </a:endParaRPr>
          </a:p>
        </p:txBody>
      </p:sp>
      <p:sp>
        <p:nvSpPr>
          <p:cNvPr id="96306" name="TextBox 3"/>
          <p:cNvSpPr txBox="1"/>
          <p:nvPr/>
        </p:nvSpPr>
        <p:spPr>
          <a:xfrm>
            <a:off x="428625" y="1341438"/>
            <a:ext cx="8821738"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400" b="1" dirty="0">
                <a:latin typeface="微软雅黑" panose="020B0503020204020204" pitchFamily="34" charset="-122"/>
                <a:ea typeface="微软雅黑" panose="020B0503020204020204" pitchFamily="34" charset="-122"/>
              </a:rPr>
              <a:t>（适用</a:t>
            </a:r>
            <a:r>
              <a:rPr lang="zh-CN" altLang="en-US" sz="1600" b="1" dirty="0">
                <a:latin typeface="微软雅黑" panose="020B0503020204020204" pitchFamily="34" charset="-122"/>
                <a:ea typeface="微软雅黑" panose="020B0503020204020204" pitchFamily="34" charset="-122"/>
              </a:rPr>
              <a:t>非居民个人工资、薪金所得、劳务报酬所得、稿酬所得、特许权使用费所得</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3. </a:t>
            </a:r>
            <a:r>
              <a:rPr lang="zh-CN" altLang="en-US" sz="2800" b="1" dirty="0">
                <a:solidFill>
                  <a:srgbClr val="FFFFFF"/>
                </a:solidFill>
                <a:latin typeface="微软雅黑" panose="020B0503020204020204" pitchFamily="34" charset="-122"/>
                <a:ea typeface="微软雅黑" panose="020B0503020204020204" pitchFamily="34" charset="-122"/>
              </a:rPr>
              <a:t>个人所得税的年终奖金计税方法</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96259" name="TextBox 2"/>
          <p:cNvSpPr txBox="1"/>
          <p:nvPr/>
        </p:nvSpPr>
        <p:spPr>
          <a:xfrm>
            <a:off x="719138" y="1214438"/>
            <a:ext cx="7956550" cy="5262562"/>
          </a:xfrm>
          <a:prstGeom prst="rect">
            <a:avLst/>
          </a:prstGeom>
          <a:noFill/>
          <a:ln w="9525" cap="flat" cmpd="sng">
            <a:solidFill>
              <a:schemeClr val="tx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latin typeface="Arial" panose="020B0604020202020204" pitchFamily="34" charset="0"/>
              </a:rPr>
              <a:t>      1.在2021年12月31日前，不并入当年综合所得，以全年一次性奖金收入除以12个月得到的数额，按照通知所附按月换算后的综合所得税率表，确定适用税率和速算扣除数，单独计算纳税。</a:t>
            </a:r>
            <a:endParaRPr lang="en-US" altLang="zh-CN"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        2.居民个人取得全年一次性奖金，也可以选择并入当年综合所得计算纳税。</a:t>
            </a:r>
            <a:endParaRPr lang="en-US" altLang="zh-CN" sz="2400" b="1" dirty="0">
              <a:latin typeface="Arial" panose="020B0604020202020204" pitchFamily="34" charset="0"/>
            </a:endParaRPr>
          </a:p>
          <a:p>
            <a:pPr marL="0" lvl="0" indent="0" eaLnBrk="1" hangingPunct="1">
              <a:lnSpc>
                <a:spcPct val="150000"/>
              </a:lnSpc>
              <a:spcBef>
                <a:spcPct val="0"/>
              </a:spcBef>
              <a:buNone/>
            </a:pPr>
            <a:r>
              <a:rPr lang="en-US" altLang="zh-CN" sz="2400" b="1" dirty="0">
                <a:latin typeface="Arial" panose="020B0604020202020204" pitchFamily="34" charset="0"/>
              </a:rPr>
              <a:t>        3.自2022年1月1日起，居民个人取得全年一次性奖金，应并入当年综合所得计算缴纳个人所得税。</a:t>
            </a:r>
            <a:endParaRPr lang="en-US" altLang="zh-CN" sz="2400" b="1" dirty="0">
              <a:latin typeface="Arial" panose="020B0604020202020204" pitchFamily="34" charset="0"/>
            </a:endParaRPr>
          </a:p>
          <a:p>
            <a:pPr marL="0" lvl="0" indent="0">
              <a:spcBef>
                <a:spcPct val="0"/>
              </a:spcBef>
              <a:buNone/>
            </a:pPr>
            <a:endParaRPr lang="en-US" altLang="zh-CN" sz="2400" b="1" dirty="0">
              <a:latin typeface="Arial" panose="020B0604020202020204" pitchFamily="34" charset="0"/>
            </a:endParaRPr>
          </a:p>
          <a:p>
            <a:pPr marL="0" lvl="0" indent="0">
              <a:spcBef>
                <a:spcPct val="0"/>
              </a:spcBef>
              <a:buNone/>
            </a:pPr>
            <a:endParaRPr lang="zh-CN" altLang="en-US" sz="2400" b="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96259">
                                            <p:txEl>
                                              <p:charRg st="0" end="95"/>
                                            </p:txEl>
                                          </p:spTgt>
                                        </p:tgtEl>
                                        <p:attrNameLst>
                                          <p:attrName>style.visibility</p:attrName>
                                        </p:attrNameLst>
                                      </p:cBhvr>
                                      <p:to>
                                        <p:strVal val="visible"/>
                                      </p:to>
                                    </p:set>
                                    <p:anim to="" calcmode="lin" valueType="num">
                                      <p:cBhvr>
                                        <p:cTn id="7" dur="1" fill="hold"/>
                                        <p:tgtEl>
                                          <p:spTgt spid="96259">
                                            <p:txEl>
                                              <p:charRg st="0" end="95"/>
                                            </p:txEl>
                                          </p:spTgt>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96259">
                                            <p:txEl>
                                              <p:charRg st="95" end="138"/>
                                            </p:txEl>
                                          </p:spTgt>
                                        </p:tgtEl>
                                        <p:attrNameLst>
                                          <p:attrName>style.visibility</p:attrName>
                                        </p:attrNameLst>
                                      </p:cBhvr>
                                      <p:to>
                                        <p:strVal val="visible"/>
                                      </p:to>
                                    </p:set>
                                    <p:anim to="" calcmode="lin" valueType="num">
                                      <p:cBhvr>
                                        <p:cTn id="12" dur="1" fill="hold"/>
                                        <p:tgtEl>
                                          <p:spTgt spid="96259">
                                            <p:txEl>
                                              <p:charRg st="95" end="138"/>
                                            </p:txEl>
                                          </p:spTgt>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96259">
                                            <p:txEl>
                                              <p:charRg st="138" end="194"/>
                                            </p:txEl>
                                          </p:spTgt>
                                        </p:tgtEl>
                                        <p:attrNameLst>
                                          <p:attrName>style.visibility</p:attrName>
                                        </p:attrNameLst>
                                      </p:cBhvr>
                                      <p:to>
                                        <p:strVal val="visible"/>
                                      </p:to>
                                    </p:set>
                                    <p:anim to="" calcmode="lin" valueType="num">
                                      <p:cBhvr>
                                        <p:cTn id="17" dur="1" fill="hold"/>
                                        <p:tgtEl>
                                          <p:spTgt spid="96259">
                                            <p:txEl>
                                              <p:charRg st="138" end="194"/>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1971" name="表格 81970"/>
          <p:cNvGraphicFramePr/>
          <p:nvPr/>
        </p:nvGraphicFramePr>
        <p:xfrm>
          <a:off x="428625" y="2000250"/>
          <a:ext cx="8358188" cy="4392613"/>
        </p:xfrm>
        <a:graphic>
          <a:graphicData uri="http://schemas.openxmlformats.org/drawingml/2006/table">
            <a:tbl>
              <a:tblPr/>
              <a:tblGrid>
                <a:gridCol w="950913"/>
                <a:gridCol w="4264025"/>
                <a:gridCol w="1357312"/>
                <a:gridCol w="1785938"/>
              </a:tblGrid>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级数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algn="ctr" eaLnBrk="1" hangingPunct="1">
                        <a:lnSpc>
                          <a:spcPct val="150000"/>
                        </a:lnSpc>
                        <a:buNone/>
                      </a:pPr>
                      <a:r>
                        <a:rPr lang="zh-CN" altLang="en-US" sz="2400" dirty="0">
                          <a:solidFill>
                            <a:srgbClr val="FFFFFF"/>
                          </a:solidFill>
                          <a:latin typeface="微软雅黑" panose="020B0503020204020204" pitchFamily="34" charset="-122"/>
                          <a:ea typeface="微软雅黑" panose="020B0503020204020204" pitchFamily="34" charset="-122"/>
                          <a:sym typeface="+mn-ea"/>
                        </a:rPr>
                        <a:t>除以12个月得到的数额</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税率</a:t>
                      </a:r>
                      <a:r>
                        <a:rPr lang="en-US" altLang="zh-CN" sz="2400" dirty="0">
                          <a:solidFill>
                            <a:srgbClr val="FFFFFF"/>
                          </a:solidFill>
                          <a:latin typeface="微软雅黑" panose="020B0503020204020204" pitchFamily="34" charset="-122"/>
                          <a:ea typeface="微软雅黑" panose="020B0503020204020204" pitchFamily="34" charset="-122"/>
                        </a:rPr>
                        <a:t>%</a:t>
                      </a:r>
                      <a:endParaRPr lang="zh-CN" altLang="zh-CN"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dirty="0">
                          <a:solidFill>
                            <a:srgbClr val="FFFFFF"/>
                          </a:solidFill>
                          <a:latin typeface="微软雅黑" panose="020B0503020204020204" pitchFamily="34" charset="-122"/>
                          <a:ea typeface="微软雅黑" panose="020B0503020204020204" pitchFamily="34" charset="-122"/>
                        </a:rPr>
                        <a:t>速算扣除数</a:t>
                      </a:r>
                      <a:endParaRPr lang="zh-CN" altLang="en-US" sz="2400" dirty="0">
                        <a:solidFill>
                          <a:srgbClr val="FFFFFF"/>
                        </a:solidFill>
                        <a:latin typeface="微软雅黑" panose="020B0503020204020204" pitchFamily="34" charset="-122"/>
                        <a:ea typeface="微软雅黑" panose="020B0503020204020204" pitchFamily="34" charset="-122"/>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accent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1</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不超过</a:t>
                      </a:r>
                      <a:r>
                        <a:rPr lang="en-US" altLang="zh-CN" sz="2000" dirty="0">
                          <a:solidFill>
                            <a:srgbClr val="FFFFFF"/>
                          </a:solidFill>
                        </a:rPr>
                        <a:t>3000</a:t>
                      </a:r>
                      <a:r>
                        <a:rPr lang="zh-CN" altLang="en-US" sz="2000" dirty="0">
                          <a:solidFill>
                            <a:srgbClr val="FFFFFF"/>
                          </a:solidFill>
                        </a:rPr>
                        <a:t>元的</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2</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3000</a:t>
                      </a:r>
                      <a:r>
                        <a:rPr lang="zh-CN" altLang="en-US" sz="2000" dirty="0">
                          <a:solidFill>
                            <a:srgbClr val="FFFFFF"/>
                          </a:solidFill>
                        </a:rPr>
                        <a:t>元至</a:t>
                      </a:r>
                      <a:r>
                        <a:rPr lang="en-US" altLang="zh-CN" sz="2000" dirty="0">
                          <a:solidFill>
                            <a:srgbClr val="FFFFFF"/>
                          </a:solidFill>
                        </a:rPr>
                        <a:t>12000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3</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12000</a:t>
                      </a:r>
                      <a:r>
                        <a:rPr lang="zh-CN" altLang="en-US" sz="2000" dirty="0">
                          <a:solidFill>
                            <a:srgbClr val="FFFFFF"/>
                          </a:solidFill>
                        </a:rPr>
                        <a:t>元至</a:t>
                      </a:r>
                      <a:r>
                        <a:rPr lang="en-US" altLang="zh-CN" sz="2000" dirty="0">
                          <a:solidFill>
                            <a:srgbClr val="FFFFFF"/>
                          </a:solidFill>
                        </a:rPr>
                        <a:t>25000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1410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4</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25000</a:t>
                      </a:r>
                      <a:r>
                        <a:rPr lang="zh-CN" altLang="en-US" sz="2000" dirty="0">
                          <a:solidFill>
                            <a:srgbClr val="FFFFFF"/>
                          </a:solidFill>
                        </a:rPr>
                        <a:t>元至</a:t>
                      </a:r>
                      <a:r>
                        <a:rPr lang="en-US" altLang="zh-CN" sz="2000" dirty="0">
                          <a:solidFill>
                            <a:srgbClr val="FFFFFF"/>
                          </a:solidFill>
                        </a:rPr>
                        <a:t>35000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25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000" dirty="0">
                          <a:solidFill>
                            <a:srgbClr val="FFFFFF"/>
                          </a:solidFill>
                        </a:rPr>
                        <a:t>2</a:t>
                      </a:r>
                      <a:r>
                        <a:rPr lang="en-US" altLang="zh-CN" sz="2000" dirty="0">
                          <a:solidFill>
                            <a:srgbClr val="FFFFFF"/>
                          </a:solidFill>
                        </a:rPr>
                        <a:t>660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5</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35000</a:t>
                      </a:r>
                      <a:r>
                        <a:rPr lang="zh-CN" altLang="en-US" sz="2000" dirty="0">
                          <a:solidFill>
                            <a:srgbClr val="FFFFFF"/>
                          </a:solidFill>
                        </a:rPr>
                        <a:t>元至</a:t>
                      </a:r>
                      <a:r>
                        <a:rPr lang="en-US" altLang="zh-CN" sz="2000" dirty="0">
                          <a:solidFill>
                            <a:srgbClr val="FFFFFF"/>
                          </a:solidFill>
                        </a:rPr>
                        <a:t>55000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4410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8680">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6</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55000</a:t>
                      </a:r>
                      <a:r>
                        <a:rPr lang="zh-CN" altLang="en-US" sz="2000" dirty="0">
                          <a:solidFill>
                            <a:srgbClr val="FFFFFF"/>
                          </a:solidFill>
                        </a:rPr>
                        <a:t>元至</a:t>
                      </a:r>
                      <a:r>
                        <a:rPr lang="en-US" altLang="zh-CN" sz="2000" dirty="0">
                          <a:solidFill>
                            <a:srgbClr val="FFFFFF"/>
                          </a:solidFill>
                        </a:rPr>
                        <a:t>80000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35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7160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r h="549315">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400" dirty="0">
                          <a:solidFill>
                            <a:srgbClr val="FFFFFF"/>
                          </a:solidFill>
                        </a:rPr>
                        <a:t>7</a:t>
                      </a:r>
                      <a:endParaRPr lang="zh-CN" altLang="zh-CN" sz="24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just" eaLnBrk="1" hangingPunct="1">
                        <a:lnSpc>
                          <a:spcPct val="150000"/>
                        </a:lnSpc>
                        <a:spcBef>
                          <a:spcPct val="0"/>
                        </a:spcBef>
                        <a:buNone/>
                      </a:pPr>
                      <a:r>
                        <a:rPr lang="zh-CN" altLang="en-US" sz="2000" dirty="0">
                          <a:solidFill>
                            <a:srgbClr val="FFFFFF"/>
                          </a:solidFill>
                        </a:rPr>
                        <a:t>超过</a:t>
                      </a:r>
                      <a:r>
                        <a:rPr lang="en-US" altLang="zh-CN" sz="2000" dirty="0">
                          <a:solidFill>
                            <a:srgbClr val="FFFFFF"/>
                          </a:solidFill>
                        </a:rPr>
                        <a:t>80000</a:t>
                      </a:r>
                      <a:r>
                        <a:rPr lang="zh-CN" altLang="en-US" sz="2000" dirty="0">
                          <a:solidFill>
                            <a:srgbClr val="FFFFFF"/>
                          </a:solidFill>
                        </a:rPr>
                        <a:t>元的部分</a:t>
                      </a:r>
                      <a:endParaRPr lang="zh-CN" altLang="en-US"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45</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c>
                  <a:txBody>
                    <a:bodyPr/>
                    <a:lstStyle>
                      <a:lvl1pPr marL="342900" lvl="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stStyle>
                    <a:p>
                      <a:pPr marL="0" lvl="0" indent="0" algn="ctr" eaLnBrk="1" hangingPunct="1">
                        <a:lnSpc>
                          <a:spcPct val="150000"/>
                        </a:lnSpc>
                        <a:spcBef>
                          <a:spcPct val="0"/>
                        </a:spcBef>
                        <a:buNone/>
                      </a:pPr>
                      <a:r>
                        <a:rPr lang="en-US" altLang="zh-CN" sz="2000" dirty="0">
                          <a:solidFill>
                            <a:srgbClr val="FFFFFF"/>
                          </a:solidFill>
                        </a:rPr>
                        <a:t>15160</a:t>
                      </a:r>
                      <a:endParaRPr lang="zh-CN" altLang="zh-CN" sz="2000" dirty="0">
                        <a:solidFill>
                          <a:srgbClr val="FFFFFF"/>
                        </a:solidFill>
                        <a:latin typeface="Times New Roman" panose="02020603050405020304" pitchFamily="18" charset="0"/>
                      </a:endParaRPr>
                    </a:p>
                  </a:txBody>
                  <a:tcPr marL="68580" marR="68580" marT="0" marB="0"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tx2"/>
                    </a:solidFill>
                  </a:tcPr>
                </a:tc>
              </a:tr>
            </a:tbl>
          </a:graphicData>
        </a:graphic>
      </p:graphicFrame>
      <p:sp>
        <p:nvSpPr>
          <p:cNvPr id="98353"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a:t>
            </a:r>
            <a:r>
              <a:rPr lang="zh-CN" altLang="en-US" sz="2800" b="1" dirty="0">
                <a:solidFill>
                  <a:srgbClr val="FFFFFF"/>
                </a:solidFill>
                <a:latin typeface="微软雅黑" panose="020B0503020204020204" pitchFamily="34" charset="-122"/>
              </a:rPr>
              <a:t>年终奖采用税收优惠</a:t>
            </a:r>
            <a:r>
              <a:rPr lang="zh-CN" altLang="en-US" sz="2800" b="1" dirty="0">
                <a:solidFill>
                  <a:srgbClr val="FFFFFF"/>
                </a:solidFill>
                <a:latin typeface="微软雅黑" panose="020B0503020204020204" pitchFamily="34" charset="-122"/>
                <a:ea typeface="微软雅黑" panose="020B0503020204020204" pitchFamily="34" charset="-122"/>
              </a:rPr>
              <a:t>的税率</a:t>
            </a:r>
            <a:endParaRPr lang="en-US" altLang="zh-CN" sz="1800" b="1" dirty="0">
              <a:latin typeface="Arial" panose="020B0604020202020204" pitchFamily="34" charset="0"/>
            </a:endParaRPr>
          </a:p>
        </p:txBody>
      </p:sp>
      <p:sp>
        <p:nvSpPr>
          <p:cNvPr id="98354" name="TextBox 3"/>
          <p:cNvSpPr txBox="1"/>
          <p:nvPr/>
        </p:nvSpPr>
        <p:spPr>
          <a:xfrm>
            <a:off x="428625" y="1341438"/>
            <a:ext cx="8821738" cy="3984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（年终奖</a:t>
            </a:r>
            <a:r>
              <a:rPr lang="en-US" altLang="zh-CN" sz="2000" b="1" dirty="0">
                <a:latin typeface="Arial" panose="020B0604020202020204" pitchFamily="34" charset="0"/>
              </a:rPr>
              <a:t>按月换算后的税率表</a:t>
            </a:r>
            <a:r>
              <a:rPr lang="zh-CN" altLang="en-US" sz="2000" b="1" dirty="0">
                <a:latin typeface="Arial" panose="020B0604020202020204" pitchFamily="34" charset="0"/>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zh-CN" altLang="en-US" sz="2800" b="1" dirty="0">
                <a:solidFill>
                  <a:srgbClr val="FFFFFF"/>
                </a:solidFill>
                <a:latin typeface="微软雅黑" panose="020B0503020204020204" pitchFamily="34" charset="-122"/>
                <a:ea typeface="微软雅黑" panose="020B0503020204020204" pitchFamily="34" charset="-122"/>
              </a:rPr>
              <a:t>个税工资薪金的计算</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99331" name="Rectangle 4"/>
          <p:cNvSpPr txBox="1"/>
          <p:nvPr/>
        </p:nvSpPr>
        <p:spPr>
          <a:xfrm>
            <a:off x="827088" y="3933825"/>
            <a:ext cx="7993062" cy="2513013"/>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25000"/>
              </a:lnSpc>
              <a:buClr>
                <a:srgbClr val="003366"/>
              </a:buClr>
              <a:buFont typeface="Wingdings" panose="05000000000000000000" pitchFamily="2" charset="2"/>
              <a:buNone/>
            </a:pPr>
            <a:endParaRPr lang="en-US" altLang="zh-CN" sz="2000" b="1" dirty="0">
              <a:solidFill>
                <a:srgbClr val="000000"/>
              </a:solidFill>
              <a:latin typeface="宋体" panose="02010600030101010101" pitchFamily="2" charset="-122"/>
            </a:endParaRPr>
          </a:p>
        </p:txBody>
      </p:sp>
      <p:sp>
        <p:nvSpPr>
          <p:cNvPr id="98308" name="Rectangle 5"/>
          <p:cNvSpPr>
            <a:spLocks noChangeArrowheads="1"/>
          </p:cNvSpPr>
          <p:nvPr/>
        </p:nvSpPr>
        <p:spPr bwMode="auto">
          <a:xfrm>
            <a:off x="755650" y="1838325"/>
            <a:ext cx="7632700" cy="2022475"/>
          </a:xfrm>
          <a:prstGeom prst="rect">
            <a:avLst/>
          </a:prstGeom>
          <a:solidFill>
            <a:schemeClr val="accent3">
              <a:lumMod val="40000"/>
              <a:lumOff val="60000"/>
            </a:schemeClr>
          </a:solidFill>
          <a:ln w="9525">
            <a:solidFill>
              <a:srgbClr val="93C052"/>
            </a:solidFill>
            <a:miter lim="800000"/>
          </a:ln>
        </p:spPr>
        <p:txBody>
          <a:bodyPr/>
          <a:lstStyle/>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王某在某企业工作，</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2019</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年月工资</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3000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元，年末一次性领取全年奖金</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8000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2020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年月工资</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4000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元，年末一次性领取全年奖金</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38000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元，请计算王某（采用单独缴纳年终奖个税）两年应纳个税？</a:t>
            </a:r>
            <a:endPar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endPar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endPar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endPar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nvGrpSpPr>
          <p:cNvPr id="99333" name="Group 6"/>
          <p:cNvGrpSpPr/>
          <p:nvPr/>
        </p:nvGrpSpPr>
        <p:grpSpPr>
          <a:xfrm>
            <a:off x="357188" y="1143000"/>
            <a:ext cx="2143125" cy="785813"/>
            <a:chOff x="0" y="618"/>
            <a:chExt cx="2018" cy="768"/>
          </a:xfrm>
        </p:grpSpPr>
        <p:pic>
          <p:nvPicPr>
            <p:cNvPr id="99335" name="Picture 7" descr="vvx"/>
            <p:cNvPicPr>
              <a:picLocks noChangeAspect="1"/>
            </p:cNvPicPr>
            <p:nvPr/>
          </p:nvPicPr>
          <p:blipFill>
            <a:blip r:embed="rId1"/>
            <a:stretch>
              <a:fillRect/>
            </a:stretch>
          </p:blipFill>
          <p:spPr>
            <a:xfrm>
              <a:off x="0" y="618"/>
              <a:ext cx="768" cy="768"/>
            </a:xfrm>
            <a:prstGeom prst="rect">
              <a:avLst/>
            </a:prstGeom>
            <a:noFill/>
            <a:ln w="9525">
              <a:noFill/>
            </a:ln>
          </p:spPr>
        </p:pic>
        <p:sp>
          <p:nvSpPr>
            <p:cNvPr id="14" name="Line 8"/>
            <p:cNvSpPr>
              <a:spLocks noChangeShapeType="1"/>
            </p:cNvSpPr>
            <p:nvPr/>
          </p:nvSpPr>
          <p:spPr bwMode="auto">
            <a:xfrm>
              <a:off x="386" y="1209"/>
              <a:ext cx="1429" cy="0"/>
            </a:xfrm>
            <a:prstGeom prst="line">
              <a:avLst/>
            </a:prstGeom>
            <a:noFill/>
            <a:ln w="28575">
              <a:solidFill>
                <a:srgbClr val="0066FF"/>
              </a:solidFill>
              <a:round/>
            </a:ln>
            <a:effectLst/>
          </p:spPr>
          <p:txBody>
            <a:bodyPr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5" name="Line 9"/>
            <p:cNvSpPr>
              <a:spLocks noChangeShapeType="1"/>
            </p:cNvSpPr>
            <p:nvPr/>
          </p:nvSpPr>
          <p:spPr bwMode="auto">
            <a:xfrm>
              <a:off x="589" y="1256"/>
              <a:ext cx="1429" cy="0"/>
            </a:xfrm>
            <a:prstGeom prst="line">
              <a:avLst/>
            </a:prstGeom>
            <a:noFill/>
            <a:ln w="28575">
              <a:solidFill>
                <a:srgbClr val="0066FF"/>
              </a:solidFill>
              <a:round/>
            </a:ln>
            <a:effectLst/>
          </p:spPr>
          <p:txBody>
            <a:bodyPr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99338" name="Rectangle 10"/>
            <p:cNvSpPr/>
            <p:nvPr/>
          </p:nvSpPr>
          <p:spPr>
            <a:xfrm>
              <a:off x="683" y="801"/>
              <a:ext cx="1055" cy="507"/>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0000"/>
                  </a:solidFill>
                  <a:latin typeface="Verdana" panose="020B0604030504040204" pitchFamily="34" charset="0"/>
                </a:rPr>
                <a:t>例题</a:t>
              </a:r>
              <a:r>
                <a:rPr lang="en-US" altLang="zh-CN" sz="2800" dirty="0">
                  <a:solidFill>
                    <a:srgbClr val="000000"/>
                  </a:solidFill>
                  <a:latin typeface="Verdana" panose="020B0604030504040204" pitchFamily="34" charset="0"/>
                </a:rPr>
                <a:t>1</a:t>
              </a:r>
              <a:endParaRPr lang="en-US" altLang="zh-CN" sz="2800" dirty="0">
                <a:solidFill>
                  <a:srgbClr val="000000"/>
                </a:solidFill>
                <a:latin typeface="Verdana" panose="020B0604030504040204" pitchFamily="34" charset="0"/>
              </a:endParaRPr>
            </a:p>
          </p:txBody>
        </p:sp>
      </p:grpSp>
      <p:sp>
        <p:nvSpPr>
          <p:cNvPr id="98310" name="矩形 17"/>
          <p:cNvSpPr/>
          <p:nvPr/>
        </p:nvSpPr>
        <p:spPr>
          <a:xfrm>
            <a:off x="755650" y="4076700"/>
            <a:ext cx="7920038" cy="24003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25000"/>
              </a:lnSpc>
              <a:spcBef>
                <a:spcPct val="0"/>
              </a:spcBef>
              <a:buClr>
                <a:srgbClr val="FFFFFF"/>
              </a:buClr>
              <a:buFont typeface="Wingdings" panose="05000000000000000000" pitchFamily="2" charset="2"/>
              <a:buNone/>
            </a:pP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解析</a:t>
            </a:r>
            <a:r>
              <a:rPr lang="en-US" altLang="zh-CN"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25000"/>
              </a:lnSpc>
              <a:spcBef>
                <a:spcPct val="0"/>
              </a:spcBef>
              <a:buClr>
                <a:srgbClr val="FFFFFF"/>
              </a:buClr>
              <a:buFont typeface="Wingdings" panose="05000000000000000000" pitchFamily="2" charset="2"/>
              <a:buNone/>
            </a:pP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19</a:t>
            </a:r>
            <a:r>
              <a:rPr lang="zh-CN" altLang="en-US" sz="2400" dirty="0">
                <a:solidFill>
                  <a:srgbClr val="000000"/>
                </a:solidFill>
                <a:latin typeface="微软雅黑" panose="020B0503020204020204" pitchFamily="34" charset="-122"/>
                <a:ea typeface="微软雅黑" panose="020B0503020204020204" pitchFamily="34" charset="-122"/>
              </a:rPr>
              <a:t>年的工资个税＝</a:t>
            </a:r>
            <a:r>
              <a:rPr lang="en-US" altLang="zh-CN" sz="2400" dirty="0">
                <a:solidFill>
                  <a:srgbClr val="000000"/>
                </a:solidFill>
                <a:latin typeface="微软雅黑" panose="020B0503020204020204" pitchFamily="34" charset="-122"/>
                <a:ea typeface="微软雅黑" panose="020B0503020204020204" pitchFamily="34" charset="-122"/>
              </a:rPr>
              <a:t> 1~12</a:t>
            </a:r>
            <a:r>
              <a:rPr lang="zh-CN" altLang="en-US" sz="2400" dirty="0">
                <a:solidFill>
                  <a:srgbClr val="000000"/>
                </a:solidFill>
                <a:latin typeface="微软雅黑" panose="020B0503020204020204" pitchFamily="34" charset="-122"/>
                <a:ea typeface="微软雅黑" panose="020B0503020204020204" pitchFamily="34" charset="-122"/>
              </a:rPr>
              <a:t>月不纳税</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25000"/>
              </a:lnSpc>
              <a:spcBef>
                <a:spcPct val="0"/>
              </a:spcBef>
              <a:buClr>
                <a:srgbClr val="FFFFFF"/>
              </a:buClr>
              <a:buFont typeface="Wingdings" panose="05000000000000000000" pitchFamily="2" charset="2"/>
              <a:buNone/>
            </a:pP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19</a:t>
            </a:r>
            <a:r>
              <a:rPr lang="zh-CN" altLang="en-US" sz="2400" dirty="0">
                <a:solidFill>
                  <a:srgbClr val="000000"/>
                </a:solidFill>
                <a:latin typeface="微软雅黑" panose="020B0503020204020204" pitchFamily="34" charset="-122"/>
                <a:ea typeface="微软雅黑" panose="020B0503020204020204" pitchFamily="34" charset="-122"/>
              </a:rPr>
              <a:t>年的奖金个税＝</a:t>
            </a:r>
            <a:r>
              <a:rPr lang="en-US" altLang="zh-CN" sz="2400" dirty="0">
                <a:solidFill>
                  <a:srgbClr val="000000"/>
                </a:solidFill>
                <a:latin typeface="微软雅黑" panose="020B0503020204020204" pitchFamily="34" charset="-122"/>
                <a:ea typeface="微软雅黑" panose="020B0503020204020204" pitchFamily="34" charset="-122"/>
              </a:rPr>
              <a:t>8000×3%=240</a:t>
            </a:r>
            <a:r>
              <a:rPr lang="zh-CN" altLang="en-US" sz="2400" dirty="0">
                <a:solidFill>
                  <a:srgbClr val="000000"/>
                </a:solidFill>
                <a:latin typeface="微软雅黑" panose="020B0503020204020204" pitchFamily="34" charset="-122"/>
                <a:ea typeface="微软雅黑" panose="020B0503020204020204" pitchFamily="34" charset="-122"/>
              </a:rPr>
              <a:t>元</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25000"/>
              </a:lnSpc>
              <a:spcBef>
                <a:spcPct val="0"/>
              </a:spcBef>
              <a:buClr>
                <a:srgbClr val="FFFFFF"/>
              </a:buClr>
              <a:buFont typeface="Wingdings" panose="05000000000000000000" pitchFamily="2" charset="2"/>
              <a:buNone/>
            </a:pP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20</a:t>
            </a:r>
            <a:r>
              <a:rPr lang="zh-CN" altLang="en-US" sz="2400" dirty="0">
                <a:solidFill>
                  <a:srgbClr val="000000"/>
                </a:solidFill>
                <a:latin typeface="微软雅黑" panose="020B0503020204020204" pitchFamily="34" charset="-122"/>
                <a:ea typeface="微软雅黑" panose="020B0503020204020204" pitchFamily="34" charset="-122"/>
              </a:rPr>
              <a:t>年的工资个税＝</a:t>
            </a:r>
            <a:r>
              <a:rPr lang="en-US" altLang="zh-CN" sz="2400" dirty="0">
                <a:solidFill>
                  <a:srgbClr val="000000"/>
                </a:solidFill>
                <a:latin typeface="微软雅黑" panose="020B0503020204020204" pitchFamily="34" charset="-122"/>
                <a:ea typeface="微软雅黑" panose="020B0503020204020204" pitchFamily="34" charset="-122"/>
              </a:rPr>
              <a:t>1~12</a:t>
            </a:r>
            <a:r>
              <a:rPr lang="zh-CN" altLang="en-US" sz="2400" dirty="0">
                <a:solidFill>
                  <a:srgbClr val="000000"/>
                </a:solidFill>
                <a:latin typeface="微软雅黑" panose="020B0503020204020204" pitchFamily="34" charset="-122"/>
                <a:ea typeface="微软雅黑" panose="020B0503020204020204" pitchFamily="34" charset="-122"/>
              </a:rPr>
              <a:t>月不纳税 </a:t>
            </a:r>
            <a:endParaRPr lang="zh-CN" altLang="en-US" sz="2400" dirty="0">
              <a:solidFill>
                <a:srgbClr val="000000"/>
              </a:solidFill>
              <a:latin typeface="微软雅黑" panose="020B0503020204020204" pitchFamily="34" charset="-122"/>
              <a:ea typeface="微软雅黑" panose="020B0503020204020204" pitchFamily="34" charset="-122"/>
            </a:endParaRPr>
          </a:p>
          <a:p>
            <a:pPr marL="342900" lvl="0" indent="-342900" eaLnBrk="1" hangingPunct="1">
              <a:lnSpc>
                <a:spcPct val="125000"/>
              </a:lnSpc>
              <a:spcBef>
                <a:spcPct val="0"/>
              </a:spcBef>
              <a:buClr>
                <a:srgbClr val="FFFFFF"/>
              </a:buClr>
              <a:buFont typeface="Wingdings" panose="05000000000000000000" pitchFamily="2" charset="2"/>
              <a:buNone/>
            </a:pP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rPr>
              <a:t>20</a:t>
            </a:r>
            <a:r>
              <a:rPr lang="zh-CN" altLang="en-US" sz="2400" dirty="0">
                <a:solidFill>
                  <a:srgbClr val="000000"/>
                </a:solidFill>
                <a:latin typeface="微软雅黑" panose="020B0503020204020204" pitchFamily="34" charset="-122"/>
                <a:ea typeface="微软雅黑" panose="020B0503020204020204" pitchFamily="34" charset="-122"/>
              </a:rPr>
              <a:t>年的奖金个税＝</a:t>
            </a:r>
            <a:r>
              <a:rPr lang="en-US" altLang="zh-CN" sz="2400" dirty="0">
                <a:solidFill>
                  <a:srgbClr val="000000"/>
                </a:solidFill>
                <a:latin typeface="微软雅黑" panose="020B0503020204020204" pitchFamily="34" charset="-122"/>
                <a:ea typeface="微软雅黑" panose="020B0503020204020204" pitchFamily="34" charset="-122"/>
              </a:rPr>
              <a:t>38000×10% - 210</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3590</a:t>
            </a:r>
            <a:r>
              <a:rPr lang="zh-CN" altLang="en-US" sz="2400" dirty="0">
                <a:solidFill>
                  <a:srgbClr val="000000"/>
                </a:solidFill>
                <a:latin typeface="微软雅黑" panose="020B0503020204020204" pitchFamily="34" charset="-122"/>
                <a:ea typeface="微软雅黑" panose="020B0503020204020204" pitchFamily="34" charset="-122"/>
              </a:rPr>
              <a:t>（元）</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98308"/>
                                        </p:tgtEl>
                                        <p:attrNameLst>
                                          <p:attrName>style.visibility</p:attrName>
                                        </p:attrNameLst>
                                      </p:cBhvr>
                                      <p:to>
                                        <p:strVal val="visible"/>
                                      </p:to>
                                    </p:set>
                                    <p:anim to="" calcmode="lin" valueType="num">
                                      <p:cBhvr>
                                        <p:cTn id="7" dur="1" fill="hold"/>
                                        <p:tgtEl>
                                          <p:spTgt spid="98308"/>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98310"/>
                                        </p:tgtEl>
                                        <p:attrNameLst>
                                          <p:attrName>style.visibility</p:attrName>
                                        </p:attrNameLst>
                                      </p:cBhvr>
                                      <p:to>
                                        <p:strVal val="visible"/>
                                      </p:to>
                                    </p:set>
                                    <p:anim to="" calcmode="lin" valueType="num">
                                      <p:cBhvr>
                                        <p:cTn id="12" dur="1" fill="hold"/>
                                        <p:tgtEl>
                                          <p:spTgt spid="98310"/>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p:bldP spid="983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zh-CN" altLang="en-US" sz="2800" b="1" dirty="0">
                <a:solidFill>
                  <a:srgbClr val="FFFFFF"/>
                </a:solidFill>
                <a:latin typeface="微软雅黑" panose="020B0503020204020204" pitchFamily="34" charset="-122"/>
                <a:ea typeface="微软雅黑" panose="020B0503020204020204" pitchFamily="34" charset="-122"/>
              </a:rPr>
              <a:t>个税工资薪金的计算</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0" name="Rectangle 4"/>
          <p:cNvSpPr txBox="1"/>
          <p:nvPr/>
        </p:nvSpPr>
        <p:spPr>
          <a:xfrm>
            <a:off x="684213" y="3933825"/>
            <a:ext cx="7993062" cy="2513013"/>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25000"/>
              </a:lnSpc>
              <a:spcBef>
                <a:spcPct val="0"/>
              </a:spcBef>
              <a:buClr>
                <a:srgbClr val="FFFFFF"/>
              </a:buClr>
              <a:buFont typeface="Wingdings" panose="05000000000000000000" pitchFamily="2" charset="2"/>
              <a:buNone/>
            </a:pPr>
            <a:r>
              <a:rPr lang="en-US" altLang="zh-CN" sz="2400" dirty="0">
                <a:solidFill>
                  <a:srgbClr val="000000"/>
                </a:solidFill>
                <a:latin typeface="宋体" panose="02010600030101010101" pitchFamily="2" charset="-122"/>
              </a:rPr>
              <a:t>【</a:t>
            </a:r>
            <a:r>
              <a:rPr lang="zh-CN" altLang="en-US" sz="2400" dirty="0">
                <a:solidFill>
                  <a:srgbClr val="000000"/>
                </a:solidFill>
                <a:latin typeface="宋体" panose="02010600030101010101" pitchFamily="2" charset="-122"/>
              </a:rPr>
              <a:t>解析</a:t>
            </a:r>
            <a:r>
              <a:rPr lang="en-US" altLang="zh-CN" sz="2400" dirty="0">
                <a:solidFill>
                  <a:srgbClr val="000000"/>
                </a:solidFill>
                <a:latin typeface="宋体" panose="02010600030101010101" pitchFamily="2" charset="-122"/>
              </a:rPr>
              <a:t>】</a:t>
            </a:r>
            <a:endParaRPr lang="zh-CN" altLang="en-US" sz="2400" dirty="0">
              <a:solidFill>
                <a:srgbClr val="000000"/>
              </a:solidFill>
              <a:latin typeface="宋体" panose="02010600030101010101" pitchFamily="2" charset="-122"/>
            </a:endParaRPr>
          </a:p>
          <a:p>
            <a:pPr marL="342900" lvl="0" indent="-342900" eaLnBrk="1" hangingPunct="1">
              <a:lnSpc>
                <a:spcPct val="125000"/>
              </a:lnSpc>
              <a:spcBef>
                <a:spcPct val="0"/>
              </a:spcBef>
              <a:buClr>
                <a:srgbClr val="FFFFFF"/>
              </a:buClr>
              <a:buFont typeface="Wingdings" panose="05000000000000000000" pitchFamily="2" charset="2"/>
              <a:buNone/>
            </a:pPr>
            <a:r>
              <a:rPr lang="zh-CN" altLang="en-US" sz="2400" dirty="0">
                <a:solidFill>
                  <a:srgbClr val="000000"/>
                </a:solidFill>
                <a:latin typeface="宋体" panose="02010600030101010101" pitchFamily="2" charset="-122"/>
              </a:rPr>
              <a:t>甲的奖金单独缴纳个税＝</a:t>
            </a:r>
            <a:r>
              <a:rPr lang="en-US" altLang="zh-CN" sz="2400" dirty="0">
                <a:solidFill>
                  <a:srgbClr val="000000"/>
                </a:solidFill>
                <a:latin typeface="宋体" panose="02010600030101010101" pitchFamily="2" charset="-122"/>
              </a:rPr>
              <a:t>36000×3%=1080 </a:t>
            </a:r>
            <a:r>
              <a:rPr lang="zh-CN" altLang="en-US" sz="2400" dirty="0">
                <a:solidFill>
                  <a:srgbClr val="000000"/>
                </a:solidFill>
                <a:latin typeface="宋体" panose="02010600030101010101" pitchFamily="2" charset="-122"/>
              </a:rPr>
              <a:t>（元）</a:t>
            </a:r>
            <a:endParaRPr lang="zh-CN" altLang="en-US" sz="2400" dirty="0">
              <a:solidFill>
                <a:srgbClr val="000000"/>
              </a:solidFill>
              <a:latin typeface="宋体" panose="02010600030101010101" pitchFamily="2" charset="-122"/>
            </a:endParaRPr>
          </a:p>
          <a:p>
            <a:pPr marL="342900" lvl="0" indent="-342900" eaLnBrk="1" hangingPunct="1">
              <a:lnSpc>
                <a:spcPct val="125000"/>
              </a:lnSpc>
              <a:spcBef>
                <a:spcPct val="0"/>
              </a:spcBef>
              <a:buClr>
                <a:srgbClr val="FFFFFF"/>
              </a:buClr>
              <a:buFont typeface="Wingdings" panose="05000000000000000000" pitchFamily="2" charset="2"/>
              <a:buNone/>
            </a:pPr>
            <a:r>
              <a:rPr lang="zh-CN" altLang="en-US" sz="2400" dirty="0">
                <a:solidFill>
                  <a:srgbClr val="000000"/>
                </a:solidFill>
                <a:latin typeface="宋体" panose="02010600030101010101" pitchFamily="2" charset="-122"/>
              </a:rPr>
              <a:t>乙的奖金单独缴纳个税＝</a:t>
            </a:r>
            <a:r>
              <a:rPr lang="en-US" altLang="zh-CN" sz="2400" dirty="0">
                <a:solidFill>
                  <a:srgbClr val="000000"/>
                </a:solidFill>
                <a:latin typeface="宋体" panose="02010600030101010101" pitchFamily="2" charset="-122"/>
              </a:rPr>
              <a:t>36001×10%-210</a:t>
            </a:r>
            <a:r>
              <a:rPr lang="zh-CN" altLang="en-US" sz="2400" dirty="0">
                <a:solidFill>
                  <a:srgbClr val="000000"/>
                </a:solidFill>
                <a:latin typeface="宋体" panose="02010600030101010101" pitchFamily="2" charset="-122"/>
              </a:rPr>
              <a:t>＝</a:t>
            </a:r>
            <a:r>
              <a:rPr lang="en-US" altLang="zh-CN" sz="2400" dirty="0">
                <a:solidFill>
                  <a:srgbClr val="000000"/>
                </a:solidFill>
                <a:latin typeface="宋体" panose="02010600030101010101" pitchFamily="2" charset="-122"/>
              </a:rPr>
              <a:t>3390.1</a:t>
            </a:r>
            <a:r>
              <a:rPr lang="zh-CN" altLang="en-US" sz="2400" dirty="0">
                <a:solidFill>
                  <a:srgbClr val="000000"/>
                </a:solidFill>
                <a:latin typeface="宋体" panose="02010600030101010101" pitchFamily="2" charset="-122"/>
              </a:rPr>
              <a:t>（元）</a:t>
            </a:r>
            <a:endParaRPr lang="zh-CN" altLang="en-US" sz="2400" dirty="0">
              <a:solidFill>
                <a:srgbClr val="000000"/>
              </a:solidFill>
              <a:latin typeface="宋体" panose="02010600030101010101" pitchFamily="2" charset="-122"/>
            </a:endParaRPr>
          </a:p>
        </p:txBody>
      </p:sp>
      <p:sp>
        <p:nvSpPr>
          <p:cNvPr id="99332" name="Rectangle 5"/>
          <p:cNvSpPr>
            <a:spLocks noChangeArrowheads="1"/>
          </p:cNvSpPr>
          <p:nvPr/>
        </p:nvSpPr>
        <p:spPr bwMode="auto">
          <a:xfrm>
            <a:off x="755650" y="1838325"/>
            <a:ext cx="7632700" cy="2022475"/>
          </a:xfrm>
          <a:prstGeom prst="rect">
            <a:avLst/>
          </a:prstGeom>
          <a:solidFill>
            <a:schemeClr val="tx1">
              <a:lumMod val="50000"/>
              <a:lumOff val="50000"/>
            </a:schemeClr>
          </a:solidFill>
          <a:ln w="9525">
            <a:solidFill>
              <a:srgbClr val="93C052"/>
            </a:solidFill>
            <a:miter lim="800000"/>
          </a:ln>
        </p:spPr>
        <p:txBody>
          <a:bodyPr/>
          <a:lstStyle/>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西安某企业甲和乙员工</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2019</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年</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12</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月工资奖金如下：</a:t>
            </a:r>
            <a:endPar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甲：当月工资为</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5000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元，年终奖金</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36000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a:t>
            </a:r>
            <a:endPar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乙：当月工资为</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5000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元，年终奖金</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36001</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a:t>
            </a:r>
            <a:endPar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计算该甲和乙各缴纳的年终奖单独缴纳个税税额。</a:t>
            </a:r>
            <a:endPar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nvGrpSpPr>
          <p:cNvPr id="100357" name="Group 6"/>
          <p:cNvGrpSpPr/>
          <p:nvPr/>
        </p:nvGrpSpPr>
        <p:grpSpPr>
          <a:xfrm>
            <a:off x="357188" y="1143000"/>
            <a:ext cx="2143125" cy="785813"/>
            <a:chOff x="0" y="618"/>
            <a:chExt cx="2018" cy="768"/>
          </a:xfrm>
        </p:grpSpPr>
        <p:pic>
          <p:nvPicPr>
            <p:cNvPr id="100358" name="Picture 7" descr="vvx"/>
            <p:cNvPicPr>
              <a:picLocks noChangeAspect="1"/>
            </p:cNvPicPr>
            <p:nvPr/>
          </p:nvPicPr>
          <p:blipFill>
            <a:blip r:embed="rId1"/>
            <a:stretch>
              <a:fillRect/>
            </a:stretch>
          </p:blipFill>
          <p:spPr>
            <a:xfrm>
              <a:off x="0" y="618"/>
              <a:ext cx="768" cy="768"/>
            </a:xfrm>
            <a:prstGeom prst="rect">
              <a:avLst/>
            </a:prstGeom>
            <a:noFill/>
            <a:ln w="9525">
              <a:noFill/>
            </a:ln>
          </p:spPr>
        </p:pic>
        <p:sp>
          <p:nvSpPr>
            <p:cNvPr id="14" name="Line 8"/>
            <p:cNvSpPr>
              <a:spLocks noChangeShapeType="1"/>
            </p:cNvSpPr>
            <p:nvPr/>
          </p:nvSpPr>
          <p:spPr bwMode="auto">
            <a:xfrm>
              <a:off x="386" y="1209"/>
              <a:ext cx="1429" cy="0"/>
            </a:xfrm>
            <a:prstGeom prst="line">
              <a:avLst/>
            </a:prstGeom>
            <a:noFill/>
            <a:ln w="28575">
              <a:solidFill>
                <a:srgbClr val="0066FF"/>
              </a:solidFill>
              <a:round/>
            </a:ln>
            <a:effectLst/>
          </p:spPr>
          <p:txBody>
            <a:bodyPr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5" name="Line 9"/>
            <p:cNvSpPr>
              <a:spLocks noChangeShapeType="1"/>
            </p:cNvSpPr>
            <p:nvPr/>
          </p:nvSpPr>
          <p:spPr bwMode="auto">
            <a:xfrm>
              <a:off x="589" y="1256"/>
              <a:ext cx="1429" cy="0"/>
            </a:xfrm>
            <a:prstGeom prst="line">
              <a:avLst/>
            </a:prstGeom>
            <a:noFill/>
            <a:ln w="28575">
              <a:solidFill>
                <a:srgbClr val="0066FF"/>
              </a:solidFill>
              <a:round/>
            </a:ln>
            <a:effectLst/>
          </p:spPr>
          <p:txBody>
            <a:bodyPr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00361" name="Rectangle 10"/>
            <p:cNvSpPr/>
            <p:nvPr/>
          </p:nvSpPr>
          <p:spPr>
            <a:xfrm>
              <a:off x="683" y="799"/>
              <a:ext cx="1064" cy="511"/>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0000"/>
                  </a:solidFill>
                  <a:latin typeface="Verdana" panose="020B0604030504040204" pitchFamily="34" charset="0"/>
                </a:rPr>
                <a:t>例题</a:t>
              </a:r>
              <a:r>
                <a:rPr lang="en-US" altLang="zh-CN" sz="2800" dirty="0">
                  <a:solidFill>
                    <a:srgbClr val="000000"/>
                  </a:solidFill>
                  <a:latin typeface="Verdana" panose="020B0604030504040204" pitchFamily="34" charset="0"/>
                </a:rPr>
                <a:t>2</a:t>
              </a:r>
              <a:endParaRPr lang="en-US" altLang="zh-CN" sz="2800" dirty="0">
                <a:solidFill>
                  <a:srgbClr val="000000"/>
                </a:solidFill>
                <a:latin typeface="Verdana" panose="020B060403050404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charRg st="0" end="5"/>
                                            </p:txEl>
                                          </p:spTgt>
                                        </p:tgtEl>
                                        <p:attrNameLst>
                                          <p:attrName>style.visibility</p:attrName>
                                        </p:attrNameLst>
                                      </p:cBhvr>
                                      <p:to>
                                        <p:strVal val="visible"/>
                                      </p:to>
                                    </p:set>
                                    <p:animEffect transition="in" filter="wipe(left)">
                                      <p:cBhvr>
                                        <p:cTn id="7" dur="500"/>
                                        <p:tgtEl>
                                          <p:spTgt spid="10">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charRg st="5" end="34"/>
                                            </p:txEl>
                                          </p:spTgt>
                                        </p:tgtEl>
                                        <p:attrNameLst>
                                          <p:attrName>style.visibility</p:attrName>
                                        </p:attrNameLst>
                                      </p:cBhvr>
                                      <p:to>
                                        <p:strVal val="visible"/>
                                      </p:to>
                                    </p:set>
                                    <p:animEffect transition="in" filter="wipe(left)">
                                      <p:cBhvr>
                                        <p:cTn id="12" dur="500"/>
                                        <p:tgtEl>
                                          <p:spTgt spid="10">
                                            <p:txEl>
                                              <p:charRg st="5" end="3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charRg st="34" end="69"/>
                                            </p:txEl>
                                          </p:spTgt>
                                        </p:tgtEl>
                                        <p:attrNameLst>
                                          <p:attrName>style.visibility</p:attrName>
                                        </p:attrNameLst>
                                      </p:cBhvr>
                                      <p:to>
                                        <p:strVal val="visible"/>
                                      </p:to>
                                    </p:set>
                                    <p:animEffect transition="in" filter="wipe(left)">
                                      <p:cBhvr>
                                        <p:cTn id="17" dur="500"/>
                                        <p:tgtEl>
                                          <p:spTgt spid="10">
                                            <p:txEl>
                                              <p:charRg st="34" end="6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标题 1"/>
          <p:cNvSpPr>
            <a:spLocks noGrp="1"/>
          </p:cNvSpPr>
          <p:nvPr>
            <p:ph type="title" idx="4294967295"/>
          </p:nvPr>
        </p:nvSpPr>
        <p:spPr>
          <a:ln/>
        </p:spPr>
        <p:txBody>
          <a:bodyPr vert="horz" wrap="square" lIns="91440" tIns="45720" rIns="91440" bIns="45720" anchor="ctr"/>
          <a:p>
            <a:pPr algn="l" eaLnBrk="1" hangingPunct="1"/>
            <a:r>
              <a:rPr lang="en-US" altLang="zh-CN" sz="3000" dirty="0">
                <a:solidFill>
                  <a:schemeClr val="bg1"/>
                </a:solidFill>
                <a:latin typeface="黑体" panose="02010609060101010101" pitchFamily="49" charset="-122"/>
                <a:ea typeface="黑体" panose="02010609060101010101" pitchFamily="49" charset="-122"/>
              </a:rPr>
              <a:t>1.</a:t>
            </a:r>
            <a:r>
              <a:rPr lang="zh-CN" altLang="en-US" sz="3000" dirty="0">
                <a:solidFill>
                  <a:schemeClr val="bg1"/>
                </a:solidFill>
                <a:latin typeface="黑体" panose="02010609060101010101" pitchFamily="49" charset="-122"/>
                <a:ea typeface="黑体" panose="02010609060101010101" pitchFamily="49" charset="-122"/>
              </a:rPr>
              <a:t>全年全一次性奖金</a:t>
            </a:r>
            <a:endParaRPr lang="zh-CN" altLang="en-US" sz="3000" dirty="0">
              <a:solidFill>
                <a:schemeClr val="bg1"/>
              </a:solidFill>
              <a:latin typeface="黑体" panose="02010609060101010101" pitchFamily="49" charset="-122"/>
              <a:ea typeface="黑体" panose="02010609060101010101" pitchFamily="49" charset="-122"/>
            </a:endParaRPr>
          </a:p>
        </p:txBody>
      </p:sp>
      <p:graphicFrame>
        <p:nvGraphicFramePr>
          <p:cNvPr id="167939" name="内容占位符 167938"/>
          <p:cNvGraphicFramePr>
            <a:graphicFrameLocks noGrp="1"/>
          </p:cNvGraphicFramePr>
          <p:nvPr>
            <p:ph idx="4294967295"/>
          </p:nvPr>
        </p:nvGraphicFramePr>
        <p:xfrm>
          <a:off x="142875" y="2214563"/>
          <a:ext cx="8777288" cy="4195763"/>
        </p:xfrm>
        <a:graphic>
          <a:graphicData uri="http://schemas.openxmlformats.org/drawingml/2006/table">
            <a:tbl>
              <a:tblPr/>
              <a:tblGrid>
                <a:gridCol w="465138"/>
                <a:gridCol w="1630362"/>
                <a:gridCol w="3390900"/>
                <a:gridCol w="3290888"/>
              </a:tblGrid>
              <a:tr h="704850">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序号</a:t>
                      </a:r>
                      <a:endParaRPr kumimoji="0"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年终一次性奖金</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应纳个人所得税</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rPr>
                        <a:t>税后收入</a:t>
                      </a:r>
                      <a:endParaRPr kumimoji="0" lang="zh-CN" altLang="en-US" sz="20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r>
              <a:tr h="582613">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36000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36000*3%-0= 1080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36000-1080=34920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r>
              <a:tr h="581025">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2</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38567</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38567*10%-210=3647</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38567-3647=34920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EDF3DB">
                        <a:alpha val="63921"/>
                      </a:srgbClr>
                    </a:solidFill>
                  </a:tcPr>
                </a:tc>
              </a:tr>
              <a:tr h="582613">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144000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144000*10%-210=14190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144000-14190=129810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r>
              <a:tr h="581025">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4</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160500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160500*20%-1410=30690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160500-30690=129810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FFCCFF">
                        <a:alpha val="67842"/>
                      </a:srgbClr>
                    </a:solidFill>
                  </a:tcPr>
                </a:tc>
              </a:tr>
              <a:tr h="582613">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5</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300000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300000*20-1410=58590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300000-58590=241410</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r>
              <a:tr h="581025">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6</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28575"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c>
                  <a:txBody>
                    <a:bodyPr/>
                    <a:lstStyle>
                      <a:lvl1pPr eaLnBrk="0" hangingPunct="0">
                        <a:spcBef>
                          <a:spcPct val="20000"/>
                        </a:spcBef>
                        <a:defRPr sz="2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defRPr sz="2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defRPr sz="20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defRPr>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rPr>
                        <a:t>*****************</a:t>
                      </a:r>
                      <a:endParaRPr kumimoji="0" lang="en-US" altLang="zh-CN" sz="2200" b="0"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a:txBody>
                  <a:tcPr anchor="ctr" horzOverflow="overflow">
                    <a:lnL w="127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8E3FB">
                        <a:alpha val="56078"/>
                      </a:srgbClr>
                    </a:solidFill>
                  </a:tcPr>
                </a:tc>
              </a:tr>
            </a:tbl>
          </a:graphicData>
        </a:graphic>
      </p:graphicFrame>
      <p:sp>
        <p:nvSpPr>
          <p:cNvPr id="101421" name="圆角矩形 13"/>
          <p:cNvSpPr/>
          <p:nvPr/>
        </p:nvSpPr>
        <p:spPr>
          <a:xfrm>
            <a:off x="642938" y="1428750"/>
            <a:ext cx="3571875" cy="500063"/>
          </a:xfrm>
          <a:prstGeom prst="roundRect">
            <a:avLst>
              <a:gd name="adj" fmla="val 16667"/>
            </a:avLst>
          </a:prstGeom>
          <a:gradFill rotWithShape="1">
            <a:gsLst>
              <a:gs pos="0">
                <a:srgbClr val="E4FF9F">
                  <a:alpha val="100000"/>
                </a:srgbClr>
              </a:gs>
              <a:gs pos="35001">
                <a:srgbClr val="EBFFBC">
                  <a:alpha val="100000"/>
                </a:srgbClr>
              </a:gs>
              <a:gs pos="100000">
                <a:srgbClr val="F8FFE4">
                  <a:alpha val="100000"/>
                </a:srgbClr>
              </a:gs>
            </a:gsLst>
            <a:lin ang="5400000" scaled="1"/>
            <a:tileRect/>
          </a:gradFill>
          <a:ln w="9525" cap="flat" cmpd="sng">
            <a:solidFill>
              <a:srgbClr val="A3C144"/>
            </a:solidFill>
            <a:prstDash val="solid"/>
            <a:headEnd type="none" w="med" len="med"/>
            <a:tailEnd type="none" w="med" len="med"/>
          </a:ln>
          <a:effectLst>
            <a:outerShdw dist="20000" dir="5400000" algn="ctr" rotWithShape="0">
              <a:srgbClr val="000000">
                <a:alpha val="35999"/>
              </a:srgbClr>
            </a:outerShdw>
          </a:effectLst>
        </p:spPr>
        <p:txBody>
          <a:bodyPr anchor="ctr"/>
          <a:p>
            <a:pPr algn="ctr"/>
            <a:r>
              <a:rPr lang="zh-CN" altLang="en-US" sz="2000" b="1" dirty="0">
                <a:solidFill>
                  <a:srgbClr val="000000"/>
                </a:solidFill>
                <a:latin typeface="Calibri" panose="020F0502020204030204" pitchFamily="34" charset="0"/>
              </a:rPr>
              <a:t>注意年终奖发放金额的盲区</a:t>
            </a:r>
            <a:endParaRPr lang="zh-CN" altLang="en-US" sz="2000" b="1" dirty="0">
              <a:solidFill>
                <a:srgbClr val="000000"/>
              </a:solidFill>
              <a:latin typeface="Calibri" panose="020F0502020204030204" pitchFamily="34" charset="0"/>
            </a:endParaRPr>
          </a:p>
        </p:txBody>
      </p:sp>
      <p:sp>
        <p:nvSpPr>
          <p:cNvPr id="10142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4. </a:t>
            </a:r>
            <a:r>
              <a:rPr lang="zh-CN" altLang="en-US" sz="2800" b="1" dirty="0">
                <a:solidFill>
                  <a:srgbClr val="FFFFFF"/>
                </a:solidFill>
                <a:latin typeface="微软雅黑" panose="020B0503020204020204" pitchFamily="34" charset="-122"/>
                <a:ea typeface="微软雅黑" panose="020B0503020204020204" pitchFamily="34" charset="-122"/>
              </a:rPr>
              <a:t>全年一次性奖金采用单独缴纳个税</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advTm="877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7939"/>
                                        </p:tgtEl>
                                        <p:attrNameLst>
                                          <p:attrName>style.visibility</p:attrName>
                                        </p:attrNameLst>
                                      </p:cBhvr>
                                      <p:to>
                                        <p:strVal val="visible"/>
                                      </p:to>
                                    </p:set>
                                    <p:anim calcmode="lin" valueType="num">
                                      <p:cBhvr>
                                        <p:cTn id="7" dur="1000" fill="hold"/>
                                        <p:tgtEl>
                                          <p:spTgt spid="167939"/>
                                        </p:tgtEl>
                                        <p:attrNameLst>
                                          <p:attrName>ppt_w</p:attrName>
                                        </p:attrNameLst>
                                      </p:cBhvr>
                                      <p:tavLst>
                                        <p:tav tm="0">
                                          <p:val>
                                            <p:fltVal val="0.000000"/>
                                          </p:val>
                                        </p:tav>
                                        <p:tav tm="100000">
                                          <p:val>
                                            <p:strVal val="#ppt_w"/>
                                          </p:val>
                                        </p:tav>
                                      </p:tavLst>
                                    </p:anim>
                                    <p:anim calcmode="lin" valueType="num">
                                      <p:cBhvr>
                                        <p:cTn id="8" dur="1000" fill="hold"/>
                                        <p:tgtEl>
                                          <p:spTgt spid="167939"/>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1. </a:t>
            </a:r>
            <a:r>
              <a:rPr lang="zh-CN" altLang="en-US" sz="2800" b="1" dirty="0">
                <a:solidFill>
                  <a:srgbClr val="FFFFFF"/>
                </a:solidFill>
                <a:latin typeface="微软雅黑" panose="020B0503020204020204" pitchFamily="34" charset="-122"/>
                <a:ea typeface="微软雅黑" panose="020B0503020204020204" pitchFamily="34" charset="-122"/>
              </a:rPr>
              <a:t>个税年终奖的纳税选择；</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0" name="Rectangle 4"/>
          <p:cNvSpPr txBox="1"/>
          <p:nvPr/>
        </p:nvSpPr>
        <p:spPr>
          <a:xfrm>
            <a:off x="684213" y="3933825"/>
            <a:ext cx="7993062" cy="2513013"/>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eaLnBrk="1" hangingPunct="1">
              <a:lnSpc>
                <a:spcPct val="125000"/>
              </a:lnSpc>
              <a:spcBef>
                <a:spcPct val="0"/>
              </a:spcBef>
              <a:buClr>
                <a:srgbClr val="FFFFFF"/>
              </a:buClr>
              <a:buFont typeface="Wingdings" panose="05000000000000000000" pitchFamily="2" charset="2"/>
              <a:buNone/>
            </a:pPr>
            <a:endParaRPr lang="zh-CN" altLang="en-US" sz="2400" dirty="0">
              <a:solidFill>
                <a:srgbClr val="000000"/>
              </a:solidFill>
              <a:latin typeface="宋体" panose="02010600030101010101" pitchFamily="2" charset="-122"/>
            </a:endParaRPr>
          </a:p>
        </p:txBody>
      </p:sp>
      <p:sp>
        <p:nvSpPr>
          <p:cNvPr id="101380" name="Rectangle 5"/>
          <p:cNvSpPr>
            <a:spLocks noChangeArrowheads="1"/>
          </p:cNvSpPr>
          <p:nvPr/>
        </p:nvSpPr>
        <p:spPr bwMode="auto">
          <a:xfrm>
            <a:off x="755650" y="1916113"/>
            <a:ext cx="7632700" cy="4681538"/>
          </a:xfrm>
          <a:prstGeom prst="rect">
            <a:avLst/>
          </a:prstGeom>
          <a:solidFill>
            <a:schemeClr val="tx1">
              <a:lumMod val="50000"/>
              <a:lumOff val="50000"/>
            </a:schemeClr>
          </a:solidFill>
          <a:ln w="9525">
            <a:solidFill>
              <a:srgbClr val="93C052"/>
            </a:solidFill>
            <a:miter lim="800000"/>
          </a:ln>
        </p:spPr>
        <p:txBody>
          <a:bodyPr/>
          <a:lstStyle/>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中国公民李某采用全年工资奖金年薪制</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财务部提供了发放方式；</a:t>
            </a:r>
            <a:r>
              <a:rPr kumimoji="0" lang="zh-CN" altLang="en-US" sz="24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每</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月工资为</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10000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元，年终奖金</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80000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元；其中李某专项附加扣除每个月有</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4000</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元；</a:t>
            </a:r>
            <a:endPar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请根据以上资料，李某年终奖采用合并预缴还是单独采用税收优惠缴纳年终奖个税；</a:t>
            </a:r>
            <a:endPar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分析那种方法对李某最有利？</a:t>
            </a:r>
            <a:endParaRPr kumimoji="0" lang="en-US" altLang="zh-CN"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0" hangingPunct="1">
              <a:lnSpc>
                <a:spcPct val="125000"/>
              </a:lnSpc>
              <a:spcBef>
                <a:spcPct val="0"/>
              </a:spcBef>
              <a:spcAft>
                <a:spcPct val="0"/>
              </a:spcAft>
              <a:buClr>
                <a:srgbClr val="FFFFFF"/>
              </a:buClr>
              <a:buSzTx/>
              <a:buFont typeface="Arial" panose="020B0604020202020204" pitchFamily="34" charset="0"/>
              <a:buNone/>
              <a:defRPr/>
            </a:pPr>
            <a:endPar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nvGrpSpPr>
          <p:cNvPr id="102405" name="Group 6"/>
          <p:cNvGrpSpPr/>
          <p:nvPr/>
        </p:nvGrpSpPr>
        <p:grpSpPr>
          <a:xfrm>
            <a:off x="357188" y="1143000"/>
            <a:ext cx="2143125" cy="785813"/>
            <a:chOff x="0" y="618"/>
            <a:chExt cx="2018" cy="768"/>
          </a:xfrm>
        </p:grpSpPr>
        <p:pic>
          <p:nvPicPr>
            <p:cNvPr id="102406" name="Picture 7" descr="vvx"/>
            <p:cNvPicPr>
              <a:picLocks noChangeAspect="1"/>
            </p:cNvPicPr>
            <p:nvPr/>
          </p:nvPicPr>
          <p:blipFill>
            <a:blip r:embed="rId1"/>
            <a:stretch>
              <a:fillRect/>
            </a:stretch>
          </p:blipFill>
          <p:spPr>
            <a:xfrm>
              <a:off x="0" y="618"/>
              <a:ext cx="768" cy="768"/>
            </a:xfrm>
            <a:prstGeom prst="rect">
              <a:avLst/>
            </a:prstGeom>
            <a:noFill/>
            <a:ln w="9525">
              <a:noFill/>
            </a:ln>
          </p:spPr>
        </p:pic>
        <p:sp>
          <p:nvSpPr>
            <p:cNvPr id="14" name="Line 8"/>
            <p:cNvSpPr>
              <a:spLocks noChangeShapeType="1"/>
            </p:cNvSpPr>
            <p:nvPr/>
          </p:nvSpPr>
          <p:spPr bwMode="auto">
            <a:xfrm>
              <a:off x="386" y="1209"/>
              <a:ext cx="1429" cy="0"/>
            </a:xfrm>
            <a:prstGeom prst="line">
              <a:avLst/>
            </a:prstGeom>
            <a:noFill/>
            <a:ln w="28575">
              <a:solidFill>
                <a:srgbClr val="0066FF"/>
              </a:solidFill>
              <a:round/>
            </a:ln>
            <a:effectLst/>
          </p:spPr>
          <p:txBody>
            <a:bodyPr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5" name="Line 9"/>
            <p:cNvSpPr>
              <a:spLocks noChangeShapeType="1"/>
            </p:cNvSpPr>
            <p:nvPr/>
          </p:nvSpPr>
          <p:spPr bwMode="auto">
            <a:xfrm>
              <a:off x="589" y="1256"/>
              <a:ext cx="1429" cy="0"/>
            </a:xfrm>
            <a:prstGeom prst="line">
              <a:avLst/>
            </a:prstGeom>
            <a:noFill/>
            <a:ln w="28575">
              <a:solidFill>
                <a:srgbClr val="0066FF"/>
              </a:solidFill>
              <a:round/>
            </a:ln>
            <a:effectLst/>
          </p:spPr>
          <p:txBody>
            <a:bodyPr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cs typeface="+mn-cs"/>
              </a:endParaRPr>
            </a:p>
          </p:txBody>
        </p:sp>
        <p:sp>
          <p:nvSpPr>
            <p:cNvPr id="102409" name="Rectangle 10"/>
            <p:cNvSpPr/>
            <p:nvPr/>
          </p:nvSpPr>
          <p:spPr>
            <a:xfrm>
              <a:off x="683" y="799"/>
              <a:ext cx="1064" cy="511"/>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dirty="0">
                  <a:solidFill>
                    <a:srgbClr val="000000"/>
                  </a:solidFill>
                  <a:latin typeface="Verdana" panose="020B0604030504040204" pitchFamily="34" charset="0"/>
                </a:rPr>
                <a:t>例题</a:t>
              </a:r>
              <a:r>
                <a:rPr lang="en-US" altLang="zh-CN" sz="2800" dirty="0">
                  <a:solidFill>
                    <a:srgbClr val="000000"/>
                  </a:solidFill>
                  <a:latin typeface="Verdana" panose="020B0604030504040204" pitchFamily="34" charset="0"/>
                </a:rPr>
                <a:t>3</a:t>
              </a:r>
              <a:endParaRPr lang="en-US" altLang="zh-CN" sz="2800" dirty="0">
                <a:solidFill>
                  <a:srgbClr val="000000"/>
                </a:solidFill>
                <a:latin typeface="Verdana" panose="020B060403050404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delay="0"/>
                                  </p:endCondLst>
                                  <p:childTnLst>
                                    <p:set>
                                      <p:cBhvr>
                                        <p:cTn id="6" dur="1" fill="hold">
                                          <p:stCondLst>
                                            <p:cond delay="0"/>
                                          </p:stCondLst>
                                        </p:cTn>
                                        <p:tgtEl>
                                          <p:spTgt spid="10">
                                            <p:txEl>
                                              <p:charRg st="0" end="1"/>
                                            </p:txEl>
                                          </p:spTgt>
                                        </p:tgtEl>
                                        <p:attrNameLst>
                                          <p:attrName>style.visibility</p:attrName>
                                        </p:attrNameLst>
                                      </p:cBhvr>
                                      <p:to>
                                        <p:strVal val="visible"/>
                                      </p:to>
                                    </p:set>
                                    <p:animEffect transition="in" filter="wipe(left)">
                                      <p:cBhvr>
                                        <p:cTn id="7" dur="500"/>
                                        <p:tgtEl>
                                          <p:spTgt spid="10">
                                            <p:txEl>
                                              <p:charRg st="0"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8"/>
          <p:cNvSpPr txBox="1"/>
          <p:nvPr/>
        </p:nvSpPr>
        <p:spPr>
          <a:xfrm>
            <a:off x="369888" y="1865313"/>
            <a:ext cx="8208962" cy="1384300"/>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800" b="1" dirty="0">
                <a:latin typeface="宋体" panose="02010600030101010101" pitchFamily="2" charset="-122"/>
              </a:rPr>
              <a:t>个人独资企业和合伙企业的投资者，也是个人所得税的纳税人。</a:t>
            </a:r>
            <a:endParaRPr lang="zh-CN" altLang="en-US" sz="2800" b="1" dirty="0">
              <a:latin typeface="宋体" panose="02010600030101010101" pitchFamily="2" charset="-122"/>
            </a:endParaRPr>
          </a:p>
        </p:txBody>
      </p:sp>
      <p:sp>
        <p:nvSpPr>
          <p:cNvPr id="28675"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2. </a:t>
            </a:r>
            <a:r>
              <a:rPr lang="zh-CN" altLang="en-US" sz="2800" b="1" dirty="0">
                <a:solidFill>
                  <a:srgbClr val="FFFFFF"/>
                </a:solidFill>
                <a:latin typeface="微软雅黑" panose="020B0503020204020204" pitchFamily="34" charset="-122"/>
                <a:ea typeface="微软雅黑" panose="020B0503020204020204" pitchFamily="34" charset="-122"/>
              </a:rPr>
              <a:t>个人所得税的纳税人</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85043" name="线形标注 3(带边框和强调线) 85042"/>
          <p:cNvSpPr/>
          <p:nvPr/>
        </p:nvSpPr>
        <p:spPr>
          <a:xfrm flipH="1">
            <a:off x="1360488" y="3689350"/>
            <a:ext cx="6226175" cy="1690688"/>
          </a:xfrm>
          <a:prstGeom prst="accentBorderCallout3">
            <a:avLst>
              <a:gd name="adj1" fmla="val 6759"/>
              <a:gd name="adj2" fmla="val 101222"/>
              <a:gd name="adj3" fmla="val 6759"/>
              <a:gd name="adj4" fmla="val 101222"/>
              <a:gd name="adj5" fmla="val -11083"/>
              <a:gd name="adj6" fmla="val 101222"/>
              <a:gd name="adj7" fmla="val -62537"/>
              <a:gd name="adj8" fmla="val 61931"/>
            </a:avLst>
          </a:prstGeom>
          <a:solidFill>
            <a:srgbClr val="FF0000"/>
          </a:solidFill>
          <a:ln w="9525" cap="flat" cmpd="sng">
            <a:solidFill>
              <a:schemeClr val="tx1"/>
            </a:solidFill>
            <a:prstDash val="solid"/>
            <a:miter/>
            <a:headEnd type="none" w="med" len="med"/>
            <a:tailEnd type="none" w="med" len="med"/>
          </a:ln>
        </p:spPr>
        <p:txBody>
          <a:bodyPr lIns="92075" tIns="46036" rIns="92075" bIns="4603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r>
              <a:rPr lang="en-US" altLang="zh-CN" sz="2000" b="1" dirty="0">
                <a:latin typeface="宋体" panose="02010600030101010101" pitchFamily="2" charset="-122"/>
              </a:rPr>
              <a:t>   </a:t>
            </a:r>
            <a:r>
              <a:rPr lang="zh-CN" altLang="en-US" sz="2000" b="1" dirty="0">
                <a:latin typeface="宋体" panose="02010600030101010101" pitchFamily="2" charset="-122"/>
              </a:rPr>
              <a:t>合伙企业以每一个合伙人为纳税义务人。合伙人是自然人的，合伙人缴纳个人所得税；合伙人是法人和其他组织的，合伙人缴纳企业所得税。 </a:t>
            </a:r>
            <a:endParaRPr lang="zh-CN" altLang="en-US" sz="2000" b="1" dirty="0">
              <a:latin typeface="宋体" panose="02010600030101010101" pitchFamily="2" charset="-122"/>
            </a:endParaRPr>
          </a:p>
        </p:txBody>
      </p:sp>
      <p:sp>
        <p:nvSpPr>
          <p:cNvPr id="3" name="椭圆形标注 2"/>
          <p:cNvSpPr/>
          <p:nvPr/>
        </p:nvSpPr>
        <p:spPr>
          <a:xfrm>
            <a:off x="2235200" y="1125538"/>
            <a:ext cx="2541588" cy="663575"/>
          </a:xfrm>
          <a:prstGeom prst="wedgeEllipseCallout">
            <a:avLst>
              <a:gd name="adj1" fmla="val -74356"/>
              <a:gd name="adj2" fmla="val 46528"/>
            </a:avLst>
          </a:prstGeom>
          <a:solidFill>
            <a:srgbClr val="FF3300"/>
          </a:solidFill>
          <a:ln w="9525" cap="flat" cmpd="sng">
            <a:solidFill>
              <a:schemeClr val="tx1"/>
            </a:solidFill>
            <a:prstDash val="solid"/>
            <a:miter/>
            <a:headEnd type="none" w="med" len="med"/>
            <a:tailEnd type="none" w="med" len="med"/>
          </a:ln>
        </p:spPr>
        <p:txBody>
          <a:bodyPr lIns="92075" tIns="46036" rIns="92075" bIns="46036"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chemeClr val="tx1"/>
                </a:solidFill>
                <a:effectLst>
                  <a:outerShdw blurRad="38100" dist="38100" dir="2700000">
                    <a:srgbClr val="FFFFFF"/>
                  </a:outerShdw>
                </a:effectLst>
                <a:uLnTx/>
                <a:uFillTx/>
                <a:latin typeface="楷体_GB2312" pitchFamily="49" charset="-122"/>
                <a:ea typeface="楷体_GB2312" pitchFamily="49" charset="-122"/>
                <a:cs typeface="+mn-cs"/>
              </a:rPr>
              <a:t>我是纳税人</a:t>
            </a:r>
            <a:r>
              <a:rPr kumimoji="0" lang="en-US" altLang="zh-CN" sz="1800" b="1" i="0" u="none" strike="noStrike" kern="1200" cap="none" spc="0" normalizeH="0" baseline="0" noProof="1">
                <a:ln>
                  <a:noFill/>
                </a:ln>
                <a:solidFill>
                  <a:schemeClr val="tx1"/>
                </a:solidFill>
                <a:effectLst>
                  <a:outerShdw blurRad="38100" dist="38100" dir="2700000">
                    <a:srgbClr val="FFFFFF"/>
                  </a:outerShdw>
                </a:effectLst>
                <a:uLnTx/>
                <a:uFillTx/>
                <a:latin typeface="Times New Roman" panose="02020603050405020304" pitchFamily="18" charset="0"/>
                <a:ea typeface="楷体_GB2312" pitchFamily="49" charset="-122"/>
                <a:cs typeface="+mn-cs"/>
              </a:rPr>
              <a:t>…</a:t>
            </a:r>
            <a:r>
              <a:rPr kumimoji="0" lang="en-US" altLang="zh-CN" sz="1800" b="1" i="0" u="none" strike="noStrike" kern="1200" cap="none" spc="0" normalizeH="0" baseline="0" noProof="1">
                <a:ln>
                  <a:noFill/>
                </a:ln>
                <a:solidFill>
                  <a:schemeClr val="tx1"/>
                </a:solidFill>
                <a:effectLst>
                  <a:outerShdw blurRad="38100" dist="38100" dir="2700000">
                    <a:srgbClr val="FFFFFF"/>
                  </a:outerShdw>
                </a:effectLst>
                <a:uLnTx/>
                <a:uFillTx/>
                <a:latin typeface="楷体_GB2312" pitchFamily="49" charset="-122"/>
                <a:ea typeface="楷体_GB2312" pitchFamily="49" charset="-122"/>
                <a:cs typeface="+mn-cs"/>
              </a:rPr>
              <a:t> </a:t>
            </a:r>
            <a:endParaRPr kumimoji="0" lang="en-US" altLang="zh-CN" sz="1800" b="0" i="0" u="none" strike="noStrike" kern="1200" cap="none" spc="0" normalizeH="0" baseline="0" noProof="1">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85043"/>
                                        </p:tgtEl>
                                        <p:attrNameLst>
                                          <p:attrName>style.visibility</p:attrName>
                                        </p:attrNameLst>
                                      </p:cBhvr>
                                      <p:to>
                                        <p:strVal val="visible"/>
                                      </p:to>
                                    </p:set>
                                    <p:animEffect transition="in" filter="box(out)">
                                      <p:cBhvr>
                                        <p:cTn id="12" dur="500"/>
                                        <p:tgtEl>
                                          <p:spTgt spid="85043"/>
                                        </p:tgtEl>
                                      </p:cBhvr>
                                    </p:animEffect>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ppt_x</p:attrName>
                                        </p:attrNameLst>
                                      </p:cBhvr>
                                      <p:tavLst>
                                        <p:tav tm="0">
                                          <p:val>
                                            <p:strVal val="0-#ppt_w/2"/>
                                          </p:val>
                                        </p:tav>
                                        <p:tav tm="100000">
                                          <p:val>
                                            <p:strVal val="#ppt_x"/>
                                          </p:val>
                                        </p:tav>
                                      </p:tavLst>
                                    </p:anim>
                                    <p:anim calcmode="lin" valueType="num">
                                      <p:cBhvr>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5043" grpId="0" bldLvl="0" animBg="1"/>
      <p:bldP spid="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4"/>
          <p:cNvSpPr>
            <a:spLocks noGrp="1"/>
          </p:cNvSpPr>
          <p:nvPr>
            <p:ph type="ctrTitle" idx="4294967295"/>
          </p:nvPr>
        </p:nvSpPr>
        <p:spPr>
          <a:xfrm>
            <a:off x="96838" y="69850"/>
            <a:ext cx="8047037" cy="954088"/>
          </a:xfrm>
          <a:solidFill>
            <a:schemeClr val="tx2">
              <a:alpha val="100000"/>
            </a:schemeClr>
          </a:solidFill>
          <a:ln/>
        </p:spPr>
        <p:txBody>
          <a:bodyPr vert="horz" wrap="square" lIns="91440" tIns="45720" rIns="91440" bIns="45720" anchor="ctr"/>
          <a:lstStyle>
            <a:lvl1pPr lvl="0">
              <a:buClrTx/>
              <a:buSzTx/>
              <a:buFontTx/>
              <a:defRPr/>
            </a:lvl1pPr>
          </a:lstStyle>
          <a:p>
            <a:pPr lvl="0" algn="l" eaLnBrk="1" hangingPunct="1"/>
            <a:r>
              <a:rPr lang="zh-CN" altLang="en-US" b="1" dirty="0">
                <a:solidFill>
                  <a:schemeClr val="bg1"/>
                </a:solidFill>
                <a:ea typeface="微软雅黑" panose="020B0503020204020204" pitchFamily="34" charset="-122"/>
              </a:rPr>
              <a:t>个人所得特殊规定；</a:t>
            </a:r>
            <a:endParaRPr lang="zh-CN" altLang="en-US" b="1" dirty="0">
              <a:solidFill>
                <a:schemeClr val="bg1"/>
              </a:solidFill>
              <a:ea typeface="微软雅黑" panose="020B0503020204020204" pitchFamily="34" charset="-122"/>
            </a:endParaRPr>
          </a:p>
        </p:txBody>
      </p:sp>
      <p:sp>
        <p:nvSpPr>
          <p:cNvPr id="102403" name="文本框 1"/>
          <p:cNvSpPr txBox="1">
            <a:spLocks noChangeArrowheads="1"/>
          </p:cNvSpPr>
          <p:nvPr/>
        </p:nvSpPr>
        <p:spPr bwMode="auto">
          <a:xfrm>
            <a:off x="342900" y="1373188"/>
            <a:ext cx="8458200" cy="5262563"/>
          </a:xfrm>
          <a:prstGeom prst="rect">
            <a:avLst/>
          </a:prstGeom>
          <a:solidFill>
            <a:schemeClr val="tx1">
              <a:lumMod val="50000"/>
              <a:lumOff val="50000"/>
            </a:schemeClr>
          </a:solidFill>
          <a:ln w="9525">
            <a:noFill/>
            <a:miter lim="800000"/>
          </a:ln>
        </p:spPr>
        <p:txBody>
          <a:bodyPr>
            <a:spAutoFit/>
          </a:bodyPr>
          <a:lstStyle/>
          <a:p>
            <a:pPr marR="0" defTabSz="914400" eaLnBrk="1" hangingPunct="1">
              <a:buClrTx/>
              <a:buSzTx/>
              <a:defRPr/>
            </a:pPr>
            <a:r>
              <a:rPr kumimoji="0" lang="en-US" altLang="zh-CN" kern="1200" cap="none" spc="0" normalizeH="0" baseline="0" noProof="0" dirty="0">
                <a:latin typeface="Arial" panose="020B0604020202020204" pitchFamily="34" charset="0"/>
                <a:ea typeface="宋体" panose="02010600030101010101" pitchFamily="2" charset="-122"/>
                <a:cs typeface="+mn-cs"/>
              </a:rPr>
              <a:t>       </a:t>
            </a:r>
            <a:r>
              <a:rPr kumimoji="0" lang="en-US" altLang="zh-CN" sz="2400" kern="1200" cap="none" spc="0" normalizeH="0" baseline="0" noProof="0" dirty="0">
                <a:latin typeface="Arial" panose="020B0604020202020204" pitchFamily="34" charset="0"/>
                <a:ea typeface="宋体" panose="02010600030101010101" pitchFamily="2" charset="-122"/>
                <a:cs typeface="+mn-cs"/>
              </a:rPr>
              <a:t>1.</a:t>
            </a:r>
            <a:r>
              <a:rPr kumimoji="0" lang="zh-CN" altLang="en-US" sz="2400" kern="1200" cap="none" spc="0" normalizeH="0" baseline="0" noProof="0" dirty="0">
                <a:latin typeface="Arial" panose="020B0604020202020204" pitchFamily="34" charset="0"/>
                <a:ea typeface="宋体" panose="02010600030101010101" pitchFamily="2" charset="-122"/>
                <a:cs typeface="+mn-cs"/>
              </a:rPr>
              <a:t>居民个人取得股票期权、股票增值权、限制性股票、股权奖励等股权激励，符合相关条件的，在2021年12月31日前，不并入当年综合所得，全额单独适用综合所得税率表，计算纳税。2022年1月1日之后的股权激励政策另行明确。</a:t>
            </a:r>
            <a:endParaRPr kumimoji="0" lang="zh-CN" altLang="en-US" sz="24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defRPr/>
            </a:pPr>
            <a:r>
              <a:rPr kumimoji="0" lang="zh-CN" altLang="en-US" sz="2400" kern="1200" cap="none" spc="0" normalizeH="0" baseline="0" noProof="0" dirty="0">
                <a:latin typeface="Arial" panose="020B0604020202020204" pitchFamily="34" charset="0"/>
                <a:ea typeface="宋体" panose="02010600030101010101" pitchFamily="2" charset="-122"/>
                <a:cs typeface="+mn-cs"/>
              </a:rPr>
              <a:t>　　</a:t>
            </a:r>
            <a:r>
              <a:rPr kumimoji="0" lang="en-US" altLang="zh-CN" sz="2400" kern="1200" cap="none" spc="0" normalizeH="0" baseline="0" noProof="0" dirty="0">
                <a:latin typeface="Arial" panose="020B0604020202020204" pitchFamily="34" charset="0"/>
                <a:ea typeface="宋体" panose="02010600030101010101" pitchFamily="2" charset="-122"/>
                <a:cs typeface="+mn-cs"/>
              </a:rPr>
              <a:t>2.</a:t>
            </a:r>
            <a:r>
              <a:rPr kumimoji="0" lang="zh-CN" altLang="en-US" sz="2400" kern="1200" cap="none" spc="0" normalizeH="0" baseline="0" noProof="0" dirty="0">
                <a:latin typeface="Arial" panose="020B0604020202020204" pitchFamily="34" charset="0"/>
                <a:ea typeface="宋体" panose="02010600030101010101" pitchFamily="2" charset="-122"/>
                <a:cs typeface="+mn-cs"/>
              </a:rPr>
              <a:t>保险营销员、证券经纪人取得的佣金收入，属于劳务报酬所得，以不含增值税的收入减除20%费用后的余额为收入额，收入额减去展业成本以及附加税费后，并入当年综合所得，计算缴纳个人所得税。保险营销员、证券经纪人展业成本按照收入额的25%计算。</a:t>
            </a:r>
            <a:endParaRPr kumimoji="0" lang="zh-CN" altLang="en-US" sz="2400" kern="1200" cap="none" spc="0" normalizeH="0" baseline="0" noProof="0" dirty="0">
              <a:latin typeface="Arial" panose="020B0604020202020204" pitchFamily="34" charset="0"/>
              <a:ea typeface="宋体" panose="02010600030101010101" pitchFamily="2" charset="-122"/>
              <a:cs typeface="+mn-cs"/>
            </a:endParaRPr>
          </a:p>
          <a:p>
            <a:pPr marR="0" defTabSz="914400" eaLnBrk="1" hangingPunct="1">
              <a:buClrTx/>
              <a:buSzTx/>
              <a:defRPr/>
            </a:pPr>
            <a:r>
              <a:rPr kumimoji="0" lang="zh-CN" altLang="en-US" sz="2400" kern="1200" cap="none" spc="0" normalizeH="0" baseline="0" noProof="0" dirty="0">
                <a:latin typeface="Arial" panose="020B0604020202020204" pitchFamily="34" charset="0"/>
                <a:ea typeface="宋体" panose="02010600030101010101" pitchFamily="2" charset="-122"/>
                <a:cs typeface="+mn-cs"/>
              </a:rPr>
              <a:t>　　</a:t>
            </a:r>
            <a:r>
              <a:rPr kumimoji="0" lang="en-US" altLang="zh-CN" sz="2400" kern="1200" cap="none" spc="0" normalizeH="0" baseline="0" noProof="0" dirty="0">
                <a:latin typeface="Arial" panose="020B0604020202020204" pitchFamily="34" charset="0"/>
                <a:ea typeface="宋体" panose="02010600030101010101" pitchFamily="2" charset="-122"/>
                <a:cs typeface="+mn-cs"/>
              </a:rPr>
              <a:t>3.</a:t>
            </a:r>
            <a:r>
              <a:rPr kumimoji="0" lang="zh-CN" altLang="en-US" sz="2400" kern="1200" cap="none" spc="0" normalizeH="0" baseline="0" noProof="0" dirty="0">
                <a:latin typeface="Arial" panose="020B0604020202020204" pitchFamily="34" charset="0"/>
                <a:ea typeface="宋体" panose="02010600030101010101" pitchFamily="2" charset="-122"/>
                <a:cs typeface="+mn-cs"/>
              </a:rPr>
              <a:t>个人达到国家规定的退休年龄，领取的企业年金、职业年金，符合规定的，不并入综合所得，全额单独计算应纳税款。其中，按月领取的，适用月度税率表计算纳税；按季领取的，平均分摊计入各月，按每月领取额适用月度税率表计算纳税；按年领取的，适用综合所得税率表计算纳税。</a:t>
            </a:r>
            <a:endParaRPr kumimoji="0" lang="zh-CN" altLang="en-US" sz="2400" kern="1200" cap="none" spc="0" normalizeH="0" baseline="0" noProof="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2"/>
          <p:cNvSpPr txBox="1"/>
          <p:nvPr/>
        </p:nvSpPr>
        <p:spPr>
          <a:xfrm>
            <a:off x="0" y="620713"/>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5. </a:t>
            </a:r>
            <a:r>
              <a:rPr lang="zh-CN" altLang="en-US" sz="2800" b="1" dirty="0">
                <a:solidFill>
                  <a:srgbClr val="FFFFFF"/>
                </a:solidFill>
                <a:latin typeface="微软雅黑" panose="020B0503020204020204" pitchFamily="34" charset="-122"/>
                <a:ea typeface="微软雅黑" panose="020B0503020204020204" pitchFamily="34" charset="-122"/>
              </a:rPr>
              <a:t>经营所得（分类纳税）</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3" name="Text Box 5"/>
          <p:cNvSpPr txBox="1"/>
          <p:nvPr/>
        </p:nvSpPr>
        <p:spPr>
          <a:xfrm>
            <a:off x="611188" y="1412875"/>
            <a:ext cx="7777162" cy="1735138"/>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    从事生产经营的个体工商户，或者纳税人取得的对企事业单位承包、承租所得</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以每一纳税年度的</a:t>
            </a:r>
            <a:r>
              <a:rPr lang="zh-CN" altLang="en-US" sz="2400" b="1" dirty="0">
                <a:solidFill>
                  <a:srgbClr val="FF0000"/>
                </a:solidFill>
                <a:latin typeface="微软雅黑" panose="020B0503020204020204" pitchFamily="34" charset="-122"/>
                <a:ea typeface="微软雅黑" panose="020B0503020204020204" pitchFamily="34" charset="-122"/>
              </a:rPr>
              <a:t>收入总额</a:t>
            </a:r>
            <a:r>
              <a:rPr lang="zh-CN" altLang="en-US" sz="2400" b="1" dirty="0">
                <a:latin typeface="微软雅黑" panose="020B0503020204020204" pitchFamily="34" charset="-122"/>
                <a:ea typeface="微软雅黑" panose="020B0503020204020204" pitchFamily="34" charset="-122"/>
              </a:rPr>
              <a:t>减除</a:t>
            </a:r>
            <a:r>
              <a:rPr lang="zh-CN" altLang="en-US" sz="2400" b="1" dirty="0">
                <a:solidFill>
                  <a:srgbClr val="FF0000"/>
                </a:solidFill>
                <a:latin typeface="微软雅黑" panose="020B0503020204020204" pitchFamily="34" charset="-122"/>
                <a:ea typeface="微软雅黑" panose="020B0503020204020204" pitchFamily="34" charset="-122"/>
              </a:rPr>
              <a:t>成本、费用和损失后</a:t>
            </a:r>
            <a:r>
              <a:rPr lang="zh-CN" altLang="en-US" sz="2400" b="1" dirty="0">
                <a:latin typeface="微软雅黑" panose="020B0503020204020204" pitchFamily="34" charset="-122"/>
                <a:ea typeface="微软雅黑" panose="020B0503020204020204" pitchFamily="34" charset="-122"/>
              </a:rPr>
              <a:t>的余额为应纳税所得额。</a:t>
            </a:r>
            <a:endParaRPr lang="zh-CN" altLang="en-US" sz="2400" b="1" dirty="0">
              <a:latin typeface="微软雅黑" panose="020B0503020204020204" pitchFamily="34" charset="-122"/>
              <a:ea typeface="微软雅黑" panose="020B0503020204020204" pitchFamily="34" charset="-122"/>
            </a:endParaRPr>
          </a:p>
        </p:txBody>
      </p:sp>
      <p:sp>
        <p:nvSpPr>
          <p:cNvPr id="4" name="Text Box 6"/>
          <p:cNvSpPr txBox="1"/>
          <p:nvPr/>
        </p:nvSpPr>
        <p:spPr>
          <a:xfrm>
            <a:off x="1011238" y="3597275"/>
            <a:ext cx="7561262" cy="1754188"/>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应纳税额＝应纳税所得额</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适用税率－速算扣除数</a:t>
            </a:r>
            <a:endParaRPr lang="zh-CN" altLang="en-US" sz="2400"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＝（全年收入总额－成本、费用、损失、税金以及以前年度的亏损）</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适用税率－速算扣除数</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5. </a:t>
            </a:r>
            <a:r>
              <a:rPr lang="zh-CN" altLang="en-US" sz="2800" b="1" dirty="0">
                <a:solidFill>
                  <a:srgbClr val="FFFFFF"/>
                </a:solidFill>
                <a:latin typeface="微软雅黑" panose="020B0503020204020204" pitchFamily="34" charset="-122"/>
                <a:ea typeface="微软雅黑" panose="020B0503020204020204" pitchFamily="34" charset="-122"/>
              </a:rPr>
              <a:t>个人所得税的税率</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graphicFrame>
        <p:nvGraphicFramePr>
          <p:cNvPr id="19502" name="表格 19501"/>
          <p:cNvGraphicFramePr>
            <a:graphicFrameLocks noGrp="1"/>
          </p:cNvGraphicFramePr>
          <p:nvPr/>
        </p:nvGraphicFramePr>
        <p:xfrm>
          <a:off x="714375" y="2786063"/>
          <a:ext cx="7824788" cy="3330575"/>
        </p:xfrm>
        <a:graphic>
          <a:graphicData uri="http://schemas.openxmlformats.org/drawingml/2006/table">
            <a:tbl>
              <a:tblPr/>
              <a:tblGrid>
                <a:gridCol w="893763"/>
                <a:gridCol w="4327525"/>
                <a:gridCol w="1122362"/>
                <a:gridCol w="1481138"/>
              </a:tblGrid>
              <a:tr h="585732">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级数</a:t>
                      </a:r>
                      <a:endParaRPr kumimoji="0" lang="zh-CN" altLang="en-US" sz="24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全年应纳税所得额</a:t>
                      </a:r>
                      <a:endParaRPr kumimoji="0" lang="zh-CN" altLang="en-US" sz="24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税率</a:t>
                      </a:r>
                      <a:r>
                        <a:rPr kumimoji="0" lang="en-US" altLang="zh-CN" sz="24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a:t>
                      </a:r>
                      <a:endParaRPr kumimoji="0" lang="zh-CN" altLang="zh-CN" sz="24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000" b="1"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rPr>
                        <a:t>速算扣除数</a:t>
                      </a:r>
                      <a:endParaRPr kumimoji="0" lang="zh-CN" altLang="en-US" sz="2000" b="0" i="0" u="none" strike="noStrike" cap="none" normalizeH="0" baseline="0">
                        <a:ln>
                          <a:noFill/>
                        </a:ln>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r>
              <a:tr h="549223">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1</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不超过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30000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5</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0</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r h="548588">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2</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30000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元至</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90000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10</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1500</a:t>
                      </a:r>
                      <a:endPar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r h="549223">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3</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90000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元至</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300000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20</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10500</a:t>
                      </a:r>
                      <a:endPar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r h="548588">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4</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300000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元至</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500000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30</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40500</a:t>
                      </a:r>
                      <a:endPar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r h="549223">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5</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just"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超过</a:t>
                      </a: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500000</a:t>
                      </a:r>
                      <a:r>
                        <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Arial" panose="020B0604020202020204" pitchFamily="34" charset="0"/>
                        </a:rPr>
                        <a:t>元部分</a:t>
                      </a:r>
                      <a:endParaRPr kumimoji="0"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宋体" panose="02010600030101010101" pitchFamily="2" charset="-122"/>
                          <a:ea typeface="宋体" panose="02010600030101010101" pitchFamily="2" charset="-122"/>
                          <a:cs typeface="Arial" panose="020B0604020202020204" pitchFamily="34" charset="0"/>
                        </a:rPr>
                        <a:t>35</a:t>
                      </a:r>
                      <a:endParaRPr kumimoji="0" lang="zh-CN"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c>
                  <a:txBody>
                    <a:bodyPr/>
                    <a:lstStyle/>
                    <a:p>
                      <a:pPr marL="0" marR="0" lvl="0" indent="0" algn="r"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65500</a:t>
                      </a:r>
                      <a:endParaRPr kumimoji="0"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solidFill>
                  </a:tcPr>
                </a:tc>
              </a:tr>
            </a:tbl>
          </a:graphicData>
        </a:graphic>
      </p:graphicFrame>
      <p:sp>
        <p:nvSpPr>
          <p:cNvPr id="105512" name="矩形 3"/>
          <p:cNvSpPr/>
          <p:nvPr/>
        </p:nvSpPr>
        <p:spPr>
          <a:xfrm>
            <a:off x="1214438" y="1436688"/>
            <a:ext cx="68580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个体工商户和企事业单位的承包、承租</a:t>
            </a:r>
            <a:endParaRPr lang="en-US" altLang="zh-CN" sz="2400" b="1" dirty="0">
              <a:latin typeface="微软雅黑" panose="020B0503020204020204" pitchFamily="34" charset="-122"/>
              <a:ea typeface="微软雅黑" panose="020B0503020204020204" pitchFamily="34" charset="-122"/>
            </a:endParaRPr>
          </a:p>
          <a:p>
            <a:pPr marL="0" lvl="0" indent="0" algn="ctr"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经营所得</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5. </a:t>
            </a:r>
            <a:r>
              <a:rPr lang="zh-CN" altLang="en-US" sz="2800" b="1" dirty="0">
                <a:solidFill>
                  <a:srgbClr val="FFFFFF"/>
                </a:solidFill>
                <a:latin typeface="微软雅黑" panose="020B0503020204020204" pitchFamily="34" charset="-122"/>
                <a:ea typeface="微软雅黑" panose="020B0503020204020204" pitchFamily="34" charset="-122"/>
              </a:rPr>
              <a:t>经营所得例题：</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05475" name="TextBox 3"/>
          <p:cNvSpPr txBox="1"/>
          <p:nvPr/>
        </p:nvSpPr>
        <p:spPr>
          <a:xfrm>
            <a:off x="457200" y="1279525"/>
            <a:ext cx="8239125" cy="4892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400" b="1" dirty="0">
                <a:latin typeface="Arial" panose="020B0604020202020204" pitchFamily="34" charset="0"/>
              </a:rPr>
              <a:t>中国公民王先生于</a:t>
            </a:r>
            <a:r>
              <a:rPr lang="en-US" altLang="zh-CN" sz="2400" b="1" dirty="0">
                <a:latin typeface="Arial" panose="020B0604020202020204" pitchFamily="34" charset="0"/>
              </a:rPr>
              <a:t>2019</a:t>
            </a:r>
            <a:r>
              <a:rPr lang="zh-CN" altLang="en-US" sz="2400" b="1" dirty="0">
                <a:latin typeface="Arial" panose="020B0604020202020204" pitchFamily="34" charset="0"/>
              </a:rPr>
              <a:t>年</a:t>
            </a:r>
            <a:r>
              <a:rPr lang="en-US" altLang="zh-CN" sz="2400" b="1" dirty="0">
                <a:latin typeface="Arial" panose="020B0604020202020204" pitchFamily="34" charset="0"/>
              </a:rPr>
              <a:t>1</a:t>
            </a:r>
            <a:r>
              <a:rPr lang="zh-CN" altLang="en-US" sz="2400" b="1" dirty="0">
                <a:latin typeface="Arial" panose="020B0604020202020204" pitchFamily="34" charset="0"/>
              </a:rPr>
              <a:t>月</a:t>
            </a:r>
            <a:r>
              <a:rPr lang="en-US" altLang="zh-CN" sz="2400" b="1" dirty="0">
                <a:latin typeface="Arial" panose="020B0604020202020204" pitchFamily="34" charset="0"/>
              </a:rPr>
              <a:t>1</a:t>
            </a:r>
            <a:r>
              <a:rPr lang="zh-CN" altLang="en-US" sz="2400" b="1" dirty="0">
                <a:latin typeface="Arial" panose="020B0604020202020204" pitchFamily="34" charset="0"/>
              </a:rPr>
              <a:t>日与一单位签订承包合同经营</a:t>
            </a:r>
            <a:endParaRPr lang="en-US" altLang="zh-CN"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招待所，承包期为</a:t>
            </a:r>
            <a:r>
              <a:rPr lang="en-US" altLang="zh-CN" sz="2400" b="1" dirty="0">
                <a:latin typeface="Arial" panose="020B0604020202020204" pitchFamily="34" charset="0"/>
              </a:rPr>
              <a:t>3</a:t>
            </a:r>
            <a:r>
              <a:rPr lang="zh-CN" altLang="en-US" sz="2400" b="1" dirty="0">
                <a:latin typeface="Arial" panose="020B0604020202020204" pitchFamily="34" charset="0"/>
              </a:rPr>
              <a:t>年。假设</a:t>
            </a:r>
            <a:r>
              <a:rPr lang="en-US" altLang="zh-CN" sz="2400" b="1" dirty="0">
                <a:latin typeface="Arial" panose="020B0604020202020204" pitchFamily="34" charset="0"/>
              </a:rPr>
              <a:t>2019</a:t>
            </a:r>
            <a:r>
              <a:rPr lang="zh-CN" altLang="en-US" sz="2400" b="1" dirty="0">
                <a:latin typeface="Arial" panose="020B0604020202020204" pitchFamily="34" charset="0"/>
              </a:rPr>
              <a:t>年招待所实现承包经营利</a:t>
            </a:r>
            <a:endParaRPr lang="en-US" altLang="zh-CN"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润</a:t>
            </a:r>
            <a:r>
              <a:rPr lang="en-US" altLang="zh-CN" sz="2400" b="1" dirty="0">
                <a:latin typeface="Arial" panose="020B0604020202020204" pitchFamily="34" charset="0"/>
              </a:rPr>
              <a:t>30</a:t>
            </a:r>
            <a:r>
              <a:rPr lang="zh-CN" altLang="en-US" sz="2400" b="1" dirty="0">
                <a:latin typeface="Arial" panose="020B0604020202020204" pitchFamily="34" charset="0"/>
              </a:rPr>
              <a:t>万元，按合同规定承包人每年应从承包经营利润中上</a:t>
            </a:r>
            <a:endParaRPr lang="en-US" altLang="zh-CN"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缴承包费</a:t>
            </a:r>
            <a:r>
              <a:rPr lang="en-US" altLang="zh-CN" sz="2400" b="1" dirty="0">
                <a:latin typeface="Arial" panose="020B0604020202020204" pitchFamily="34" charset="0"/>
              </a:rPr>
              <a:t>3</a:t>
            </a:r>
            <a:r>
              <a:rPr lang="zh-CN" altLang="en-US" sz="2400" b="1" dirty="0">
                <a:latin typeface="Arial" panose="020B0604020202020204" pitchFamily="34" charset="0"/>
              </a:rPr>
              <a:t>万元，其他成本费用以及可扣除的税金为</a:t>
            </a:r>
            <a:r>
              <a:rPr lang="en-US" altLang="zh-CN" sz="2400" b="1" dirty="0">
                <a:latin typeface="Arial" panose="020B0604020202020204" pitchFamily="34" charset="0"/>
              </a:rPr>
              <a:t>2.4</a:t>
            </a:r>
            <a:r>
              <a:rPr lang="zh-CN" altLang="en-US" sz="2400" b="1" dirty="0">
                <a:latin typeface="Arial" panose="020B0604020202020204" pitchFamily="34" charset="0"/>
              </a:rPr>
              <a:t>万。</a:t>
            </a:r>
            <a:endParaRPr lang="en-US" altLang="zh-CN"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王先生</a:t>
            </a:r>
            <a:r>
              <a:rPr lang="en-US" altLang="zh-CN" sz="2400" b="1" dirty="0">
                <a:latin typeface="Arial" panose="020B0604020202020204" pitchFamily="34" charset="0"/>
              </a:rPr>
              <a:t>2019</a:t>
            </a:r>
            <a:r>
              <a:rPr lang="zh-CN" altLang="en-US" sz="2400" b="1" dirty="0">
                <a:latin typeface="Arial" panose="020B0604020202020204" pitchFamily="34" charset="0"/>
              </a:rPr>
              <a:t>年应纳个人所得税税额：</a:t>
            </a:r>
            <a:endParaRPr lang="zh-CN" altLang="en-US"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①年应纳税所得额</a:t>
            </a:r>
            <a:endParaRPr lang="en-US" altLang="zh-CN" sz="2400" b="1" dirty="0">
              <a:latin typeface="Arial" panose="020B0604020202020204" pitchFamily="34" charset="0"/>
            </a:endParaRPr>
          </a:p>
          <a:p>
            <a:pPr marL="0" lvl="0" indent="0" eaLnBrk="1" hangingPunct="1">
              <a:spcBef>
                <a:spcPct val="0"/>
              </a:spcBef>
              <a:buNone/>
            </a:pPr>
            <a:r>
              <a:rPr lang="zh-CN" altLang="en-US" sz="2400" b="1" dirty="0">
                <a:latin typeface="Arial" panose="020B0604020202020204" pitchFamily="34" charset="0"/>
              </a:rPr>
              <a:t>＝</a:t>
            </a:r>
            <a:r>
              <a:rPr lang="zh-CN" altLang="en-US" sz="1800" b="1" dirty="0">
                <a:latin typeface="Arial" panose="020B0604020202020204" pitchFamily="34" charset="0"/>
              </a:rPr>
              <a:t>（全年收入总额－成本、费用、损失、税金以及以前年度的亏损）</a:t>
            </a:r>
            <a:endParaRPr lang="en-US" altLang="zh-CN" sz="18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a:t>
            </a:r>
            <a:r>
              <a:rPr lang="en-US" altLang="zh-CN" sz="2400" b="1" dirty="0">
                <a:latin typeface="Arial" panose="020B0604020202020204" pitchFamily="34" charset="0"/>
              </a:rPr>
              <a:t>30</a:t>
            </a:r>
            <a:r>
              <a:rPr lang="zh-CN" altLang="en-US" sz="2400" b="1" dirty="0">
                <a:latin typeface="Arial" panose="020B0604020202020204" pitchFamily="34" charset="0"/>
              </a:rPr>
              <a:t>－</a:t>
            </a:r>
            <a:r>
              <a:rPr lang="en-US" altLang="zh-CN" sz="2400" b="1" dirty="0">
                <a:latin typeface="Arial" panose="020B0604020202020204" pitchFamily="34" charset="0"/>
              </a:rPr>
              <a:t>3</a:t>
            </a:r>
            <a:r>
              <a:rPr lang="zh-CN" altLang="en-US" sz="2400" b="1" dirty="0">
                <a:latin typeface="Arial" panose="020B0604020202020204" pitchFamily="34" charset="0"/>
              </a:rPr>
              <a:t>－</a:t>
            </a:r>
            <a:r>
              <a:rPr lang="en-US" altLang="zh-CN" sz="2400" b="1" dirty="0">
                <a:latin typeface="Arial" panose="020B0604020202020204" pitchFamily="34" charset="0"/>
              </a:rPr>
              <a:t>2.4</a:t>
            </a:r>
            <a:r>
              <a:rPr lang="zh-CN" altLang="en-US" sz="2400" b="1" dirty="0">
                <a:latin typeface="Arial" panose="020B0604020202020204" pitchFamily="34" charset="0"/>
              </a:rPr>
              <a:t>＝</a:t>
            </a:r>
            <a:r>
              <a:rPr lang="en-US" altLang="zh-CN" sz="2400" b="1" dirty="0">
                <a:latin typeface="Arial" panose="020B0604020202020204" pitchFamily="34" charset="0"/>
              </a:rPr>
              <a:t>24.6</a:t>
            </a:r>
            <a:r>
              <a:rPr lang="zh-CN" altLang="en-US" sz="2400" b="1" dirty="0">
                <a:latin typeface="Arial" panose="020B0604020202020204" pitchFamily="34" charset="0"/>
              </a:rPr>
              <a:t>（万元）</a:t>
            </a:r>
            <a:endParaRPr lang="zh-CN" altLang="en-US" sz="2400" b="1" dirty="0">
              <a:latin typeface="Arial" panose="020B0604020202020204" pitchFamily="34" charset="0"/>
            </a:endParaRPr>
          </a:p>
          <a:p>
            <a:pPr marL="0" lvl="0" indent="0" eaLnBrk="1" hangingPunct="1">
              <a:lnSpc>
                <a:spcPct val="150000"/>
              </a:lnSpc>
              <a:spcBef>
                <a:spcPct val="0"/>
              </a:spcBef>
              <a:buNone/>
            </a:pPr>
            <a:r>
              <a:rPr lang="zh-CN" altLang="en-US" sz="2400" b="1" dirty="0">
                <a:latin typeface="Arial" panose="020B0604020202020204" pitchFamily="34" charset="0"/>
              </a:rPr>
              <a:t>②应纳税额</a:t>
            </a:r>
            <a:r>
              <a:rPr lang="en-US" altLang="zh-CN" sz="2400" b="1" dirty="0">
                <a:latin typeface="Arial" panose="020B0604020202020204" pitchFamily="34" charset="0"/>
              </a:rPr>
              <a:t>=24.6×20</a:t>
            </a:r>
            <a:r>
              <a:rPr lang="zh-CN" altLang="en-US" sz="2400" b="1" dirty="0">
                <a:latin typeface="Arial" panose="020B0604020202020204" pitchFamily="34" charset="0"/>
              </a:rPr>
              <a:t>％－</a:t>
            </a:r>
            <a:r>
              <a:rPr lang="en-US" altLang="zh-CN" sz="2400" b="1" dirty="0">
                <a:latin typeface="Arial" panose="020B0604020202020204" pitchFamily="34" charset="0"/>
              </a:rPr>
              <a:t>10500</a:t>
            </a:r>
            <a:r>
              <a:rPr lang="zh-CN" altLang="en-US" sz="2400" b="1" dirty="0">
                <a:latin typeface="Arial" panose="020B0604020202020204" pitchFamily="34" charset="0"/>
              </a:rPr>
              <a:t>＝    </a:t>
            </a:r>
            <a:r>
              <a:rPr lang="en-US" altLang="zh-CN" sz="2400" b="1" dirty="0">
                <a:latin typeface="Arial" panose="020B0604020202020204" pitchFamily="34" charset="0"/>
              </a:rPr>
              <a:t>****</a:t>
            </a:r>
            <a:r>
              <a:rPr lang="zh-CN" altLang="en-US" sz="2400" b="1" dirty="0">
                <a:latin typeface="Arial" panose="020B0604020202020204" pitchFamily="34" charset="0"/>
              </a:rPr>
              <a:t>（万元）</a:t>
            </a:r>
            <a:endParaRPr lang="zh-CN" altLang="en-US" sz="2400" b="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5475">
                                            <p:txEl>
                                              <p:charRg st="0" end="30"/>
                                            </p:txEl>
                                          </p:spTgt>
                                        </p:tgtEl>
                                        <p:attrNameLst>
                                          <p:attrName>style.visibility</p:attrName>
                                        </p:attrNameLst>
                                      </p:cBhvr>
                                      <p:to>
                                        <p:strVal val="visible"/>
                                      </p:to>
                                    </p:set>
                                    <p:anim to="" calcmode="lin" valueType="num">
                                      <p:cBhvr>
                                        <p:cTn id="7" dur="1" fill="hold"/>
                                        <p:tgtEl>
                                          <p:spTgt spid="105475">
                                            <p:txEl>
                                              <p:charRg st="0" end="30"/>
                                            </p:txEl>
                                          </p:spTgt>
                                        </p:tgtEl>
                                        <p:attrNameLst>
                                          <p:attrName>style.visibility</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105475">
                                            <p:txEl>
                                              <p:charRg st="30" end="59"/>
                                            </p:txEl>
                                          </p:spTgt>
                                        </p:tgtEl>
                                        <p:attrNameLst>
                                          <p:attrName>style.visibility</p:attrName>
                                        </p:attrNameLst>
                                      </p:cBhvr>
                                      <p:to>
                                        <p:strVal val="visible"/>
                                      </p:to>
                                    </p:set>
                                    <p:anim to="" calcmode="lin" valueType="num">
                                      <p:cBhvr>
                                        <p:cTn id="10" dur="1" fill="hold"/>
                                        <p:tgtEl>
                                          <p:spTgt spid="105475">
                                            <p:txEl>
                                              <p:charRg st="30" end="59"/>
                                            </p:txEl>
                                          </p:spTgt>
                                        </p:tgtEl>
                                        <p:attrNameLst>
                                          <p:attrName>style.visibility</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05475">
                                            <p:txEl>
                                              <p:charRg st="59" end="86"/>
                                            </p:txEl>
                                          </p:spTgt>
                                        </p:tgtEl>
                                        <p:attrNameLst>
                                          <p:attrName>style.visibility</p:attrName>
                                        </p:attrNameLst>
                                      </p:cBhvr>
                                      <p:to>
                                        <p:strVal val="visible"/>
                                      </p:to>
                                    </p:set>
                                    <p:anim to="" calcmode="lin" valueType="num">
                                      <p:cBhvr>
                                        <p:cTn id="13" dur="1" fill="hold"/>
                                        <p:tgtEl>
                                          <p:spTgt spid="105475">
                                            <p:txEl>
                                              <p:charRg st="59" end="86"/>
                                            </p:txEl>
                                          </p:spTgt>
                                        </p:tgtEl>
                                        <p:attrNameLst>
                                          <p:attrName>style.visibility</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105475">
                                            <p:txEl>
                                              <p:charRg st="86" end="115"/>
                                            </p:txEl>
                                          </p:spTgt>
                                        </p:tgtEl>
                                        <p:attrNameLst>
                                          <p:attrName>style.visibility</p:attrName>
                                        </p:attrNameLst>
                                      </p:cBhvr>
                                      <p:to>
                                        <p:strVal val="visible"/>
                                      </p:to>
                                    </p:set>
                                    <p:anim to="" calcmode="lin" valueType="num">
                                      <p:cBhvr>
                                        <p:cTn id="16" dur="1" fill="hold"/>
                                        <p:tgtEl>
                                          <p:spTgt spid="105475">
                                            <p:txEl>
                                              <p:charRg st="86" end="115"/>
                                            </p:txEl>
                                          </p:spTgt>
                                        </p:tgtEl>
                                        <p:attrNameLst>
                                          <p:attrName>style.visibility</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105475">
                                            <p:txEl>
                                              <p:charRg st="115" end="134"/>
                                            </p:txEl>
                                          </p:spTgt>
                                        </p:tgtEl>
                                        <p:attrNameLst>
                                          <p:attrName>style.visibility</p:attrName>
                                        </p:attrNameLst>
                                      </p:cBhvr>
                                      <p:to>
                                        <p:strVal val="visible"/>
                                      </p:to>
                                    </p:set>
                                    <p:anim to="" calcmode="lin" valueType="num">
                                      <p:cBhvr>
                                        <p:cTn id="19" dur="1" fill="hold"/>
                                        <p:tgtEl>
                                          <p:spTgt spid="105475">
                                            <p:txEl>
                                              <p:charRg st="115" end="134"/>
                                            </p:txEl>
                                          </p:spTgt>
                                        </p:tgtEl>
                                        <p:attrNameLst>
                                          <p:attrName>style.visibility</p:attrName>
                                        </p:attrNameLst>
                                      </p:cBhvr>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105475">
                                            <p:txEl>
                                              <p:charRg st="134" end="143"/>
                                            </p:txEl>
                                          </p:spTgt>
                                        </p:tgtEl>
                                        <p:attrNameLst>
                                          <p:attrName>style.visibility</p:attrName>
                                        </p:attrNameLst>
                                      </p:cBhvr>
                                      <p:to>
                                        <p:strVal val="visible"/>
                                      </p:to>
                                    </p:set>
                                    <p:anim to="" calcmode="lin" valueType="num">
                                      <p:cBhvr>
                                        <p:cTn id="24" dur="1" fill="hold"/>
                                        <p:tgtEl>
                                          <p:spTgt spid="105475">
                                            <p:txEl>
                                              <p:charRg st="134" end="143"/>
                                            </p:txEl>
                                          </p:spTgt>
                                        </p:tgtEl>
                                        <p:attrNameLst>
                                          <p:attrName>style.visibility</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105475">
                                            <p:txEl>
                                              <p:charRg st="143" end="174"/>
                                            </p:txEl>
                                          </p:spTgt>
                                        </p:tgtEl>
                                        <p:attrNameLst>
                                          <p:attrName>style.visibility</p:attrName>
                                        </p:attrNameLst>
                                      </p:cBhvr>
                                      <p:to>
                                        <p:strVal val="visible"/>
                                      </p:to>
                                    </p:set>
                                    <p:anim to="" calcmode="lin" valueType="num">
                                      <p:cBhvr>
                                        <p:cTn id="27" dur="1" fill="hold"/>
                                        <p:tgtEl>
                                          <p:spTgt spid="105475">
                                            <p:txEl>
                                              <p:charRg st="143" end="174"/>
                                            </p:txEl>
                                          </p:spTgt>
                                        </p:tgtEl>
                                        <p:attrNameLst>
                                          <p:attrName>style.visibility</p:attrName>
                                        </p:attrNameLst>
                                      </p:cBhvr>
                                    </p:anim>
                                  </p:childTnLst>
                                </p:cTn>
                              </p:par>
                              <p:par>
                                <p:cTn id="28" presetID="24" presetClass="entr" presetSubtype="0" fill="hold" nodeType="withEffect">
                                  <p:stCondLst>
                                    <p:cond delay="0"/>
                                  </p:stCondLst>
                                  <p:childTnLst>
                                    <p:set>
                                      <p:cBhvr>
                                        <p:cTn id="29" dur="1" fill="hold">
                                          <p:stCondLst>
                                            <p:cond delay="0"/>
                                          </p:stCondLst>
                                        </p:cTn>
                                        <p:tgtEl>
                                          <p:spTgt spid="105475">
                                            <p:txEl>
                                              <p:charRg st="174" end="193"/>
                                            </p:txEl>
                                          </p:spTgt>
                                        </p:tgtEl>
                                        <p:attrNameLst>
                                          <p:attrName>style.visibility</p:attrName>
                                        </p:attrNameLst>
                                      </p:cBhvr>
                                      <p:to>
                                        <p:strVal val="visible"/>
                                      </p:to>
                                    </p:set>
                                    <p:anim to="" calcmode="lin" valueType="num">
                                      <p:cBhvr>
                                        <p:cTn id="30" dur="1" fill="hold"/>
                                        <p:tgtEl>
                                          <p:spTgt spid="105475">
                                            <p:txEl>
                                              <p:charRg st="174" end="193"/>
                                            </p:txEl>
                                          </p:spTgt>
                                        </p:tgtEl>
                                        <p:attrNameLst>
                                          <p:attrName>style.visibility</p:attrName>
                                        </p:attrNameLst>
                                      </p:cBhvr>
                                    </p:anim>
                                  </p:childTnLst>
                                </p:cTn>
                              </p:par>
                              <p:par>
                                <p:cTn id="31" presetID="24" presetClass="entr" presetSubtype="0" fill="hold" nodeType="withEffect">
                                  <p:stCondLst>
                                    <p:cond delay="0"/>
                                  </p:stCondLst>
                                  <p:childTnLst>
                                    <p:set>
                                      <p:cBhvr>
                                        <p:cTn id="32" dur="1" fill="hold">
                                          <p:stCondLst>
                                            <p:cond delay="0"/>
                                          </p:stCondLst>
                                        </p:cTn>
                                        <p:tgtEl>
                                          <p:spTgt spid="105475">
                                            <p:txEl>
                                              <p:charRg st="193" end="227"/>
                                            </p:txEl>
                                          </p:spTgt>
                                        </p:tgtEl>
                                        <p:attrNameLst>
                                          <p:attrName>style.visibility</p:attrName>
                                        </p:attrNameLst>
                                      </p:cBhvr>
                                      <p:to>
                                        <p:strVal val="visible"/>
                                      </p:to>
                                    </p:set>
                                    <p:anim to="" calcmode="lin" valueType="num">
                                      <p:cBhvr>
                                        <p:cTn id="33" dur="1" fill="hold"/>
                                        <p:tgtEl>
                                          <p:spTgt spid="105475">
                                            <p:txEl>
                                              <p:charRg st="193" end="227"/>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5"/>
          <p:cNvSpPr txBox="1"/>
          <p:nvPr/>
        </p:nvSpPr>
        <p:spPr>
          <a:xfrm>
            <a:off x="500063" y="938213"/>
            <a:ext cx="8208962" cy="1374775"/>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对纳税人的财产租赁所得，实行定额和定率两种费用扣除方法。 </a:t>
            </a:r>
            <a:endParaRPr lang="zh-CN" altLang="en-US" sz="2800" b="1" dirty="0">
              <a:latin typeface="微软雅黑" panose="020B0503020204020204" pitchFamily="34" charset="-122"/>
              <a:ea typeface="微软雅黑" panose="020B0503020204020204" pitchFamily="34" charset="-122"/>
            </a:endParaRPr>
          </a:p>
        </p:txBody>
      </p:sp>
      <p:sp>
        <p:nvSpPr>
          <p:cNvPr id="4" name="Text Box 6"/>
          <p:cNvSpPr txBox="1"/>
          <p:nvPr/>
        </p:nvSpPr>
        <p:spPr>
          <a:xfrm>
            <a:off x="611188" y="2466975"/>
            <a:ext cx="71294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57200" lvl="0" indent="-457200" eaLnBrk="1" latinLnBrk="1">
              <a:spcBef>
                <a:spcPct val="0"/>
              </a:spcBef>
              <a:buNone/>
            </a:pP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定额扣除</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grpSp>
        <p:nvGrpSpPr>
          <p:cNvPr id="2" name="Group 7"/>
          <p:cNvGrpSpPr/>
          <p:nvPr/>
        </p:nvGrpSpPr>
        <p:grpSpPr>
          <a:xfrm>
            <a:off x="611188" y="3038475"/>
            <a:ext cx="8208962" cy="1033463"/>
            <a:chOff x="385" y="979"/>
            <a:chExt cx="5171" cy="651"/>
          </a:xfrm>
        </p:grpSpPr>
        <p:sp>
          <p:nvSpPr>
            <p:cNvPr id="107530" name="Text Box 8"/>
            <p:cNvSpPr txBox="1"/>
            <p:nvPr/>
          </p:nvSpPr>
          <p:spPr>
            <a:xfrm>
              <a:off x="385" y="979"/>
              <a:ext cx="5171" cy="353"/>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latin typeface="宋体" panose="02010600030101010101" pitchFamily="2" charset="-122"/>
                </a:rPr>
                <a:t>    </a:t>
              </a:r>
              <a:r>
                <a:rPr lang="zh-CN" altLang="en-US" sz="2400" b="1" dirty="0">
                  <a:latin typeface="宋体" panose="02010600030101010101" pitchFamily="2" charset="-122"/>
                </a:rPr>
                <a:t>即每次收入不超过</a:t>
              </a:r>
              <a:r>
                <a:rPr lang="en-US" altLang="zh-CN" sz="2400" b="1" dirty="0">
                  <a:latin typeface="宋体" panose="02010600030101010101" pitchFamily="2" charset="-122"/>
                </a:rPr>
                <a:t>4000</a:t>
              </a:r>
              <a:r>
                <a:rPr lang="zh-CN" altLang="en-US" sz="2400" b="1" dirty="0">
                  <a:latin typeface="宋体" panose="02010600030101010101" pitchFamily="2" charset="-122"/>
                </a:rPr>
                <a:t>元的定额扣除费用扣除额</a:t>
              </a:r>
              <a:r>
                <a:rPr lang="en-US" altLang="zh-CN" sz="2400" b="1" dirty="0">
                  <a:latin typeface="宋体" panose="02010600030101010101" pitchFamily="2" charset="-122"/>
                </a:rPr>
                <a:t>800</a:t>
              </a:r>
              <a:r>
                <a:rPr lang="zh-CN" altLang="en-US" sz="2400" b="1" dirty="0">
                  <a:latin typeface="宋体" panose="02010600030101010101" pitchFamily="2" charset="-122"/>
                </a:rPr>
                <a:t>元。</a:t>
              </a:r>
              <a:endParaRPr lang="zh-CN" altLang="en-US" sz="2400" b="1" dirty="0">
                <a:latin typeface="宋体" panose="02010600030101010101" pitchFamily="2" charset="-122"/>
              </a:endParaRPr>
            </a:p>
          </p:txBody>
        </p:sp>
        <p:sp>
          <p:nvSpPr>
            <p:cNvPr id="107531" name="Text Box 9"/>
            <p:cNvSpPr txBox="1"/>
            <p:nvPr/>
          </p:nvSpPr>
          <p:spPr>
            <a:xfrm>
              <a:off x="765" y="1339"/>
              <a:ext cx="3493" cy="291"/>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宋体" panose="02010600030101010101" pitchFamily="2" charset="-122"/>
                </a:rPr>
                <a:t>应纳税所得额＝每次收入额－</a:t>
              </a:r>
              <a:r>
                <a:rPr lang="en-US" altLang="zh-CN" sz="2400" b="1" dirty="0">
                  <a:latin typeface="宋体" panose="02010600030101010101" pitchFamily="2" charset="-122"/>
                </a:rPr>
                <a:t>800</a:t>
              </a:r>
              <a:endParaRPr lang="en-US" altLang="zh-CN" sz="2400" b="1" dirty="0">
                <a:latin typeface="宋体" panose="02010600030101010101" pitchFamily="2" charset="-122"/>
              </a:endParaRPr>
            </a:p>
          </p:txBody>
        </p:sp>
      </p:grpSp>
      <p:sp>
        <p:nvSpPr>
          <p:cNvPr id="8" name="Text Box 4"/>
          <p:cNvSpPr txBox="1"/>
          <p:nvPr/>
        </p:nvSpPr>
        <p:spPr>
          <a:xfrm>
            <a:off x="611188" y="4321175"/>
            <a:ext cx="71294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57200" lvl="0" indent="-457200" eaLnBrk="1" latinLnBrk="1">
              <a:spcBef>
                <a:spcPct val="0"/>
              </a:spcBef>
              <a:buNone/>
            </a:pP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定率扣除</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grpSp>
        <p:nvGrpSpPr>
          <p:cNvPr id="5" name="Group 5"/>
          <p:cNvGrpSpPr/>
          <p:nvPr/>
        </p:nvGrpSpPr>
        <p:grpSpPr>
          <a:xfrm>
            <a:off x="611188" y="4824413"/>
            <a:ext cx="8208962" cy="1247775"/>
            <a:chOff x="385" y="935"/>
            <a:chExt cx="5171" cy="786"/>
          </a:xfrm>
        </p:grpSpPr>
        <p:sp>
          <p:nvSpPr>
            <p:cNvPr id="107528" name="Text Box 6"/>
            <p:cNvSpPr txBox="1"/>
            <p:nvPr/>
          </p:nvSpPr>
          <p:spPr>
            <a:xfrm>
              <a:off x="385" y="935"/>
              <a:ext cx="5171" cy="407"/>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en-US" altLang="zh-CN" sz="2400" b="1" dirty="0">
                  <a:latin typeface="宋体" panose="02010600030101010101" pitchFamily="2" charset="-122"/>
                </a:rPr>
                <a:t>    </a:t>
              </a:r>
              <a:r>
                <a:rPr lang="zh-CN" altLang="en-US" sz="2400" b="1" dirty="0">
                  <a:latin typeface="宋体" panose="02010600030101010101" pitchFamily="2" charset="-122"/>
                </a:rPr>
                <a:t>每次收入超过</a:t>
              </a:r>
              <a:r>
                <a:rPr lang="en-US" altLang="zh-CN" sz="2400" b="1" dirty="0">
                  <a:latin typeface="宋体" panose="02010600030101010101" pitchFamily="2" charset="-122"/>
                </a:rPr>
                <a:t>4000</a:t>
              </a:r>
              <a:r>
                <a:rPr lang="zh-CN" altLang="en-US" sz="2400" b="1" dirty="0">
                  <a:latin typeface="宋体" panose="02010600030101010101" pitchFamily="2" charset="-122"/>
                </a:rPr>
                <a:t>元的，定率扣除费用扣除</a:t>
              </a:r>
              <a:r>
                <a:rPr lang="en-US" altLang="zh-CN" sz="2400" b="1" dirty="0">
                  <a:latin typeface="宋体" panose="02010600030101010101" pitchFamily="2" charset="-122"/>
                </a:rPr>
                <a:t>20%</a:t>
              </a:r>
              <a:r>
                <a:rPr lang="zh-CN" altLang="en-US" sz="2400" b="1" dirty="0">
                  <a:latin typeface="宋体" panose="02010600030101010101" pitchFamily="2" charset="-122"/>
                </a:rPr>
                <a:t>，</a:t>
              </a:r>
              <a:endParaRPr lang="zh-CN" altLang="en-US" sz="2400" b="1" dirty="0">
                <a:latin typeface="宋体" panose="02010600030101010101" pitchFamily="2" charset="-122"/>
              </a:endParaRPr>
            </a:p>
          </p:txBody>
        </p:sp>
        <p:sp>
          <p:nvSpPr>
            <p:cNvPr id="107529" name="Text Box 7"/>
            <p:cNvSpPr txBox="1"/>
            <p:nvPr/>
          </p:nvSpPr>
          <p:spPr>
            <a:xfrm>
              <a:off x="839" y="1430"/>
              <a:ext cx="4354" cy="291"/>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latin typeface="宋体" panose="02010600030101010101" pitchFamily="2" charset="-122"/>
                </a:rPr>
                <a:t>应纳税所得额＝每次收入额</a:t>
              </a:r>
              <a:r>
                <a:rPr lang="en-US" altLang="zh-CN" sz="2400" b="1" dirty="0">
                  <a:latin typeface="宋体" panose="02010600030101010101" pitchFamily="2" charset="-122"/>
                </a:rPr>
                <a:t>×(1</a:t>
              </a:r>
              <a:r>
                <a:rPr lang="zh-CN" altLang="en-US" sz="2400" b="1" dirty="0">
                  <a:latin typeface="宋体" panose="02010600030101010101" pitchFamily="2" charset="-122"/>
                </a:rPr>
                <a:t>－</a:t>
              </a:r>
              <a:r>
                <a:rPr lang="en-US" altLang="zh-CN" sz="2400" b="1" dirty="0">
                  <a:latin typeface="宋体" panose="02010600030101010101" pitchFamily="2" charset="-122"/>
                </a:rPr>
                <a:t>20%)</a:t>
              </a:r>
              <a:endParaRPr lang="en-US" altLang="zh-CN" sz="2400" b="1" dirty="0">
                <a:latin typeface="宋体" panose="02010600030101010101" pitchFamily="2" charset="-122"/>
              </a:endParaRPr>
            </a:p>
          </p:txBody>
        </p:sp>
      </p:grpSp>
      <p:sp>
        <p:nvSpPr>
          <p:cNvPr id="107527"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6. </a:t>
            </a:r>
            <a:r>
              <a:rPr lang="zh-CN" altLang="en-US" sz="2800" b="1" dirty="0">
                <a:solidFill>
                  <a:srgbClr val="FFFFFF"/>
                </a:solidFill>
                <a:latin typeface="微软雅黑" panose="020B0503020204020204" pitchFamily="34" charset="-122"/>
                <a:ea typeface="微软雅黑" panose="020B0503020204020204" pitchFamily="34" charset="-122"/>
              </a:rPr>
              <a:t>财产租赁所得（分类纳税）；</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6.</a:t>
            </a:r>
            <a:r>
              <a:rPr lang="zh-CN" altLang="en-US" sz="2800" b="1" dirty="0">
                <a:solidFill>
                  <a:srgbClr val="FFFFFF"/>
                </a:solidFill>
                <a:latin typeface="微软雅黑" panose="020B0503020204020204" pitchFamily="34" charset="-122"/>
                <a:ea typeface="微软雅黑" panose="020B0503020204020204" pitchFamily="34" charset="-122"/>
              </a:rPr>
              <a:t>财产租赁所得</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08547" name="矩形 2"/>
          <p:cNvSpPr/>
          <p:nvPr/>
        </p:nvSpPr>
        <p:spPr>
          <a:xfrm>
            <a:off x="428625" y="1428750"/>
            <a:ext cx="8072438" cy="51323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457200" lvl="1" indent="0" eaLnBrk="1" hangingPunct="1">
              <a:lnSpc>
                <a:spcPct val="200000"/>
              </a:lnSpc>
              <a:spcBef>
                <a:spcPct val="0"/>
              </a:spcBef>
              <a:buNone/>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）租赁中的税金和教育费附加，允许扣除；</a:t>
            </a:r>
            <a:endParaRPr lang="zh-CN" altLang="en-US" b="1" dirty="0">
              <a:latin typeface="微软雅黑" panose="020B0503020204020204" pitchFamily="34" charset="-122"/>
              <a:ea typeface="微软雅黑" panose="020B0503020204020204" pitchFamily="34" charset="-122"/>
            </a:endParaRPr>
          </a:p>
          <a:p>
            <a:pPr marL="457200" lvl="1" indent="0" eaLnBrk="1" hangingPunct="1">
              <a:lnSpc>
                <a:spcPct val="200000"/>
              </a:lnSpc>
              <a:spcBef>
                <a:spcPct val="0"/>
              </a:spcBef>
              <a:buNone/>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）出租财产的实际开支的修缮费用。每次以</a:t>
            </a:r>
            <a:r>
              <a:rPr lang="en-US" altLang="zh-CN" b="1" dirty="0">
                <a:latin typeface="微软雅黑" panose="020B0503020204020204" pitchFamily="34" charset="-122"/>
                <a:ea typeface="微软雅黑" panose="020B0503020204020204" pitchFamily="34" charset="-122"/>
              </a:rPr>
              <a:t>800</a:t>
            </a:r>
            <a:r>
              <a:rPr lang="zh-CN" altLang="en-US" b="1" dirty="0">
                <a:latin typeface="微软雅黑" panose="020B0503020204020204" pitchFamily="34" charset="-122"/>
                <a:ea typeface="微软雅黑" panose="020B0503020204020204" pitchFamily="34" charset="-122"/>
              </a:rPr>
              <a:t>元为限，一次未扣完下次继续扣除；</a:t>
            </a:r>
            <a:endParaRPr lang="en-US" altLang="zh-CN" b="1" dirty="0">
              <a:latin typeface="微软雅黑" panose="020B0503020204020204" pitchFamily="34" charset="-122"/>
              <a:ea typeface="微软雅黑" panose="020B0503020204020204" pitchFamily="34" charset="-122"/>
            </a:endParaRPr>
          </a:p>
          <a:p>
            <a:pPr marL="457200" lvl="1" indent="0" eaLnBrk="1" hangingPunct="1">
              <a:lnSpc>
                <a:spcPct val="200000"/>
              </a:lnSpc>
              <a:spcBef>
                <a:spcPct val="0"/>
              </a:spcBef>
              <a:buNone/>
            </a:pP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）个人按照市场价出租的居民住房，自</a:t>
            </a:r>
            <a:r>
              <a:rPr lang="en-US" altLang="zh-CN" b="1" dirty="0">
                <a:latin typeface="微软雅黑" panose="020B0503020204020204" pitchFamily="34" charset="-122"/>
                <a:ea typeface="微软雅黑" panose="020B0503020204020204" pitchFamily="34" charset="-122"/>
              </a:rPr>
              <a:t>2001</a:t>
            </a:r>
            <a:r>
              <a:rPr lang="zh-CN" altLang="en-US" b="1" dirty="0">
                <a:latin typeface="微软雅黑" panose="020B0503020204020204" pitchFamily="34" charset="-122"/>
                <a:ea typeface="微软雅黑" panose="020B0503020204020204" pitchFamily="34" charset="-122"/>
              </a:rPr>
              <a:t>年</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月</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日起，暂减按</a:t>
            </a:r>
            <a:r>
              <a:rPr lang="en-US" altLang="zh-CN" b="1" dirty="0">
                <a:latin typeface="微软雅黑" panose="020B0503020204020204" pitchFamily="34" charset="-122"/>
                <a:ea typeface="微软雅黑" panose="020B0503020204020204" pitchFamily="34" charset="-122"/>
              </a:rPr>
              <a:t>10%</a:t>
            </a:r>
            <a:r>
              <a:rPr lang="zh-CN" altLang="en-US" b="1" dirty="0">
                <a:latin typeface="微软雅黑" panose="020B0503020204020204" pitchFamily="34" charset="-122"/>
                <a:ea typeface="微软雅黑" panose="020B0503020204020204" pitchFamily="34" charset="-122"/>
              </a:rPr>
              <a:t>征收个人所得税。</a:t>
            </a:r>
            <a:endParaRPr lang="zh-CN" altLang="en-US" b="1" dirty="0">
              <a:latin typeface="微软雅黑" panose="020B0503020204020204" pitchFamily="34" charset="-122"/>
              <a:ea typeface="微软雅黑" panose="020B0503020204020204" pitchFamily="34" charset="-122"/>
            </a:endParaRPr>
          </a:p>
          <a:p>
            <a:pPr marL="457200" lvl="1" indent="0" eaLnBrk="1" hangingPunct="1">
              <a:lnSpc>
                <a:spcPct val="200000"/>
              </a:lnSpc>
              <a:spcBef>
                <a:spcPct val="0"/>
              </a:spcBef>
              <a:buNone/>
            </a:pP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6.</a:t>
            </a:r>
            <a:r>
              <a:rPr lang="zh-CN" altLang="en-US" sz="2800" b="1" dirty="0">
                <a:solidFill>
                  <a:srgbClr val="FFFFFF"/>
                </a:solidFill>
                <a:latin typeface="微软雅黑" panose="020B0503020204020204" pitchFamily="34" charset="-122"/>
                <a:ea typeface="微软雅黑" panose="020B0503020204020204" pitchFamily="34" charset="-122"/>
              </a:rPr>
              <a:t>财产租赁所得和转让所得（营改增后通知）；</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08547" name="Rectangle 4"/>
          <p:cNvSpPr>
            <a:spLocks noChangeArrowheads="1"/>
          </p:cNvSpPr>
          <p:nvPr/>
        </p:nvSpPr>
        <p:spPr bwMode="auto">
          <a:xfrm>
            <a:off x="428625" y="1285875"/>
            <a:ext cx="8358188" cy="4524375"/>
          </a:xfrm>
          <a:prstGeom prst="rect">
            <a:avLst/>
          </a:prstGeom>
          <a:noFill/>
          <a:ln w="9525">
            <a:noFill/>
            <a:miter lim="800000"/>
          </a:ln>
        </p:spPr>
        <p:txBody>
          <a:bodyPr anchor="ctr">
            <a:spAutoFit/>
          </a:bodyPr>
          <a:lstStyle/>
          <a:p>
            <a:pPr marL="0" marR="0" lvl="0" indent="3048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一</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个人</a:t>
            </a:r>
            <a:r>
              <a:rPr kumimoji="0" lang="zh-CN" altLang="en-US" sz="2400" b="1" i="0" u="none" strike="noStrike" kern="1200" cap="none" spc="0" normalizeH="0" baseline="0" noProof="0" dirty="0">
                <a:ln>
                  <a:noFill/>
                </a:ln>
                <a:solidFill>
                  <a:srgbClr val="FF0000"/>
                </a:solidFill>
                <a:effectLst/>
                <a:uLnTx/>
                <a:uFillTx/>
                <a:latin typeface="+mn-ea"/>
                <a:ea typeface="+mn-ea"/>
                <a:cs typeface="+mn-cs"/>
              </a:rPr>
              <a:t>转让</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房屋的个人所得税应税收入</a:t>
            </a:r>
            <a:r>
              <a:rPr kumimoji="0" lang="zh-CN" altLang="en-US" sz="2400" b="1" i="0" u="none" strike="noStrike" kern="1200" cap="none" spc="0" normalizeH="0" baseline="0" noProof="0" dirty="0">
                <a:ln>
                  <a:noFill/>
                </a:ln>
                <a:solidFill>
                  <a:srgbClr val="FF0000"/>
                </a:solidFill>
                <a:effectLst/>
                <a:uLnTx/>
                <a:uFillTx/>
                <a:latin typeface="+mn-ea"/>
                <a:ea typeface="+mn-ea"/>
                <a:cs typeface="+mn-cs"/>
              </a:rPr>
              <a:t>不含增值税</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，其取得房屋时所支付价款中包含的增值税计入财产原值，计算转让所得时可扣除的税费</a:t>
            </a:r>
            <a:r>
              <a:rPr kumimoji="0" lang="zh-CN" altLang="en-US" sz="2400" b="0" i="1" u="sng" strike="noStrike" kern="1200" cap="none" spc="0" normalizeH="0" baseline="0" noProof="0" dirty="0">
                <a:ln>
                  <a:noFill/>
                </a:ln>
                <a:solidFill>
                  <a:srgbClr val="FF0000"/>
                </a:solidFill>
                <a:effectLst/>
                <a:uLnTx/>
                <a:uFillTx/>
                <a:latin typeface="+mn-ea"/>
                <a:ea typeface="+mn-ea"/>
                <a:cs typeface="+mn-cs"/>
              </a:rPr>
              <a:t>不包括本次转让缴纳的增值税</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 </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a:p>
            <a:pPr marL="0" marR="0" lvl="0" indent="3048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 （二）个人</a:t>
            </a:r>
            <a:r>
              <a:rPr kumimoji="0" lang="zh-CN" altLang="en-US" sz="2400" b="1" i="0" u="none" strike="noStrike" kern="1200" cap="none" spc="0" normalizeH="0" baseline="0" noProof="0" dirty="0">
                <a:ln>
                  <a:noFill/>
                </a:ln>
                <a:solidFill>
                  <a:srgbClr val="FF0000"/>
                </a:solidFill>
                <a:effectLst/>
                <a:uLnTx/>
                <a:uFillTx/>
                <a:latin typeface="+mn-ea"/>
                <a:ea typeface="+mn-ea"/>
                <a:cs typeface="+mn-cs"/>
              </a:rPr>
              <a:t>出租</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房屋的个人所得税应税收入</a:t>
            </a:r>
            <a:r>
              <a:rPr kumimoji="0" lang="zh-CN" altLang="en-US" sz="2400" b="1" i="0" u="none" strike="noStrike" kern="1200" cap="none" spc="0" normalizeH="0" baseline="0" noProof="0" dirty="0">
                <a:ln>
                  <a:noFill/>
                </a:ln>
                <a:solidFill>
                  <a:srgbClr val="FF0000"/>
                </a:solidFill>
                <a:effectLst/>
                <a:uLnTx/>
                <a:uFillTx/>
                <a:latin typeface="+mn-ea"/>
                <a:ea typeface="+mn-ea"/>
                <a:cs typeface="+mn-cs"/>
              </a:rPr>
              <a:t>不含增值税</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，计算房屋出租所得可扣除的税费</a:t>
            </a:r>
            <a:r>
              <a:rPr kumimoji="0" lang="zh-CN" altLang="en-US" sz="2400" b="0" i="1" u="sng" strike="noStrike" kern="1200" cap="none" spc="0" normalizeH="0" baseline="0" noProof="0" dirty="0">
                <a:ln>
                  <a:noFill/>
                </a:ln>
                <a:solidFill>
                  <a:srgbClr val="FF0000"/>
                </a:solidFill>
                <a:effectLst/>
                <a:uLnTx/>
                <a:uFillTx/>
                <a:latin typeface="+mn-ea"/>
                <a:ea typeface="+mn-ea"/>
                <a:cs typeface="+mn-cs"/>
              </a:rPr>
              <a:t>不包括本次出租缴纳的增值税</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a:t>
            </a:r>
            <a:endParaRPr kumimoji="0" lang="en-US" altLang="zh-CN" sz="2400" b="0" i="0" u="none" strike="noStrike" kern="1200" cap="none" spc="0" normalizeH="0" baseline="0" noProof="0" dirty="0">
              <a:ln>
                <a:noFill/>
              </a:ln>
              <a:solidFill>
                <a:schemeClr val="tx1"/>
              </a:solidFill>
              <a:effectLst/>
              <a:uLnTx/>
              <a:uFillTx/>
              <a:latin typeface="+mn-ea"/>
              <a:ea typeface="+mn-ea"/>
              <a:cs typeface="+mn-cs"/>
            </a:endParaRPr>
          </a:p>
          <a:p>
            <a:pPr marL="0" marR="0" lvl="0" indent="304800" algn="l" defTabSz="914400" rtl="0" eaLnBrk="0" fontAlgn="base" latinLnBrk="0" hangingPunct="0">
              <a:lnSpc>
                <a:spcPct val="15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（三）个人</a:t>
            </a:r>
            <a:r>
              <a:rPr kumimoji="0" lang="zh-CN" altLang="en-US" sz="2400" b="1" i="0" u="none" strike="noStrike" kern="1200" cap="none" spc="0" normalizeH="0" baseline="0" noProof="0" dirty="0">
                <a:ln>
                  <a:noFill/>
                </a:ln>
                <a:solidFill>
                  <a:srgbClr val="FF0000"/>
                </a:solidFill>
                <a:effectLst/>
                <a:uLnTx/>
                <a:uFillTx/>
                <a:latin typeface="+mn-ea"/>
                <a:ea typeface="+mn-ea"/>
                <a:cs typeface="+mn-cs"/>
              </a:rPr>
              <a:t>转租</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房屋的，其向房屋出租方支付的租金及增值税额，在计算转租所得时予以扣除。 </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7.</a:t>
            </a:r>
            <a:r>
              <a:rPr lang="zh-CN" altLang="en-US" sz="2800" b="1" dirty="0">
                <a:solidFill>
                  <a:srgbClr val="FFFFFF"/>
                </a:solidFill>
                <a:latin typeface="微软雅黑" panose="020B0503020204020204" pitchFamily="34" charset="-122"/>
                <a:ea typeface="微软雅黑" panose="020B0503020204020204" pitchFamily="34" charset="-122"/>
              </a:rPr>
              <a:t>财产转让所得（分类纳税）：</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09571" name="矩形 2"/>
          <p:cNvSpPr/>
          <p:nvPr/>
        </p:nvSpPr>
        <p:spPr>
          <a:xfrm>
            <a:off x="857250" y="1357313"/>
            <a:ext cx="7500938" cy="32432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800" b="1" dirty="0">
                <a:latin typeface="微软雅黑" panose="020B0503020204020204" pitchFamily="34" charset="-122"/>
                <a:ea typeface="微软雅黑" panose="020B0503020204020204" pitchFamily="34" charset="-122"/>
              </a:rPr>
              <a:t>财产转让所得以每次转让收入为一次，扣除财产原值，减除合理费用，按</a:t>
            </a:r>
            <a:r>
              <a:rPr lang="en-US" altLang="zh-CN" sz="2800" b="1" dirty="0">
                <a:latin typeface="微软雅黑" panose="020B0503020204020204" pitchFamily="34" charset="-122"/>
                <a:ea typeface="微软雅黑" panose="020B0503020204020204" pitchFamily="34" charset="-122"/>
              </a:rPr>
              <a:t>20%</a:t>
            </a:r>
            <a:r>
              <a:rPr lang="zh-CN" altLang="en-US" sz="2800" b="1" dirty="0">
                <a:latin typeface="微软雅黑" panose="020B0503020204020204" pitchFamily="34" charset="-122"/>
                <a:ea typeface="微软雅黑" panose="020B0503020204020204" pitchFamily="34" charset="-122"/>
              </a:rPr>
              <a:t>比例税率进行征收。</a:t>
            </a:r>
            <a:endParaRPr lang="en-US" altLang="zh-CN" sz="2800" b="1"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None/>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楷体_GB2312" pitchFamily="49" charset="-122"/>
                <a:ea typeface="楷体_GB2312" pitchFamily="49" charset="-122"/>
              </a:rPr>
              <a:t>个人转让自用达</a:t>
            </a:r>
            <a:r>
              <a:rPr lang="en-US" altLang="zh-CN" sz="2800" b="1" dirty="0">
                <a:solidFill>
                  <a:srgbClr val="FF3300"/>
                </a:solidFill>
                <a:latin typeface="楷体_GB2312" pitchFamily="49" charset="-122"/>
                <a:ea typeface="楷体_GB2312" pitchFamily="49" charset="-122"/>
              </a:rPr>
              <a:t>5</a:t>
            </a:r>
            <a:r>
              <a:rPr lang="zh-CN" altLang="en-US" sz="2800" b="1" dirty="0">
                <a:solidFill>
                  <a:srgbClr val="FF3300"/>
                </a:solidFill>
                <a:latin typeface="楷体_GB2312" pitchFamily="49" charset="-122"/>
                <a:ea typeface="楷体_GB2312" pitchFamily="49" charset="-122"/>
              </a:rPr>
              <a:t>年以上、并且是唯一的</a:t>
            </a:r>
            <a:r>
              <a:rPr lang="zh-CN" altLang="en-US" sz="2800" b="1" dirty="0">
                <a:latin typeface="楷体_GB2312" pitchFamily="49" charset="-122"/>
                <a:ea typeface="楷体_GB2312" pitchFamily="49" charset="-122"/>
              </a:rPr>
              <a:t>家庭生活用房取得的所得免征个人所得税。 </a:t>
            </a:r>
            <a:endParaRPr lang="zh-CN" altLang="en-US" sz="2800" b="1" dirty="0">
              <a:latin typeface="微软雅黑" panose="020B0503020204020204" pitchFamily="34" charset="-122"/>
              <a:ea typeface="微软雅黑" panose="020B0503020204020204" pitchFamily="34" charset="-122"/>
            </a:endParaRPr>
          </a:p>
        </p:txBody>
      </p:sp>
      <p:sp>
        <p:nvSpPr>
          <p:cNvPr id="109572" name="Rectangle 1"/>
          <p:cNvSpPr/>
          <p:nvPr/>
        </p:nvSpPr>
        <p:spPr>
          <a:xfrm>
            <a:off x="857250" y="4643438"/>
            <a:ext cx="7853363" cy="1384300"/>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268605">
              <a:lnSpc>
                <a:spcPct val="150000"/>
              </a:lnSpc>
              <a:spcBef>
                <a:spcPct val="0"/>
              </a:spcBef>
              <a:buNone/>
            </a:pPr>
            <a:r>
              <a:rPr lang="zh-CN" altLang="zh-CN" sz="2800" b="1" dirty="0">
                <a:latin typeface="宋体" panose="02010600030101010101" pitchFamily="2" charset="-122"/>
              </a:rPr>
              <a:t>应纳税额＝应纳税所得额</a:t>
            </a:r>
            <a:r>
              <a:rPr lang="en-US" altLang="zh-CN" sz="2800" b="1" dirty="0">
                <a:solidFill>
                  <a:srgbClr val="000000"/>
                </a:solidFill>
                <a:latin typeface="宋体" panose="02010600030101010101" pitchFamily="2" charset="-122"/>
              </a:rPr>
              <a:t>×</a:t>
            </a:r>
            <a:r>
              <a:rPr lang="zh-CN" altLang="en-US" sz="2800" b="1" dirty="0">
                <a:solidFill>
                  <a:srgbClr val="000000"/>
                </a:solidFill>
                <a:latin typeface="宋体" panose="02010600030101010101" pitchFamily="2" charset="-122"/>
              </a:rPr>
              <a:t>适用税率</a:t>
            </a:r>
            <a:endParaRPr lang="en-US" altLang="zh-CN" sz="2800" b="1" dirty="0">
              <a:solidFill>
                <a:srgbClr val="000000"/>
              </a:solidFill>
              <a:latin typeface="宋体" panose="02010600030101010101" pitchFamily="2" charset="-122"/>
            </a:endParaRPr>
          </a:p>
          <a:p>
            <a:pPr marL="0" lvl="0" indent="268605">
              <a:lnSpc>
                <a:spcPct val="150000"/>
              </a:lnSpc>
              <a:spcBef>
                <a:spcPct val="0"/>
              </a:spcBef>
              <a:buNone/>
            </a:pPr>
            <a:r>
              <a:rPr lang="zh-CN" altLang="en-US" sz="2800" b="1" dirty="0">
                <a:latin typeface="宋体" panose="02010600030101010101" pitchFamily="2" charset="-122"/>
              </a:rPr>
              <a:t>＝（</a:t>
            </a:r>
            <a:r>
              <a:rPr lang="zh-CN" altLang="en-US" sz="2800" b="1" dirty="0">
                <a:solidFill>
                  <a:srgbClr val="000000"/>
                </a:solidFill>
                <a:latin typeface="宋体" panose="02010600030101010101" pitchFamily="2" charset="-122"/>
              </a:rPr>
              <a:t>每次收入额－财产原值－合理费用）</a:t>
            </a:r>
            <a:r>
              <a:rPr lang="en-US" altLang="zh-CN" sz="2800" b="1" dirty="0">
                <a:solidFill>
                  <a:srgbClr val="000000"/>
                </a:solidFill>
                <a:latin typeface="宋体" panose="02010600030101010101" pitchFamily="2" charset="-122"/>
              </a:rPr>
              <a:t>×20%</a:t>
            </a:r>
            <a:endParaRPr lang="en-US" altLang="zh-CN" sz="28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9571">
                                            <p:txEl>
                                              <p:charRg st="0" end="45"/>
                                            </p:txEl>
                                          </p:spTgt>
                                        </p:tgtEl>
                                        <p:attrNameLst>
                                          <p:attrName>style.visibility</p:attrName>
                                        </p:attrNameLst>
                                      </p:cBhvr>
                                      <p:to>
                                        <p:strVal val="visible"/>
                                      </p:to>
                                    </p:set>
                                    <p:anim to="" calcmode="lin" valueType="num">
                                      <p:cBhvr>
                                        <p:cTn id="7" dur="1" fill="hold"/>
                                        <p:tgtEl>
                                          <p:spTgt spid="109571">
                                            <p:txEl>
                                              <p:charRg st="0" end="45"/>
                                            </p:txEl>
                                          </p:spTgt>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9571">
                                            <p:txEl>
                                              <p:charRg st="45" end="89"/>
                                            </p:txEl>
                                          </p:spTgt>
                                        </p:tgtEl>
                                        <p:attrNameLst>
                                          <p:attrName>style.visibility</p:attrName>
                                        </p:attrNameLst>
                                      </p:cBhvr>
                                      <p:to>
                                        <p:strVal val="visible"/>
                                      </p:to>
                                    </p:set>
                                    <p:anim to="" calcmode="lin" valueType="num">
                                      <p:cBhvr>
                                        <p:cTn id="12" dur="1" fill="hold"/>
                                        <p:tgtEl>
                                          <p:spTgt spid="109571">
                                            <p:txEl>
                                              <p:charRg st="45" end="89"/>
                                            </p:txEl>
                                          </p:spTgt>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109572">
                                            <p:txEl>
                                              <p:charRg st="0" end="17"/>
                                            </p:txEl>
                                          </p:spTgt>
                                        </p:tgtEl>
                                        <p:attrNameLst>
                                          <p:attrName>style.visibility</p:attrName>
                                        </p:attrNameLst>
                                      </p:cBhvr>
                                      <p:to>
                                        <p:strVal val="visible"/>
                                      </p:to>
                                    </p:set>
                                    <p:anim to="" calcmode="lin" valueType="num">
                                      <p:cBhvr>
                                        <p:cTn id="17" dur="1" fill="hold"/>
                                        <p:tgtEl>
                                          <p:spTgt spid="109572">
                                            <p:txEl>
                                              <p:charRg st="0" end="17"/>
                                            </p:txEl>
                                          </p:spTgt>
                                        </p:tgtEl>
                                        <p:attrNameLst>
                                          <p:attrName>style.visibility</p:attrName>
                                        </p:attrNameLst>
                                      </p:cBhvr>
                                    </p:anim>
                                  </p:childTnLst>
                                </p:cTn>
                              </p:par>
                              <p:par>
                                <p:cTn id="18" presetID="24" presetClass="entr" presetSubtype="0" fill="hold" nodeType="withEffect">
                                  <p:stCondLst>
                                    <p:cond delay="0"/>
                                  </p:stCondLst>
                                  <p:childTnLst>
                                    <p:set>
                                      <p:cBhvr>
                                        <p:cTn id="19" dur="1" fill="hold">
                                          <p:stCondLst>
                                            <p:cond delay="0"/>
                                          </p:stCondLst>
                                        </p:cTn>
                                        <p:tgtEl>
                                          <p:spTgt spid="109572">
                                            <p:txEl>
                                              <p:charRg st="17" end="40"/>
                                            </p:txEl>
                                          </p:spTgt>
                                        </p:tgtEl>
                                        <p:attrNameLst>
                                          <p:attrName>style.visibility</p:attrName>
                                        </p:attrNameLst>
                                      </p:cBhvr>
                                      <p:to>
                                        <p:strVal val="visible"/>
                                      </p:to>
                                    </p:set>
                                    <p:anim to="" calcmode="lin" valueType="num">
                                      <p:cBhvr>
                                        <p:cTn id="20" dur="1" fill="hold"/>
                                        <p:tgtEl>
                                          <p:spTgt spid="109572">
                                            <p:txEl>
                                              <p:charRg st="17" end="40"/>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7.</a:t>
            </a:r>
            <a:r>
              <a:rPr lang="zh-CN" altLang="en-US" sz="2800" b="1" dirty="0">
                <a:solidFill>
                  <a:srgbClr val="FFFFFF"/>
                </a:solidFill>
                <a:latin typeface="微软雅黑" panose="020B0503020204020204" pitchFamily="34" charset="-122"/>
                <a:ea typeface="微软雅黑" panose="020B0503020204020204" pitchFamily="34" charset="-122"/>
              </a:rPr>
              <a:t>财产转让所得</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11619" name="Rectangle 1"/>
          <p:cNvSpPr/>
          <p:nvPr/>
        </p:nvSpPr>
        <p:spPr>
          <a:xfrm>
            <a:off x="357188" y="1403350"/>
            <a:ext cx="8429625" cy="265747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None/>
            </a:pPr>
            <a:r>
              <a:rPr lang="zh-CN" altLang="en-US" sz="2800" b="1" dirty="0">
                <a:latin typeface="宋体" panose="02010600030101010101" pitchFamily="2" charset="-122"/>
              </a:rPr>
              <a:t>   王某自建房屋一套，成本</a:t>
            </a:r>
            <a:r>
              <a:rPr lang="en-US" altLang="zh-CN" sz="2800" b="1" dirty="0">
                <a:latin typeface="宋体" panose="02010600030101010101" pitchFamily="2" charset="-122"/>
              </a:rPr>
              <a:t>42000</a:t>
            </a:r>
            <a:r>
              <a:rPr lang="zh-CN" altLang="en-US" sz="2800" b="1" dirty="0">
                <a:latin typeface="宋体" panose="02010600030101010101" pitchFamily="2" charset="-122"/>
              </a:rPr>
              <a:t>元，相关费用</a:t>
            </a:r>
            <a:r>
              <a:rPr lang="en-US" altLang="zh-CN" sz="2800" b="1" dirty="0">
                <a:latin typeface="宋体" panose="02010600030101010101" pitchFamily="2" charset="-122"/>
              </a:rPr>
              <a:t>3000</a:t>
            </a:r>
            <a:r>
              <a:rPr lang="zh-CN" altLang="en-US" sz="2800" b="1" dirty="0">
                <a:latin typeface="宋体" panose="02010600030101010101" pitchFamily="2" charset="-122"/>
              </a:rPr>
              <a:t>元。王某由于特殊原因将房屋进行转让，售价</a:t>
            </a:r>
            <a:r>
              <a:rPr lang="en-US" altLang="zh-CN" sz="2800" b="1" dirty="0">
                <a:latin typeface="宋体" panose="02010600030101010101" pitchFamily="2" charset="-122"/>
              </a:rPr>
              <a:t>65000</a:t>
            </a:r>
            <a:r>
              <a:rPr lang="zh-CN" altLang="en-US" sz="2800" b="1" dirty="0">
                <a:latin typeface="宋体" panose="02010600030101010101" pitchFamily="2" charset="-122"/>
              </a:rPr>
              <a:t>元，在卖房过程中按规定支付交易费等有关费用</a:t>
            </a:r>
            <a:r>
              <a:rPr lang="en-US" altLang="zh-CN" sz="2800" b="1" dirty="0">
                <a:latin typeface="宋体" panose="02010600030101010101" pitchFamily="2" charset="-122"/>
              </a:rPr>
              <a:t>3000</a:t>
            </a:r>
            <a:r>
              <a:rPr lang="zh-CN" altLang="en-US" sz="2800" b="1" dirty="0">
                <a:latin typeface="宋体" panose="02010600030101010101" pitchFamily="2" charset="-122"/>
              </a:rPr>
              <a:t>元，计算其应纳个人所得税税额。</a:t>
            </a:r>
            <a:endParaRPr lang="zh-CN" altLang="en-US" sz="2800" b="1" dirty="0">
              <a:latin typeface="宋体" panose="02010600030101010101" pitchFamily="2" charset="-122"/>
            </a:endParaRPr>
          </a:p>
        </p:txBody>
      </p:sp>
      <p:graphicFrame>
        <p:nvGraphicFramePr>
          <p:cNvPr id="111620" name="对象 97329"/>
          <p:cNvGraphicFramePr/>
          <p:nvPr/>
        </p:nvGraphicFramePr>
        <p:xfrm>
          <a:off x="5372100" y="4202113"/>
          <a:ext cx="2452688" cy="2184400"/>
        </p:xfrm>
        <a:graphic>
          <a:graphicData uri="http://schemas.openxmlformats.org/presentationml/2006/ole">
            <mc:AlternateContent xmlns:mc="http://schemas.openxmlformats.org/markup-compatibility/2006">
              <mc:Choice xmlns:v="urn:schemas-microsoft-com:vml" Requires="v">
                <p:oleObj spid="_x0000_s3079" name="" r:id="rId1" imgW="2791460" imgH="3469005" progId="MS_ClipArt_Gallery.5">
                  <p:embed/>
                </p:oleObj>
              </mc:Choice>
              <mc:Fallback>
                <p:oleObj name="" r:id="rId1" imgW="2791460" imgH="3469005" progId="MS_ClipArt_Gallery.5">
                  <p:embed/>
                  <p:pic>
                    <p:nvPicPr>
                      <p:cNvPr id="0" name="图片 3078"/>
                      <p:cNvPicPr/>
                      <p:nvPr/>
                    </p:nvPicPr>
                    <p:blipFill>
                      <a:blip r:embed="rId2"/>
                      <a:stretch>
                        <a:fillRect/>
                      </a:stretch>
                    </p:blipFill>
                    <p:spPr>
                      <a:xfrm>
                        <a:off x="5372100" y="4202113"/>
                        <a:ext cx="2452688" cy="2184400"/>
                      </a:xfrm>
                      <a:prstGeom prst="rect">
                        <a:avLst/>
                      </a:prstGeom>
                      <a:noFill/>
                      <a:ln w="38100">
                        <a:noFill/>
                        <a:miter/>
                      </a:ln>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8.</a:t>
            </a:r>
            <a:r>
              <a:rPr lang="zh-CN" altLang="en-US" sz="2800" b="1" dirty="0">
                <a:solidFill>
                  <a:srgbClr val="FFFFFF"/>
                </a:solidFill>
                <a:latin typeface="微软雅黑" panose="020B0503020204020204" pitchFamily="34" charset="-122"/>
                <a:ea typeface="微软雅黑" panose="020B0503020204020204" pitchFamily="34" charset="-122"/>
              </a:rPr>
              <a:t>利息、股息、红利所得（分类纳税）</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112643" name="Rectangle 1"/>
          <p:cNvSpPr/>
          <p:nvPr/>
        </p:nvSpPr>
        <p:spPr>
          <a:xfrm>
            <a:off x="1428750" y="1428750"/>
            <a:ext cx="5186363" cy="130810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None/>
            </a:pPr>
            <a:r>
              <a:rPr lang="zh-CN" altLang="zh-CN" sz="2800" b="1" dirty="0">
                <a:latin typeface="微软雅黑" panose="020B0503020204020204" pitchFamily="34" charset="-122"/>
                <a:ea typeface="微软雅黑" panose="020B0503020204020204" pitchFamily="34" charset="-122"/>
              </a:rPr>
              <a:t>应纳税额＝应纳税所得额</a:t>
            </a:r>
            <a:r>
              <a:rPr lang="en-US" altLang="zh-CN" sz="2800" b="1" dirty="0">
                <a:latin typeface="微软雅黑" panose="020B0503020204020204" pitchFamily="34" charset="-122"/>
                <a:ea typeface="微软雅黑" panose="020B0503020204020204" pitchFamily="34" charset="-122"/>
              </a:rPr>
              <a:t>×20%</a:t>
            </a:r>
            <a:endParaRPr lang="en-US" altLang="zh-CN" sz="2800" b="1" dirty="0">
              <a:latin typeface="微软雅黑" panose="020B0503020204020204" pitchFamily="34" charset="-122"/>
              <a:ea typeface="微软雅黑" panose="020B0503020204020204" pitchFamily="34" charset="-122"/>
            </a:endParaRPr>
          </a:p>
          <a:p>
            <a:pPr marL="0" lvl="0" indent="0">
              <a:lnSpc>
                <a:spcPct val="150000"/>
              </a:lnSpc>
              <a:spcBef>
                <a:spcPct val="0"/>
              </a:spcBef>
              <a:buNone/>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＝每次收入额</a:t>
            </a:r>
            <a:r>
              <a:rPr lang="en-US" altLang="zh-CN" sz="2800" b="1" dirty="0">
                <a:latin typeface="微软雅黑" panose="020B0503020204020204" pitchFamily="34" charset="-122"/>
                <a:ea typeface="微软雅黑" panose="020B0503020204020204" pitchFamily="34" charset="-122"/>
              </a:rPr>
              <a:t>×20%</a:t>
            </a:r>
            <a:endParaRPr lang="en-US" altLang="zh-CN" sz="2800" dirty="0">
              <a:latin typeface="微软雅黑" panose="020B0503020204020204" pitchFamily="34" charset="-122"/>
              <a:ea typeface="微软雅黑" panose="020B0503020204020204" pitchFamily="34" charset="-122"/>
            </a:endParaRPr>
          </a:p>
        </p:txBody>
      </p:sp>
      <p:sp>
        <p:nvSpPr>
          <p:cNvPr id="112644" name="矩形 4"/>
          <p:cNvSpPr/>
          <p:nvPr/>
        </p:nvSpPr>
        <p:spPr>
          <a:xfrm>
            <a:off x="571500" y="3643313"/>
            <a:ext cx="8143875" cy="300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1800" dirty="0">
                <a:latin typeface="Arial" panose="020B0604020202020204" pitchFamily="34" charset="0"/>
              </a:rPr>
              <a:t>暂免征税项目</a:t>
            </a:r>
            <a:r>
              <a:rPr lang="en-US" altLang="zh-CN" sz="1800" dirty="0">
                <a:latin typeface="Arial" panose="020B0604020202020204" pitchFamily="34" charset="0"/>
              </a:rPr>
              <a:t>;</a:t>
            </a:r>
            <a:endParaRPr lang="en-US" altLang="zh-CN" sz="1800" dirty="0">
              <a:latin typeface="Arial" panose="020B0604020202020204" pitchFamily="34" charset="0"/>
            </a:endParaRPr>
          </a:p>
          <a:p>
            <a:pPr marL="0" lvl="0" indent="0" eaLnBrk="1" hangingPunct="1">
              <a:lnSpc>
                <a:spcPct val="150000"/>
              </a:lnSpc>
              <a:spcBef>
                <a:spcPct val="0"/>
              </a:spcBef>
              <a:buNone/>
            </a:pPr>
            <a:r>
              <a:rPr lang="zh-CN" altLang="en-US" sz="1800" b="1" dirty="0">
                <a:latin typeface="楷体_GB2312" pitchFamily="49" charset="-122"/>
                <a:ea typeface="楷体_GB2312" pitchFamily="49" charset="-122"/>
              </a:rPr>
              <a:t>   自</a:t>
            </a:r>
            <a:r>
              <a:rPr lang="en-US" altLang="zh-CN" sz="1800" b="1" dirty="0">
                <a:latin typeface="楷体_GB2312" pitchFamily="49" charset="-122"/>
                <a:ea typeface="楷体_GB2312" pitchFamily="49" charset="-122"/>
              </a:rPr>
              <a:t>2008</a:t>
            </a:r>
            <a:r>
              <a:rPr lang="zh-CN" altLang="en-US" sz="1800" b="1" dirty="0">
                <a:latin typeface="楷体_GB2312" pitchFamily="49" charset="-122"/>
                <a:ea typeface="楷体_GB2312" pitchFamily="49" charset="-122"/>
              </a:rPr>
              <a:t>年</a:t>
            </a:r>
            <a:r>
              <a:rPr lang="en-US" altLang="zh-CN" sz="1800" b="1" dirty="0">
                <a:latin typeface="楷体_GB2312" pitchFamily="49" charset="-122"/>
                <a:ea typeface="楷体_GB2312" pitchFamily="49" charset="-122"/>
              </a:rPr>
              <a:t>10</a:t>
            </a:r>
            <a:r>
              <a:rPr lang="zh-CN" altLang="en-US" sz="1800" b="1" dirty="0">
                <a:latin typeface="楷体_GB2312" pitchFamily="49" charset="-122"/>
                <a:ea typeface="楷体_GB2312" pitchFamily="49" charset="-122"/>
              </a:rPr>
              <a:t>月</a:t>
            </a:r>
            <a:r>
              <a:rPr lang="en-US" altLang="zh-CN" sz="1800" b="1" dirty="0">
                <a:latin typeface="楷体_GB2312" pitchFamily="49" charset="-122"/>
                <a:ea typeface="楷体_GB2312" pitchFamily="49" charset="-122"/>
              </a:rPr>
              <a:t>9</a:t>
            </a:r>
            <a:r>
              <a:rPr lang="zh-CN" altLang="en-US" sz="1800" b="1" dirty="0">
                <a:latin typeface="楷体_GB2312" pitchFamily="49" charset="-122"/>
                <a:ea typeface="楷体_GB2312" pitchFamily="49" charset="-122"/>
              </a:rPr>
              <a:t>日（含）起，暂免征收储蓄存款利息所得税。</a:t>
            </a:r>
            <a:endParaRPr lang="en-US" altLang="zh-CN" sz="1800" b="1" dirty="0">
              <a:latin typeface="楷体_GB2312" pitchFamily="49" charset="-122"/>
              <a:ea typeface="楷体_GB2312" pitchFamily="49" charset="-122"/>
            </a:endParaRPr>
          </a:p>
          <a:p>
            <a:pPr marL="0" lvl="0" indent="0" eaLnBrk="1" hangingPunct="1">
              <a:lnSpc>
                <a:spcPct val="150000"/>
              </a:lnSpc>
              <a:spcBef>
                <a:spcPct val="0"/>
              </a:spcBef>
              <a:buNone/>
            </a:pPr>
            <a:r>
              <a:rPr lang="en-US" altLang="zh-CN" sz="1800" b="1" dirty="0">
                <a:latin typeface="楷体_GB2312" pitchFamily="49" charset="-122"/>
                <a:ea typeface="楷体_GB2312" pitchFamily="49" charset="-122"/>
              </a:rPr>
              <a:t>   </a:t>
            </a:r>
            <a:r>
              <a:rPr lang="zh-CN" altLang="en-US" sz="1800" b="1" dirty="0">
                <a:latin typeface="楷体_GB2312" pitchFamily="49" charset="-122"/>
                <a:ea typeface="楷体_GB2312" pitchFamily="49" charset="-122"/>
              </a:rPr>
              <a:t>国债利息、国家发行的金融债券利息免交个人所得税。</a:t>
            </a:r>
            <a:endParaRPr lang="en-US" altLang="zh-CN" sz="1800" b="1" dirty="0">
              <a:latin typeface="楷体_GB2312" pitchFamily="49" charset="-122"/>
              <a:ea typeface="楷体_GB2312" pitchFamily="49" charset="-122"/>
            </a:endParaRPr>
          </a:p>
          <a:p>
            <a:pPr marL="0" lvl="0" indent="0" eaLnBrk="1" hangingPunct="1">
              <a:lnSpc>
                <a:spcPct val="150000"/>
              </a:lnSpc>
              <a:spcBef>
                <a:spcPct val="0"/>
              </a:spcBef>
              <a:buNone/>
            </a:pPr>
            <a:r>
              <a:rPr lang="en-US" altLang="zh-CN" sz="1800" b="1" dirty="0">
                <a:latin typeface="楷体_GB2312" pitchFamily="49" charset="-122"/>
                <a:ea typeface="楷体_GB2312" pitchFamily="49" charset="-122"/>
              </a:rPr>
              <a:t>    </a:t>
            </a:r>
            <a:endParaRPr lang="en-US" altLang="zh-CN" sz="1800" b="1" dirty="0">
              <a:latin typeface="楷体_GB2312" pitchFamily="49" charset="-122"/>
              <a:ea typeface="楷体_GB2312" pitchFamily="49" charset="-122"/>
            </a:endParaRPr>
          </a:p>
          <a:p>
            <a:pPr marL="0" lvl="0" indent="0" eaLnBrk="1" hangingPunct="1">
              <a:lnSpc>
                <a:spcPct val="150000"/>
              </a:lnSpc>
              <a:spcBef>
                <a:spcPct val="0"/>
              </a:spcBef>
              <a:buNone/>
            </a:pPr>
            <a:endParaRPr lang="en-US" altLang="zh-CN" sz="1800" b="1" dirty="0">
              <a:latin typeface="楷体_GB2312" pitchFamily="49" charset="-122"/>
              <a:ea typeface="楷体_GB2312" pitchFamily="49" charset="-122"/>
            </a:endParaRPr>
          </a:p>
          <a:p>
            <a:pPr marL="0" lvl="0" indent="0" eaLnBrk="1" hangingPunct="1">
              <a:lnSpc>
                <a:spcPct val="150000"/>
              </a:lnSpc>
              <a:spcBef>
                <a:spcPct val="0"/>
              </a:spcBef>
              <a:buNone/>
            </a:pPr>
            <a:endParaRPr lang="en-US" altLang="zh-CN" sz="1800" b="1" dirty="0">
              <a:latin typeface="楷体_GB2312" pitchFamily="49" charset="-122"/>
              <a:ea typeface="楷体_GB2312" pitchFamily="49" charset="-122"/>
            </a:endParaRPr>
          </a:p>
          <a:p>
            <a:pPr marL="0" lvl="0" indent="0" eaLnBrk="1" hangingPunct="1">
              <a:lnSpc>
                <a:spcPct val="150000"/>
              </a:lnSpc>
              <a:spcBef>
                <a:spcPct val="0"/>
              </a:spcBef>
              <a:buNone/>
            </a:pPr>
            <a:endParaRPr lang="zh-CN" altLang="en-US" sz="1800" b="1" dirty="0">
              <a:latin typeface="微软雅黑" panose="020B0503020204020204" pitchFamily="34" charset="-122"/>
              <a:ea typeface="微软雅黑" panose="020B0503020204020204" pitchFamily="34" charset="-122"/>
            </a:endParaRPr>
          </a:p>
        </p:txBody>
      </p:sp>
      <p:sp>
        <p:nvSpPr>
          <p:cNvPr id="96321" name="矩形 96320"/>
          <p:cNvSpPr/>
          <p:nvPr/>
        </p:nvSpPr>
        <p:spPr>
          <a:xfrm>
            <a:off x="798513" y="5106988"/>
            <a:ext cx="7848600" cy="647700"/>
          </a:xfrm>
          <a:prstGeom prst="rect">
            <a:avLst/>
          </a:prstGeom>
          <a:solidFill>
            <a:srgbClr val="69FD7B"/>
          </a:solidFill>
          <a:ln w="9525" cap="flat" cmpd="sng">
            <a:solidFill>
              <a:schemeClr val="tx1"/>
            </a:solidFill>
            <a:prstDash val="solid"/>
            <a:miter/>
            <a:headEnd type="none" w="med" len="med"/>
            <a:tailEnd type="none" w="med" len="med"/>
          </a:ln>
        </p:spPr>
        <p:txBody>
          <a:bodyPr wrap="none" lIns="92075" tIns="46036" rIns="92075" bIns="46036"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pPr>
            <a:r>
              <a:rPr lang="zh-CN" altLang="en-US" sz="1800" b="1" dirty="0">
                <a:latin typeface="Arial" panose="020B0604020202020204" pitchFamily="34" charset="0"/>
              </a:rPr>
              <a:t>股票转让所得：暂不征收个人所得税</a:t>
            </a:r>
            <a:endParaRPr lang="zh-CN" altLang="en-US" sz="18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6321"/>
                                        </p:tgtEl>
                                        <p:attrNameLst>
                                          <p:attrName>style.visibility</p:attrName>
                                        </p:attrNameLst>
                                      </p:cBhvr>
                                      <p:to>
                                        <p:strVal val="visible"/>
                                      </p:to>
                                    </p:set>
                                    <p:animEffect transition="in" filter="strips(downRight)">
                                      <p:cBhvr>
                                        <p:cTn id="7" dur="500"/>
                                        <p:tgtEl>
                                          <p:spTgt spid="96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2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3. </a:t>
            </a:r>
            <a:r>
              <a:rPr lang="zh-CN" altLang="en-US" sz="2800" b="1" dirty="0">
                <a:solidFill>
                  <a:srgbClr val="FFFFFF"/>
                </a:solidFill>
                <a:latin typeface="微软雅黑" panose="020B0503020204020204" pitchFamily="34" charset="-122"/>
                <a:ea typeface="微软雅黑" panose="020B0503020204020204" pitchFamily="34" charset="-122"/>
              </a:rPr>
              <a:t>个人所得税的征税对象</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grpSp>
        <p:nvGrpSpPr>
          <p:cNvPr id="2" name="Group 4"/>
          <p:cNvGrpSpPr/>
          <p:nvPr/>
        </p:nvGrpSpPr>
        <p:grpSpPr>
          <a:xfrm>
            <a:off x="971550" y="1125538"/>
            <a:ext cx="5495925" cy="5543550"/>
            <a:chOff x="1236" y="591"/>
            <a:chExt cx="3462" cy="3492"/>
          </a:xfrm>
        </p:grpSpPr>
        <p:sp>
          <p:nvSpPr>
            <p:cNvPr id="6" name="AutoShape 5"/>
            <p:cNvSpPr>
              <a:spLocks noChangeArrowheads="1"/>
            </p:cNvSpPr>
            <p:nvPr/>
          </p:nvSpPr>
          <p:spPr bwMode="auto">
            <a:xfrm>
              <a:off x="1976" y="591"/>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⑨个税目：</a:t>
              </a:r>
              <a:endPar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7" name="AutoShape 6"/>
            <p:cNvSpPr>
              <a:spLocks noChangeArrowheads="1"/>
            </p:cNvSpPr>
            <p:nvPr/>
          </p:nvSpPr>
          <p:spPr bwMode="auto">
            <a:xfrm>
              <a:off x="1976" y="917"/>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solidFill>
                      <a:sysClr val="windowText" lastClr="000000"/>
                    </a:solidFill>
                  </a:ln>
                  <a:solidFill>
                    <a:srgbClr val="000000"/>
                  </a:solidFill>
                  <a:effectLst/>
                  <a:uLnTx/>
                  <a:uFillTx/>
                  <a:latin typeface="Calibri" panose="020F0502020204030204" pitchFamily="34" charset="0"/>
                  <a:ea typeface="宋体" panose="02010600030101010101" pitchFamily="2" charset="-122"/>
                  <a:cs typeface="+mn-cs"/>
                </a:rPr>
                <a:t>1</a:t>
              </a:r>
              <a:r>
                <a:rPr kumimoji="0" lang="zh-CN" altLang="en-US" sz="2000" b="1" i="0" u="none" strike="noStrike" kern="1200" cap="none" spc="0" normalizeH="0" baseline="0" noProof="1">
                  <a:ln>
                    <a:solidFill>
                      <a:sysClr val="windowText" lastClr="000000"/>
                    </a:solidFill>
                  </a:ln>
                  <a:solidFill>
                    <a:srgbClr val="000000"/>
                  </a:solidFill>
                  <a:effectLst/>
                  <a:uLnTx/>
                  <a:uFillTx/>
                  <a:latin typeface="Calibri" panose="020F0502020204030204" pitchFamily="34" charset="0"/>
                  <a:ea typeface="宋体" panose="02010600030101010101" pitchFamily="2" charset="-122"/>
                  <a:cs typeface="+mn-cs"/>
                </a:rPr>
                <a:t>、工资、薪金所得</a:t>
              </a:r>
              <a:endParaRPr kumimoji="0" lang="zh-CN" altLang="en-US" sz="2000" b="1" i="0" u="none" strike="noStrike" kern="1200" cap="none" spc="0" normalizeH="0" baseline="0" noProof="1">
                <a:ln>
                  <a:solidFill>
                    <a:sysClr val="windowText" lastClr="000000"/>
                  </a:solid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8" name="AutoShape 7"/>
            <p:cNvSpPr>
              <a:spLocks noChangeArrowheads="1"/>
            </p:cNvSpPr>
            <p:nvPr/>
          </p:nvSpPr>
          <p:spPr bwMode="auto">
            <a:xfrm>
              <a:off x="1976" y="1245"/>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rPr>
                <a:t>2</a:t>
              </a:r>
              <a:r>
                <a:rPr kumimoji="0" lang="zh-CN" altLang="en-US" sz="2000" b="1"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rPr>
                <a:t>、劳务报酬所得</a:t>
              </a:r>
              <a:endParaRPr kumimoji="0" lang="zh-CN" altLang="en-US" sz="2000" b="1"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AutoShape 8"/>
            <p:cNvSpPr>
              <a:spLocks noChangeArrowheads="1"/>
            </p:cNvSpPr>
            <p:nvPr/>
          </p:nvSpPr>
          <p:spPr bwMode="auto">
            <a:xfrm>
              <a:off x="1236" y="1328"/>
              <a:ext cx="408" cy="1748"/>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征</a:t>
              </a:r>
              <a:endParaRPr kumimoji="0" lang="en-US" altLang="zh-CN" sz="2800" b="1"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税</a:t>
              </a:r>
              <a:endParaRPr kumimoji="0" lang="en-US" altLang="zh-CN" sz="2800" b="1"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对</a:t>
              </a:r>
              <a:endParaRPr kumimoji="0" lang="en-US" altLang="zh-CN" sz="2800" b="1"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象</a:t>
              </a:r>
              <a:endParaRPr kumimoji="0" lang="zh-CN" altLang="en-US" sz="2800" b="1"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Line 9"/>
            <p:cNvSpPr>
              <a:spLocks noChangeShapeType="1"/>
            </p:cNvSpPr>
            <p:nvPr/>
          </p:nvSpPr>
          <p:spPr bwMode="auto">
            <a:xfrm rot="16200000">
              <a:off x="148" y="2129"/>
              <a:ext cx="0" cy="151"/>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11" name="AutoShape 10"/>
            <p:cNvSpPr>
              <a:spLocks noChangeArrowheads="1"/>
            </p:cNvSpPr>
            <p:nvPr/>
          </p:nvSpPr>
          <p:spPr bwMode="auto">
            <a:xfrm>
              <a:off x="1978" y="1572"/>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3</a:t>
              </a:r>
              <a:r>
                <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、稿酬所得</a:t>
              </a:r>
              <a:endPar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endParaRPr>
            </a:p>
          </p:txBody>
        </p:sp>
        <p:grpSp>
          <p:nvGrpSpPr>
            <p:cNvPr id="29717" name="Group 11"/>
            <p:cNvGrpSpPr/>
            <p:nvPr/>
          </p:nvGrpSpPr>
          <p:grpSpPr>
            <a:xfrm>
              <a:off x="1804" y="718"/>
              <a:ext cx="159" cy="642"/>
              <a:chOff x="1804" y="718"/>
              <a:chExt cx="159" cy="642"/>
            </a:xfrm>
          </p:grpSpPr>
          <p:sp>
            <p:nvSpPr>
              <p:cNvPr id="31" name="Line 12"/>
              <p:cNvSpPr>
                <a:spLocks noChangeShapeType="1"/>
              </p:cNvSpPr>
              <p:nvPr/>
            </p:nvSpPr>
            <p:spPr bwMode="auto">
              <a:xfrm rot="16200000">
                <a:off x="313" y="643"/>
                <a:ext cx="0" cy="150"/>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32" name="Line 13"/>
              <p:cNvSpPr>
                <a:spLocks noChangeShapeType="1"/>
              </p:cNvSpPr>
              <p:nvPr/>
            </p:nvSpPr>
            <p:spPr bwMode="auto">
              <a:xfrm rot="16200000">
                <a:off x="336" y="1285"/>
                <a:ext cx="0" cy="150"/>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33" name="Line 14"/>
              <p:cNvSpPr>
                <a:spLocks noChangeShapeType="1"/>
              </p:cNvSpPr>
              <p:nvPr/>
            </p:nvSpPr>
            <p:spPr bwMode="auto">
              <a:xfrm rot="16200000">
                <a:off x="313" y="978"/>
                <a:ext cx="0" cy="150"/>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grpSp>
        <p:sp>
          <p:nvSpPr>
            <p:cNvPr id="13" name="AutoShape 15"/>
            <p:cNvSpPr>
              <a:spLocks noChangeArrowheads="1"/>
            </p:cNvSpPr>
            <p:nvPr/>
          </p:nvSpPr>
          <p:spPr bwMode="auto">
            <a:xfrm>
              <a:off x="1973" y="1904"/>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4</a:t>
              </a:r>
              <a:r>
                <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、特许权使用费所得</a:t>
              </a:r>
              <a:endPar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4" name="AutoShape 16"/>
            <p:cNvSpPr>
              <a:spLocks noChangeArrowheads="1"/>
            </p:cNvSpPr>
            <p:nvPr/>
          </p:nvSpPr>
          <p:spPr bwMode="auto">
            <a:xfrm>
              <a:off x="1973" y="2232"/>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5</a:t>
              </a:r>
              <a:r>
                <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、经营所得</a:t>
              </a:r>
              <a:endPar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5" name="AutoShape 17"/>
            <p:cNvSpPr>
              <a:spLocks noChangeArrowheads="1"/>
            </p:cNvSpPr>
            <p:nvPr/>
          </p:nvSpPr>
          <p:spPr bwMode="auto">
            <a:xfrm>
              <a:off x="1973" y="2541"/>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6</a:t>
              </a:r>
              <a:r>
                <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、财产租赁所得</a:t>
              </a:r>
              <a:endPar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6" name="AutoShape 18"/>
            <p:cNvSpPr>
              <a:spLocks noChangeArrowheads="1"/>
            </p:cNvSpPr>
            <p:nvPr/>
          </p:nvSpPr>
          <p:spPr bwMode="auto">
            <a:xfrm>
              <a:off x="1978" y="2865"/>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7</a:t>
              </a:r>
              <a:r>
                <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、财产转让所得</a:t>
              </a:r>
              <a:endPar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7" name="AutoShape 19"/>
            <p:cNvSpPr>
              <a:spLocks noChangeArrowheads="1"/>
            </p:cNvSpPr>
            <p:nvPr/>
          </p:nvSpPr>
          <p:spPr bwMode="auto">
            <a:xfrm>
              <a:off x="1973" y="3197"/>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8</a:t>
              </a:r>
              <a:r>
                <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、利息、股息、红利所得</a:t>
              </a:r>
              <a:endPar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8" name="AutoShape 20"/>
            <p:cNvSpPr>
              <a:spLocks noChangeArrowheads="1"/>
            </p:cNvSpPr>
            <p:nvPr/>
          </p:nvSpPr>
          <p:spPr bwMode="auto">
            <a:xfrm>
              <a:off x="1973" y="3525"/>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9</a:t>
              </a:r>
              <a:r>
                <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、偶然所得</a:t>
              </a:r>
              <a:endParaRPr kumimoji="0" lang="zh-CN" altLang="en-US" sz="20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9" name="AutoShape 21"/>
            <p:cNvSpPr>
              <a:spLocks noChangeArrowheads="1"/>
            </p:cNvSpPr>
            <p:nvPr/>
          </p:nvSpPr>
          <p:spPr bwMode="auto">
            <a:xfrm>
              <a:off x="1973" y="3834"/>
              <a:ext cx="2720" cy="249"/>
            </a:xfrm>
            <a:prstGeom prst="roundRect">
              <a:avLst>
                <a:gd name="adj" fmla="val 16667"/>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备注：</a:t>
              </a:r>
              <a:r>
                <a:rPr kumimoji="0" lang="en-US" altLang="zh-CN" sz="14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2019</a:t>
              </a:r>
              <a:r>
                <a:rPr kumimoji="0" lang="zh-CN" altLang="en-US" sz="14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年</a:t>
              </a:r>
              <a:r>
                <a:rPr kumimoji="0" lang="en-US" altLang="zh-CN" sz="14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1</a:t>
              </a:r>
              <a:r>
                <a:rPr kumimoji="0" lang="zh-CN" altLang="en-US" sz="14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rPr>
                <a:t>月起实施</a:t>
              </a:r>
              <a:endParaRPr kumimoji="0" lang="zh-CN" altLang="en-US" sz="1400" b="1" i="0" u="none" strike="noStrike" kern="1200" cap="none" spc="0" normalizeH="0" baseline="0" noProof="1">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20" name="Line 22"/>
            <p:cNvSpPr>
              <a:spLocks noChangeShapeType="1"/>
            </p:cNvSpPr>
            <p:nvPr/>
          </p:nvSpPr>
          <p:spPr bwMode="auto">
            <a:xfrm rot="21600000">
              <a:off x="1465" y="720"/>
              <a:ext cx="0" cy="3264"/>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grpSp>
          <p:nvGrpSpPr>
            <p:cNvPr id="29742" name="Group 23"/>
            <p:cNvGrpSpPr/>
            <p:nvPr/>
          </p:nvGrpSpPr>
          <p:grpSpPr>
            <a:xfrm>
              <a:off x="1809" y="1710"/>
              <a:ext cx="159" cy="642"/>
              <a:chOff x="1804" y="718"/>
              <a:chExt cx="159" cy="642"/>
            </a:xfrm>
          </p:grpSpPr>
          <p:sp>
            <p:nvSpPr>
              <p:cNvPr id="28" name="Line 24"/>
              <p:cNvSpPr>
                <a:spLocks noChangeShapeType="1"/>
              </p:cNvSpPr>
              <p:nvPr/>
            </p:nvSpPr>
            <p:spPr bwMode="auto">
              <a:xfrm rot="16200000">
                <a:off x="312" y="643"/>
                <a:ext cx="0" cy="150"/>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29" name="Line 25"/>
              <p:cNvSpPr>
                <a:spLocks noChangeShapeType="1"/>
              </p:cNvSpPr>
              <p:nvPr/>
            </p:nvSpPr>
            <p:spPr bwMode="auto">
              <a:xfrm rot="16200000">
                <a:off x="331" y="1285"/>
                <a:ext cx="0" cy="150"/>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30" name="Line 26"/>
              <p:cNvSpPr>
                <a:spLocks noChangeShapeType="1"/>
              </p:cNvSpPr>
              <p:nvPr/>
            </p:nvSpPr>
            <p:spPr bwMode="auto">
              <a:xfrm rot="16200000">
                <a:off x="312" y="978"/>
                <a:ext cx="0" cy="150"/>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grpSp>
        <p:grpSp>
          <p:nvGrpSpPr>
            <p:cNvPr id="29743" name="Group 27"/>
            <p:cNvGrpSpPr/>
            <p:nvPr/>
          </p:nvGrpSpPr>
          <p:grpSpPr>
            <a:xfrm>
              <a:off x="1814" y="2670"/>
              <a:ext cx="159" cy="642"/>
              <a:chOff x="1804" y="718"/>
              <a:chExt cx="159" cy="642"/>
            </a:xfrm>
          </p:grpSpPr>
          <p:sp>
            <p:nvSpPr>
              <p:cNvPr id="25" name="Line 28"/>
              <p:cNvSpPr>
                <a:spLocks noChangeShapeType="1"/>
              </p:cNvSpPr>
              <p:nvPr/>
            </p:nvSpPr>
            <p:spPr bwMode="auto">
              <a:xfrm rot="16200000">
                <a:off x="326" y="643"/>
                <a:ext cx="0" cy="150"/>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26" name="Line 29"/>
              <p:cNvSpPr>
                <a:spLocks noChangeShapeType="1"/>
              </p:cNvSpPr>
              <p:nvPr/>
            </p:nvSpPr>
            <p:spPr bwMode="auto">
              <a:xfrm rot="16200000">
                <a:off x="326" y="1285"/>
                <a:ext cx="0" cy="150"/>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27" name="Line 30"/>
              <p:cNvSpPr>
                <a:spLocks noChangeShapeType="1"/>
              </p:cNvSpPr>
              <p:nvPr/>
            </p:nvSpPr>
            <p:spPr bwMode="auto">
              <a:xfrm rot="16200000">
                <a:off x="326" y="978"/>
                <a:ext cx="0" cy="150"/>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grpSp>
        <p:sp>
          <p:nvSpPr>
            <p:cNvPr id="23" name="Line 31"/>
            <p:cNvSpPr>
              <a:spLocks noChangeShapeType="1"/>
            </p:cNvSpPr>
            <p:nvPr/>
          </p:nvSpPr>
          <p:spPr bwMode="auto">
            <a:xfrm rot="16200000">
              <a:off x="305" y="3590"/>
              <a:ext cx="0" cy="151"/>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sp>
          <p:nvSpPr>
            <p:cNvPr id="24" name="Line 32"/>
            <p:cNvSpPr>
              <a:spLocks noChangeShapeType="1"/>
            </p:cNvSpPr>
            <p:nvPr/>
          </p:nvSpPr>
          <p:spPr bwMode="auto">
            <a:xfrm rot="16200000">
              <a:off x="301" y="3905"/>
              <a:ext cx="0" cy="151"/>
            </a:xfrm>
            <a:prstGeom prst="line">
              <a:avLst/>
            </a:prstGeom>
            <a:scene3d>
              <a:camera prst="orthographicFront"/>
              <a:lightRig rig="threePt" dir="t"/>
            </a:scene3d>
            <a:sp3d>
              <a:bevelT prst="relaxedInset"/>
            </a:sp3d>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dk1"/>
                </a:solidFill>
                <a:effectLst/>
                <a:uLnTx/>
                <a:uFillTx/>
                <a:latin typeface="+mn-lt"/>
                <a:ea typeface="+mn-ea"/>
                <a:cs typeface="+mn-cs"/>
              </a:endParaRPr>
            </a:p>
          </p:txBody>
        </p:sp>
      </p:grpSp>
      <p:sp>
        <p:nvSpPr>
          <p:cNvPr id="29700" name="文本框 15364"/>
          <p:cNvSpPr txBox="1"/>
          <p:nvPr/>
        </p:nvSpPr>
        <p:spPr>
          <a:xfrm>
            <a:off x="6877050" y="2060575"/>
            <a:ext cx="2087563" cy="3230563"/>
          </a:xfrm>
          <a:prstGeom prst="rect">
            <a:avLst/>
          </a:prstGeom>
          <a:solidFill>
            <a:srgbClr val="FFFF00"/>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None/>
            </a:pPr>
            <a:r>
              <a:rPr lang="zh-CN" altLang="en-US" sz="2400" b="1" dirty="0">
                <a:solidFill>
                  <a:srgbClr val="FF0000"/>
                </a:solidFill>
                <a:latin typeface="华文行楷" panose="02010800040101010101" pitchFamily="2" charset="-122"/>
                <a:ea typeface="华文行楷" panose="02010800040101010101" pitchFamily="2" charset="-122"/>
              </a:rPr>
              <a:t>居民纳税人</a:t>
            </a:r>
            <a:r>
              <a:rPr lang="en-US" altLang="zh-CN" sz="2400" b="1" dirty="0">
                <a:solidFill>
                  <a:srgbClr val="FF0000"/>
                </a:solidFill>
                <a:latin typeface="华文行楷" panose="02010800040101010101" pitchFamily="2" charset="-122"/>
                <a:ea typeface="华文行楷" panose="02010800040101010101" pitchFamily="2" charset="-122"/>
              </a:rPr>
              <a:t>1-4</a:t>
            </a:r>
            <a:r>
              <a:rPr lang="zh-CN" altLang="en-US" sz="2400" b="1" dirty="0">
                <a:solidFill>
                  <a:srgbClr val="FF0000"/>
                </a:solidFill>
                <a:latin typeface="华文行楷" panose="02010800040101010101" pitchFamily="2" charset="-122"/>
                <a:ea typeface="华文行楷" panose="02010800040101010101" pitchFamily="2" charset="-122"/>
              </a:rPr>
              <a:t>项为综合所得，按年合并纳税；</a:t>
            </a:r>
            <a:endParaRPr lang="zh-CN" altLang="en-US" sz="2400" b="1" dirty="0">
              <a:solidFill>
                <a:srgbClr val="FF0000"/>
              </a:solidFill>
              <a:latin typeface="华文行楷" panose="02010800040101010101" pitchFamily="2" charset="-122"/>
              <a:ea typeface="华文行楷" panose="02010800040101010101" pitchFamily="2" charset="-122"/>
            </a:endParaRPr>
          </a:p>
          <a:p>
            <a:pPr marL="0" lvl="0" indent="0" eaLnBrk="1" hangingPunct="1">
              <a:spcBef>
                <a:spcPct val="50000"/>
              </a:spcBef>
              <a:buNone/>
            </a:pPr>
            <a:r>
              <a:rPr lang="zh-CN" altLang="en-US" sz="2400" b="1" dirty="0">
                <a:solidFill>
                  <a:srgbClr val="FF0000"/>
                </a:solidFill>
                <a:latin typeface="华文行楷" panose="02010800040101010101" pitchFamily="2" charset="-122"/>
                <a:ea typeface="华文行楷" panose="02010800040101010101" pitchFamily="2" charset="-122"/>
              </a:rPr>
              <a:t>非居民</a:t>
            </a:r>
            <a:r>
              <a:rPr lang="en-US" altLang="zh-CN" sz="2400" b="1" dirty="0">
                <a:solidFill>
                  <a:srgbClr val="FF0000"/>
                </a:solidFill>
                <a:latin typeface="华文行楷" panose="02010800040101010101" pitchFamily="2" charset="-122"/>
                <a:ea typeface="华文行楷" panose="02010800040101010101" pitchFamily="2" charset="-122"/>
              </a:rPr>
              <a:t>1-4</a:t>
            </a:r>
            <a:r>
              <a:rPr lang="zh-CN" altLang="en-US" sz="2400" b="1" dirty="0">
                <a:solidFill>
                  <a:srgbClr val="FF0000"/>
                </a:solidFill>
                <a:latin typeface="华文行楷" panose="02010800040101010101" pitchFamily="2" charset="-122"/>
                <a:ea typeface="华文行楷" panose="02010800040101010101" pitchFamily="2" charset="-122"/>
              </a:rPr>
              <a:t>项按月或次分项缴纳；纳税人取得</a:t>
            </a:r>
            <a:r>
              <a:rPr lang="en-US" altLang="zh-CN" sz="2400" b="1" dirty="0">
                <a:solidFill>
                  <a:srgbClr val="FF0000"/>
                </a:solidFill>
                <a:latin typeface="华文行楷" panose="02010800040101010101" pitchFamily="2" charset="-122"/>
                <a:ea typeface="华文行楷" panose="02010800040101010101" pitchFamily="2" charset="-122"/>
              </a:rPr>
              <a:t>5-9</a:t>
            </a:r>
            <a:r>
              <a:rPr lang="zh-CN" altLang="en-US" sz="2400" b="1" dirty="0">
                <a:solidFill>
                  <a:srgbClr val="FF0000"/>
                </a:solidFill>
                <a:latin typeface="华文行楷" panose="02010800040101010101" pitchFamily="2" charset="-122"/>
                <a:ea typeface="华文行楷" panose="02010800040101010101" pitchFamily="2" charset="-122"/>
              </a:rPr>
              <a:t>项所得，分别纳税。</a:t>
            </a:r>
            <a:endParaRPr lang="zh-CN" altLang="en-US" sz="2400" b="1" dirty="0">
              <a:solidFill>
                <a:srgbClr val="FF0000"/>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2"/>
          <p:cNvSpPr txBox="1"/>
          <p:nvPr/>
        </p:nvSpPr>
        <p:spPr>
          <a:xfrm>
            <a:off x="0" y="471488"/>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dirty="0">
                <a:solidFill>
                  <a:srgbClr val="FFFFFF"/>
                </a:solidFill>
                <a:latin typeface="微软雅黑" panose="020B0503020204020204" pitchFamily="34" charset="-122"/>
                <a:ea typeface="微软雅黑" panose="020B0503020204020204" pitchFamily="34" charset="-122"/>
              </a:rPr>
              <a:t>    9.</a:t>
            </a:r>
            <a:r>
              <a:rPr lang="zh-CN" altLang="en-US" sz="2800" b="1" dirty="0">
                <a:solidFill>
                  <a:srgbClr val="FFFFFF"/>
                </a:solidFill>
                <a:latin typeface="微软雅黑" panose="020B0503020204020204" pitchFamily="34" charset="-122"/>
                <a:ea typeface="微软雅黑" panose="020B0503020204020204" pitchFamily="34" charset="-122"/>
              </a:rPr>
              <a:t>偶然所得（分类纳税）</a:t>
            </a:r>
            <a:endParaRPr lang="en-US" altLang="zh-CN" sz="2800" b="1" dirty="0">
              <a:solidFill>
                <a:srgbClr val="FFFFFF"/>
              </a:solidFill>
              <a:latin typeface="微软雅黑" panose="020B0503020204020204" pitchFamily="34" charset="-122"/>
              <a:ea typeface="微软雅黑" panose="020B0503020204020204" pitchFamily="34" charset="-122"/>
            </a:endParaRPr>
          </a:p>
        </p:txBody>
      </p:sp>
      <p:sp>
        <p:nvSpPr>
          <p:cNvPr id="3" name="Text Box 5"/>
          <p:cNvSpPr txBox="1"/>
          <p:nvPr/>
        </p:nvSpPr>
        <p:spPr>
          <a:xfrm>
            <a:off x="649288" y="1428750"/>
            <a:ext cx="8208962" cy="1384300"/>
          </a:xfrm>
          <a:prstGeom prst="rect">
            <a:avLst/>
          </a:prstGeom>
          <a:noFill/>
          <a:ln w="9525">
            <a:noFill/>
          </a:ln>
        </p:spPr>
        <p:txBody>
          <a:bodyPr anchor="b">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800" b="1" dirty="0">
                <a:latin typeface="微软雅黑" panose="020B0503020204020204" pitchFamily="34" charset="-122"/>
                <a:ea typeface="微软雅黑" panose="020B0503020204020204" pitchFamily="34" charset="-122"/>
              </a:rPr>
              <a:t>偶然所得以纳税人每次取得的收入额为应纳税所得额，不得扣除任何费用。</a:t>
            </a:r>
            <a:endParaRPr lang="zh-CN" altLang="en-US" sz="2800" b="1" dirty="0">
              <a:latin typeface="微软雅黑" panose="020B0503020204020204" pitchFamily="34" charset="-122"/>
              <a:ea typeface="微软雅黑" panose="020B0503020204020204" pitchFamily="34" charset="-122"/>
            </a:endParaRPr>
          </a:p>
        </p:txBody>
      </p:sp>
      <p:sp>
        <p:nvSpPr>
          <p:cNvPr id="113668" name="矩形 3"/>
          <p:cNvSpPr/>
          <p:nvPr/>
        </p:nvSpPr>
        <p:spPr>
          <a:xfrm>
            <a:off x="785813" y="2967038"/>
            <a:ext cx="8143875" cy="33829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1800" dirty="0">
                <a:latin typeface="Arial" panose="020B0604020202020204" pitchFamily="34" charset="0"/>
              </a:rPr>
              <a:t>暂免征税项目</a:t>
            </a:r>
            <a:r>
              <a:rPr lang="en-US" altLang="zh-CN" sz="1800" dirty="0">
                <a:latin typeface="Arial" panose="020B0604020202020204" pitchFamily="34" charset="0"/>
              </a:rPr>
              <a:t>;</a:t>
            </a:r>
            <a:endParaRPr lang="en-US" altLang="zh-CN" sz="1800" dirty="0">
              <a:latin typeface="Arial" panose="020B0604020202020204" pitchFamily="34" charset="0"/>
            </a:endParaRPr>
          </a:p>
          <a:p>
            <a:pPr marL="0" lvl="0" indent="0" eaLnBrk="1" hangingPunct="1">
              <a:lnSpc>
                <a:spcPct val="150000"/>
              </a:lnSpc>
              <a:spcBef>
                <a:spcPct val="0"/>
              </a:spcBef>
              <a:buNone/>
            </a:pPr>
            <a:r>
              <a:rPr lang="en-US" altLang="zh-CN" sz="1800" b="1" dirty="0">
                <a:latin typeface="楷体_GB2312" pitchFamily="49" charset="-122"/>
                <a:ea typeface="楷体_GB2312" pitchFamily="49" charset="-122"/>
              </a:rPr>
              <a:t>   </a:t>
            </a:r>
            <a:r>
              <a:rPr lang="zh-CN" altLang="en-US" sz="1800" b="1" dirty="0">
                <a:latin typeface="楷体_GB2312" pitchFamily="49" charset="-122"/>
                <a:ea typeface="楷体_GB2312" pitchFamily="49" charset="-122"/>
              </a:rPr>
              <a:t>对个人购买福利彩票、赈灾彩票、体育彩票，一次中奖收入在</a:t>
            </a:r>
            <a:r>
              <a:rPr lang="en-US" altLang="zh-CN" sz="1800" b="1" dirty="0">
                <a:solidFill>
                  <a:srgbClr val="FF3300"/>
                </a:solidFill>
                <a:latin typeface="楷体_GB2312" pitchFamily="49" charset="-122"/>
                <a:ea typeface="楷体_GB2312" pitchFamily="49" charset="-122"/>
              </a:rPr>
              <a:t>1</a:t>
            </a:r>
            <a:r>
              <a:rPr lang="zh-CN" altLang="en-US" sz="1800" b="1" dirty="0">
                <a:solidFill>
                  <a:srgbClr val="FF3300"/>
                </a:solidFill>
                <a:latin typeface="楷体_GB2312" pitchFamily="49" charset="-122"/>
                <a:ea typeface="楷体_GB2312" pitchFamily="49" charset="-122"/>
              </a:rPr>
              <a:t>万元</a:t>
            </a:r>
            <a:r>
              <a:rPr lang="zh-CN" altLang="en-US" sz="1800" b="1" dirty="0">
                <a:latin typeface="楷体_GB2312" pitchFamily="49" charset="-122"/>
                <a:ea typeface="楷体_GB2312" pitchFamily="49" charset="-122"/>
              </a:rPr>
              <a:t>以下的（含</a:t>
            </a:r>
            <a:r>
              <a:rPr lang="en-US" altLang="zh-CN" sz="1800" b="1" dirty="0">
                <a:latin typeface="楷体_GB2312" pitchFamily="49" charset="-122"/>
                <a:ea typeface="楷体_GB2312" pitchFamily="49" charset="-122"/>
              </a:rPr>
              <a:t>1</a:t>
            </a:r>
            <a:r>
              <a:rPr lang="zh-CN" altLang="en-US" sz="1800" b="1" dirty="0">
                <a:latin typeface="楷体_GB2312" pitchFamily="49" charset="-122"/>
                <a:ea typeface="楷体_GB2312" pitchFamily="49" charset="-122"/>
              </a:rPr>
              <a:t>万元）暂免征收个人所得税，超过</a:t>
            </a:r>
            <a:r>
              <a:rPr lang="en-US" altLang="zh-CN" sz="1800" b="1" dirty="0">
                <a:solidFill>
                  <a:srgbClr val="FF3300"/>
                </a:solidFill>
                <a:latin typeface="楷体_GB2312" pitchFamily="49" charset="-122"/>
                <a:ea typeface="楷体_GB2312" pitchFamily="49" charset="-122"/>
              </a:rPr>
              <a:t>1</a:t>
            </a:r>
            <a:r>
              <a:rPr lang="zh-CN" altLang="en-US" sz="1800" b="1" dirty="0">
                <a:solidFill>
                  <a:srgbClr val="FF3300"/>
                </a:solidFill>
                <a:latin typeface="楷体_GB2312" pitchFamily="49" charset="-122"/>
                <a:ea typeface="楷体_GB2312" pitchFamily="49" charset="-122"/>
              </a:rPr>
              <a:t>万元</a:t>
            </a:r>
            <a:r>
              <a:rPr lang="zh-CN" altLang="en-US" sz="1800" b="1" dirty="0">
                <a:latin typeface="楷体_GB2312" pitchFamily="49" charset="-122"/>
                <a:ea typeface="楷体_GB2312" pitchFamily="49" charset="-122"/>
              </a:rPr>
              <a:t>的，全额征收个人所得税。</a:t>
            </a:r>
            <a:endParaRPr lang="en-US" altLang="zh-CN" sz="1800" b="1" dirty="0">
              <a:latin typeface="楷体_GB2312" pitchFamily="49" charset="-122"/>
              <a:ea typeface="楷体_GB2312" pitchFamily="49" charset="-122"/>
            </a:endParaRPr>
          </a:p>
          <a:p>
            <a:pPr marL="0" lvl="0" indent="0" eaLnBrk="1" hangingPunct="1">
              <a:lnSpc>
                <a:spcPct val="150000"/>
              </a:lnSpc>
              <a:spcBef>
                <a:spcPct val="0"/>
              </a:spcBef>
              <a:buNone/>
            </a:pPr>
            <a:r>
              <a:rPr lang="en-US" altLang="zh-CN" sz="1800" b="1" dirty="0">
                <a:latin typeface="楷体_GB2312" pitchFamily="49" charset="-122"/>
                <a:ea typeface="楷体_GB2312" pitchFamily="49" charset="-122"/>
              </a:rPr>
              <a:t>   </a:t>
            </a:r>
            <a:r>
              <a:rPr lang="zh-CN" altLang="en-US" sz="1800" b="1" dirty="0">
                <a:solidFill>
                  <a:srgbClr val="FF0000"/>
                </a:solidFill>
                <a:latin typeface="楷体_GB2312" pitchFamily="49" charset="-122"/>
                <a:ea typeface="楷体_GB2312" pitchFamily="49" charset="-122"/>
              </a:rPr>
              <a:t>省级</a:t>
            </a:r>
            <a:r>
              <a:rPr lang="zh-CN" altLang="en-US" sz="1800" b="1" dirty="0">
                <a:latin typeface="楷体_GB2312" pitchFamily="49" charset="-122"/>
                <a:ea typeface="楷体_GB2312" pitchFamily="49" charset="-122"/>
              </a:rPr>
              <a:t>人民政府、国务院部委和中国人民解放军军以上单位，以及外国组织、国际组织颁发的科学、教育、技术、文化、卫生、体育、环境保护等方面的</a:t>
            </a:r>
            <a:r>
              <a:rPr lang="zh-CN" altLang="en-US" sz="1800" b="1" dirty="0">
                <a:solidFill>
                  <a:srgbClr val="FF0000"/>
                </a:solidFill>
                <a:latin typeface="楷体_GB2312" pitchFamily="49" charset="-122"/>
                <a:ea typeface="楷体_GB2312" pitchFamily="49" charset="-122"/>
              </a:rPr>
              <a:t>奖金免征个</a:t>
            </a:r>
            <a:r>
              <a:rPr lang="zh-CN" altLang="en-US" sz="1800" b="1" dirty="0">
                <a:latin typeface="楷体_GB2312" pitchFamily="49" charset="-122"/>
                <a:ea typeface="楷体_GB2312" pitchFamily="49" charset="-122"/>
              </a:rPr>
              <a:t>人所得税。</a:t>
            </a:r>
            <a:endParaRPr lang="zh-CN" altLang="en-US" sz="1800" b="1" dirty="0">
              <a:latin typeface="楷体_GB2312" pitchFamily="49" charset="-122"/>
              <a:ea typeface="楷体_GB2312" pitchFamily="49" charset="-122"/>
            </a:endParaRPr>
          </a:p>
          <a:p>
            <a:pPr marL="0" lvl="0" indent="0" eaLnBrk="1" hangingPunct="1">
              <a:lnSpc>
                <a:spcPct val="150000"/>
              </a:lnSpc>
              <a:spcBef>
                <a:spcPct val="0"/>
              </a:spcBef>
              <a:buNone/>
            </a:pPr>
            <a:r>
              <a:rPr lang="zh-CN" altLang="en-US" sz="1800" b="1" dirty="0">
                <a:latin typeface="楷体_GB2312" pitchFamily="49" charset="-122"/>
                <a:ea typeface="楷体_GB2312" pitchFamily="49" charset="-122"/>
              </a:rPr>
              <a:t>   个人取得单张有奖发票奖金所得不超过</a:t>
            </a:r>
            <a:r>
              <a:rPr lang="en-US" altLang="zh-CN" sz="1800" b="1" dirty="0">
                <a:latin typeface="楷体_GB2312" pitchFamily="49" charset="-122"/>
                <a:ea typeface="楷体_GB2312" pitchFamily="49" charset="-122"/>
              </a:rPr>
              <a:t>800</a:t>
            </a:r>
            <a:r>
              <a:rPr lang="zh-CN" altLang="en-US" sz="1800" b="1" dirty="0">
                <a:latin typeface="楷体_GB2312" pitchFamily="49" charset="-122"/>
                <a:ea typeface="楷体_GB2312" pitchFamily="49" charset="-122"/>
              </a:rPr>
              <a:t>元的，暂免征收个人所得税。</a:t>
            </a:r>
            <a:endParaRPr lang="zh-CN" altLang="en-US" sz="1800" b="1" dirty="0">
              <a:latin typeface="楷体_GB2312" pitchFamily="49" charset="-122"/>
              <a:ea typeface="楷体_GB2312" pitchFamily="49" charset="-122"/>
            </a:endParaRPr>
          </a:p>
          <a:p>
            <a:pPr marL="0" lvl="0" indent="0" eaLnBrk="1" hangingPunct="1">
              <a:lnSpc>
                <a:spcPct val="150000"/>
              </a:lnSpc>
              <a:spcBef>
                <a:spcPct val="0"/>
              </a:spcBef>
              <a:buNone/>
            </a:pPr>
            <a:endParaRPr lang="en-US" altLang="zh-CN" sz="1800"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AutoShape 2" descr="未命名"/>
          <p:cNvSpPr>
            <a:spLocks noChangeAspect="1"/>
          </p:cNvSpPr>
          <p:nvPr/>
        </p:nvSpPr>
        <p:spPr>
          <a:xfrm>
            <a:off x="-176212" y="36513"/>
            <a:ext cx="2411412" cy="62071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Arial" panose="020B0604020202020204" pitchFamily="34" charset="0"/>
            </a:endParaRPr>
          </a:p>
        </p:txBody>
      </p:sp>
      <p:sp>
        <p:nvSpPr>
          <p:cNvPr id="114691" name="Freeform 3"/>
          <p:cNvSpPr/>
          <p:nvPr/>
        </p:nvSpPr>
        <p:spPr>
          <a:xfrm rot="-3172564">
            <a:off x="7599363" y="19050"/>
            <a:ext cx="1162050" cy="2084388"/>
          </a:xfrm>
          <a:custGeom>
            <a:avLst/>
            <a:gdLst>
              <a:gd name="txL" fmla="*/ 0 w 2903"/>
              <a:gd name="txT" fmla="*/ 0 h 3686"/>
              <a:gd name="txR" fmla="*/ 2903 w 2903"/>
              <a:gd name="txB" fmla="*/ 3686 h 3686"/>
            </a:gdLst>
            <a:ahLst/>
            <a:cxnLst>
              <a:cxn ang="0">
                <a:pos x="465160249" y="138463012"/>
              </a:cxn>
              <a:cxn ang="0">
                <a:pos x="411001033" y="25582090"/>
              </a:cxn>
              <a:cxn ang="0">
                <a:pos x="359085058" y="0"/>
              </a:cxn>
              <a:cxn ang="0">
                <a:pos x="17625693" y="898891046"/>
              </a:cxn>
              <a:cxn ang="0">
                <a:pos x="17625693" y="1032237527"/>
              </a:cxn>
              <a:cxn ang="0">
                <a:pos x="0" y="1161107043"/>
              </a:cxn>
              <a:cxn ang="0">
                <a:pos x="11536839" y="1178694836"/>
              </a:cxn>
              <a:cxn ang="0">
                <a:pos x="70663288" y="1072849144"/>
              </a:cxn>
              <a:cxn ang="0">
                <a:pos x="118573533" y="1032237527"/>
              </a:cxn>
              <a:cxn ang="0">
                <a:pos x="465160249" y="138463012"/>
              </a:cxn>
            </a:cxnLst>
            <a:rect l="txL" t="txT" r="txR" b="txB"/>
            <a:pathLst>
              <a:path w="2903" h="3686">
                <a:moveTo>
                  <a:pt x="2903" y="433"/>
                </a:moveTo>
                <a:lnTo>
                  <a:pt x="2565" y="80"/>
                </a:lnTo>
                <a:lnTo>
                  <a:pt x="2241" y="0"/>
                </a:lnTo>
                <a:lnTo>
                  <a:pt x="110" y="2811"/>
                </a:lnTo>
                <a:lnTo>
                  <a:pt x="110" y="3228"/>
                </a:lnTo>
                <a:lnTo>
                  <a:pt x="0" y="3631"/>
                </a:lnTo>
                <a:lnTo>
                  <a:pt x="72" y="3686"/>
                </a:lnTo>
                <a:lnTo>
                  <a:pt x="441" y="3355"/>
                </a:lnTo>
                <a:lnTo>
                  <a:pt x="740" y="3228"/>
                </a:lnTo>
                <a:lnTo>
                  <a:pt x="2903" y="433"/>
                </a:lnTo>
                <a:close/>
              </a:path>
            </a:pathLst>
          </a:custGeom>
          <a:solidFill>
            <a:srgbClr val="FFFFFF">
              <a:alpha val="100000"/>
            </a:srgbClr>
          </a:solidFill>
          <a:ln w="9525">
            <a:noFill/>
          </a:ln>
        </p:spPr>
        <p:txBody>
          <a:bodyPr/>
          <a:p>
            <a:endParaRPr lang="zh-CN" altLang="en-US"/>
          </a:p>
        </p:txBody>
      </p:sp>
      <p:sp>
        <p:nvSpPr>
          <p:cNvPr id="114692" name="Rectangle 4"/>
          <p:cNvSpPr/>
          <p:nvPr/>
        </p:nvSpPr>
        <p:spPr>
          <a:xfrm>
            <a:off x="6542088" y="6284913"/>
            <a:ext cx="1905000" cy="4572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r">
              <a:spcBef>
                <a:spcPct val="0"/>
              </a:spcBef>
              <a:buNone/>
            </a:pPr>
            <a:r>
              <a:rPr lang="en-US" altLang="zh-CN" sz="1400" dirty="0">
                <a:latin typeface="Comic Sans MS" panose="030F0702030302020204" pitchFamily="66" charset="0"/>
              </a:rPr>
              <a:t> </a:t>
            </a:r>
            <a:endParaRPr lang="en-US" altLang="zh-CN" sz="1400" dirty="0">
              <a:latin typeface="Comic Sans MS" panose="030F0702030302020204" pitchFamily="66" charset="0"/>
            </a:endParaRPr>
          </a:p>
        </p:txBody>
      </p:sp>
      <p:sp>
        <p:nvSpPr>
          <p:cNvPr id="114693" name="Rectangle 50"/>
          <p:cNvSpPr/>
          <p:nvPr/>
        </p:nvSpPr>
        <p:spPr>
          <a:xfrm>
            <a:off x="250825" y="476250"/>
            <a:ext cx="8126413" cy="431800"/>
          </a:xfrm>
          <a:prstGeom prst="rect">
            <a:avLst/>
          </a:prstGeom>
          <a:noFill/>
          <a:ln w="9525">
            <a:noFill/>
          </a:ln>
        </p:spPr>
        <p:txBody>
          <a:bodyPr lIns="92075" tIns="46036" rIns="92075" bIns="46036"/>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nSpc>
                <a:spcPct val="70000"/>
              </a:lnSpc>
              <a:buNone/>
            </a:pPr>
            <a:r>
              <a:rPr lang="zh-CN" altLang="en-US" sz="3600" b="1" dirty="0">
                <a:solidFill>
                  <a:srgbClr val="663300"/>
                </a:solidFill>
                <a:latin typeface="Arial" panose="020B0604020202020204" pitchFamily="34" charset="0"/>
              </a:rPr>
              <a:t>（十一）境外缴纳税额抵免的计税方法</a:t>
            </a:r>
            <a:endParaRPr lang="zh-CN" altLang="en-US" sz="3600" b="1" dirty="0">
              <a:solidFill>
                <a:srgbClr val="663300"/>
              </a:solidFill>
              <a:latin typeface="Arial" panose="020B0604020202020204" pitchFamily="34" charset="0"/>
            </a:endParaRPr>
          </a:p>
        </p:txBody>
      </p:sp>
      <p:sp>
        <p:nvSpPr>
          <p:cNvPr id="131123" name="Rectangle 51"/>
          <p:cNvSpPr/>
          <p:nvPr/>
        </p:nvSpPr>
        <p:spPr>
          <a:xfrm>
            <a:off x="219075" y="1341438"/>
            <a:ext cx="8305800" cy="5159375"/>
          </a:xfrm>
          <a:prstGeom prst="rect">
            <a:avLst/>
          </a:prstGeom>
          <a:noFill/>
          <a:ln w="9525">
            <a:noFill/>
          </a:ln>
        </p:spPr>
        <p:txBody>
          <a:bodyPr lIns="92075" tIns="46036" rIns="92075" bIns="46036"/>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70000"/>
              </a:lnSpc>
              <a:buNone/>
            </a:pPr>
            <a:r>
              <a:rPr lang="en-US" altLang="zh-CN" sz="2400" b="1" dirty="0">
                <a:solidFill>
                  <a:srgbClr val="FF3300"/>
                </a:solidFill>
                <a:latin typeface="楷体_GB2312" pitchFamily="49" charset="-122"/>
                <a:ea typeface="楷体_GB2312" pitchFamily="49" charset="-122"/>
              </a:rPr>
              <a:t>1</a:t>
            </a:r>
            <a:r>
              <a:rPr lang="zh-CN" altLang="en-US" sz="2400" b="1" dirty="0">
                <a:solidFill>
                  <a:srgbClr val="FF3300"/>
                </a:solidFill>
                <a:latin typeface="楷体_GB2312" pitchFamily="49" charset="-122"/>
                <a:ea typeface="楷体_GB2312" pitchFamily="49" charset="-122"/>
              </a:rPr>
              <a:t>、计算方法：分国分项 </a:t>
            </a:r>
            <a:endParaRPr lang="zh-CN" altLang="en-US" sz="2400" b="1" dirty="0">
              <a:solidFill>
                <a:srgbClr val="FF3300"/>
              </a:solidFill>
              <a:latin typeface="楷体_GB2312" pitchFamily="49" charset="-122"/>
              <a:ea typeface="楷体_GB2312" pitchFamily="49" charset="-122"/>
            </a:endParaRPr>
          </a:p>
          <a:p>
            <a:pPr marL="0" lvl="0" indent="0">
              <a:lnSpc>
                <a:spcPct val="70000"/>
              </a:lnSpc>
              <a:buNone/>
            </a:pPr>
            <a:r>
              <a:rPr lang="en-US" altLang="zh-CN" sz="2400" b="1" dirty="0">
                <a:solidFill>
                  <a:srgbClr val="FF3300"/>
                </a:solidFill>
                <a:latin typeface="楷体_GB2312" pitchFamily="49" charset="-122"/>
                <a:ea typeface="楷体_GB2312" pitchFamily="49" charset="-122"/>
              </a:rPr>
              <a:t>2</a:t>
            </a:r>
            <a:r>
              <a:rPr lang="zh-CN" altLang="en-US" sz="2400" b="1" dirty="0">
                <a:solidFill>
                  <a:srgbClr val="FF3300"/>
                </a:solidFill>
                <a:latin typeface="楷体_GB2312" pitchFamily="49" charset="-122"/>
                <a:ea typeface="楷体_GB2312" pitchFamily="49" charset="-122"/>
              </a:rPr>
              <a:t>、扣除方法：分国不分项</a:t>
            </a:r>
            <a:endParaRPr lang="zh-CN" altLang="en-US" sz="2400" b="1" dirty="0">
              <a:solidFill>
                <a:schemeClr val="tx2"/>
              </a:solidFill>
              <a:latin typeface="Arial" panose="020B0604020202020204" pitchFamily="34" charset="0"/>
            </a:endParaRPr>
          </a:p>
          <a:p>
            <a:pPr marL="0" lvl="0" indent="0">
              <a:lnSpc>
                <a:spcPct val="70000"/>
              </a:lnSpc>
              <a:buNone/>
            </a:pPr>
            <a:r>
              <a:rPr lang="zh-CN" altLang="en-US" sz="2400" dirty="0">
                <a:latin typeface="Arial" panose="020B0604020202020204" pitchFamily="34" charset="0"/>
              </a:rPr>
              <a:t>       </a:t>
            </a:r>
            <a:endParaRPr lang="en-US" altLang="zh-CN" sz="2400" dirty="0">
              <a:latin typeface="Arial" panose="020B0604020202020204" pitchFamily="34" charset="0"/>
            </a:endParaRPr>
          </a:p>
          <a:p>
            <a:pPr marL="0" lvl="0" indent="0">
              <a:lnSpc>
                <a:spcPct val="70000"/>
              </a:lnSpc>
              <a:buNone/>
            </a:pPr>
            <a:r>
              <a:rPr lang="zh-CN" altLang="en-US" sz="2400" b="1" dirty="0">
                <a:solidFill>
                  <a:srgbClr val="FF3300"/>
                </a:solidFill>
                <a:latin typeface="楷体_GB2312" pitchFamily="49" charset="-122"/>
                <a:ea typeface="楷体_GB2312" pitchFamily="49" charset="-122"/>
              </a:rPr>
              <a:t>    境外已纳税额＞抵免限额：不退国外多交税款；</a:t>
            </a:r>
            <a:br>
              <a:rPr lang="zh-CN" altLang="en-US" sz="2400" b="1" dirty="0">
                <a:solidFill>
                  <a:srgbClr val="FF3300"/>
                </a:solidFill>
                <a:latin typeface="楷体_GB2312" pitchFamily="49" charset="-122"/>
                <a:ea typeface="楷体_GB2312" pitchFamily="49" charset="-122"/>
              </a:rPr>
            </a:br>
            <a:r>
              <a:rPr lang="zh-CN" altLang="en-US" sz="2400" b="1" dirty="0">
                <a:solidFill>
                  <a:srgbClr val="FF3300"/>
                </a:solidFill>
                <a:latin typeface="楷体_GB2312" pitchFamily="49" charset="-122"/>
                <a:ea typeface="楷体_GB2312" pitchFamily="49" charset="-122"/>
              </a:rPr>
              <a:t>　 </a:t>
            </a:r>
            <a:endParaRPr lang="en-US" altLang="zh-CN" sz="2400" b="1" dirty="0">
              <a:solidFill>
                <a:srgbClr val="FF3300"/>
              </a:solidFill>
              <a:latin typeface="楷体_GB2312" pitchFamily="49" charset="-122"/>
              <a:ea typeface="楷体_GB2312" pitchFamily="49" charset="-122"/>
            </a:endParaRPr>
          </a:p>
          <a:p>
            <a:pPr marL="0" lvl="0" indent="0">
              <a:lnSpc>
                <a:spcPct val="70000"/>
              </a:lnSpc>
              <a:buNone/>
            </a:pPr>
            <a:r>
              <a:rPr lang="en-US" altLang="zh-CN" sz="2400" b="1" dirty="0">
                <a:solidFill>
                  <a:srgbClr val="FF3300"/>
                </a:solidFill>
                <a:latin typeface="楷体_GB2312" pitchFamily="49" charset="-122"/>
                <a:ea typeface="楷体_GB2312" pitchFamily="49" charset="-122"/>
              </a:rPr>
              <a:t>    </a:t>
            </a:r>
            <a:r>
              <a:rPr lang="zh-CN" altLang="en-US" sz="2400" b="1" dirty="0">
                <a:solidFill>
                  <a:srgbClr val="FF3300"/>
                </a:solidFill>
                <a:latin typeface="楷体_GB2312" pitchFamily="49" charset="-122"/>
                <a:ea typeface="楷体_GB2312" pitchFamily="49" charset="-122"/>
              </a:rPr>
              <a:t>境外已纳税额＜抵免限额：在我国补交差额部分税；</a:t>
            </a:r>
            <a:endParaRPr lang="en-US" altLang="zh-CN" sz="1800" b="1" dirty="0">
              <a:latin typeface="Arial" panose="020B0604020202020204" pitchFamily="34" charset="0"/>
            </a:endParaRPr>
          </a:p>
          <a:p>
            <a:pPr marL="0" lvl="0" indent="0">
              <a:lnSpc>
                <a:spcPct val="110000"/>
              </a:lnSpc>
              <a:buNone/>
            </a:pPr>
            <a:r>
              <a:rPr lang="zh-CN" altLang="en-US" sz="1800" b="1" dirty="0">
                <a:latin typeface="Arial" panose="020B0604020202020204" pitchFamily="34" charset="0"/>
              </a:rPr>
              <a:t>例</a:t>
            </a:r>
            <a:r>
              <a:rPr lang="en-US" altLang="zh-CN" sz="1800" b="1" dirty="0">
                <a:latin typeface="Arial" panose="020B0604020202020204" pitchFamily="34" charset="0"/>
              </a:rPr>
              <a:t>18</a:t>
            </a:r>
            <a:r>
              <a:rPr lang="zh-CN" altLang="en-US" sz="1800" b="1" dirty="0">
                <a:latin typeface="Arial" panose="020B0604020202020204" pitchFamily="34" charset="0"/>
              </a:rPr>
              <a:t>、中国公民刘某在美国留学两年，其间发表一篇文章，获得稿酬</a:t>
            </a:r>
            <a:r>
              <a:rPr lang="en-US" altLang="zh-CN" sz="1800" b="1" dirty="0">
                <a:latin typeface="Arial" panose="020B0604020202020204" pitchFamily="34" charset="0"/>
              </a:rPr>
              <a:t>9000</a:t>
            </a:r>
            <a:r>
              <a:rPr lang="zh-CN" altLang="en-US" sz="1800" b="1" dirty="0">
                <a:latin typeface="Arial" panose="020B0604020202020204" pitchFamily="34" charset="0"/>
              </a:rPr>
              <a:t>元，已按当地税法纳税</a:t>
            </a:r>
            <a:r>
              <a:rPr lang="en-US" altLang="zh-CN" sz="1800" b="1" dirty="0">
                <a:latin typeface="Arial" panose="020B0604020202020204" pitchFamily="34" charset="0"/>
              </a:rPr>
              <a:t>200</a:t>
            </a:r>
            <a:r>
              <a:rPr lang="zh-CN" altLang="en-US" sz="1800" b="1" dirty="0">
                <a:latin typeface="Arial" panose="020B0604020202020204" pitchFamily="34" charset="0"/>
              </a:rPr>
              <a:t>元；购买奖票中奖</a:t>
            </a:r>
            <a:r>
              <a:rPr lang="en-US" altLang="zh-CN" sz="1800" b="1" dirty="0">
                <a:latin typeface="Arial" panose="020B0604020202020204" pitchFamily="34" charset="0"/>
              </a:rPr>
              <a:t>12000</a:t>
            </a:r>
            <a:r>
              <a:rPr lang="zh-CN" altLang="en-US" sz="1800" b="1" dirty="0">
                <a:latin typeface="Arial" panose="020B0604020202020204" pitchFamily="34" charset="0"/>
              </a:rPr>
              <a:t>元，已按当地税法纳税</a:t>
            </a:r>
            <a:r>
              <a:rPr lang="en-US" altLang="zh-CN" sz="1800" b="1" dirty="0">
                <a:latin typeface="Arial" panose="020B0604020202020204" pitchFamily="34" charset="0"/>
              </a:rPr>
              <a:t>900</a:t>
            </a:r>
            <a:r>
              <a:rPr lang="zh-CN" altLang="en-US" sz="1800" b="1" dirty="0">
                <a:latin typeface="Arial" panose="020B0604020202020204" pitchFamily="34" charset="0"/>
              </a:rPr>
              <a:t>元。请问刘某是否应向中国税务机关补缴税款？ </a:t>
            </a:r>
            <a:endParaRPr lang="zh-CN" altLang="en-US" sz="1600" dirty="0">
              <a:latin typeface="Arial" panose="020B0604020202020204" pitchFamily="34" charset="0"/>
            </a:endParaRPr>
          </a:p>
          <a:p>
            <a:pPr marL="0" lvl="0" indent="0">
              <a:lnSpc>
                <a:spcPct val="140000"/>
              </a:lnSpc>
              <a:buNone/>
            </a:pPr>
            <a:r>
              <a:rPr lang="zh-CN" altLang="en-US" sz="1800" b="1" dirty="0">
                <a:latin typeface="Arial" panose="020B0604020202020204" pitchFamily="34" charset="0"/>
              </a:rPr>
              <a:t>解：稿酬应纳税额</a:t>
            </a:r>
            <a:r>
              <a:rPr lang="en-US" altLang="zh-CN" sz="1800" b="1" dirty="0">
                <a:latin typeface="Arial" panose="020B0604020202020204" pitchFamily="34" charset="0"/>
              </a:rPr>
              <a:t>=9000×</a:t>
            </a:r>
            <a:r>
              <a:rPr lang="zh-CN" altLang="en-US" sz="1800" b="1" dirty="0">
                <a:latin typeface="Arial" panose="020B0604020202020204" pitchFamily="34" charset="0"/>
              </a:rPr>
              <a:t>（</a:t>
            </a:r>
            <a:r>
              <a:rPr lang="en-US" altLang="zh-CN" sz="1800" b="1" dirty="0">
                <a:latin typeface="Arial" panose="020B0604020202020204" pitchFamily="34" charset="0"/>
              </a:rPr>
              <a:t>1-20%</a:t>
            </a:r>
            <a:r>
              <a:rPr lang="zh-CN" altLang="en-US" sz="1800" b="1" dirty="0">
                <a:latin typeface="Arial" panose="020B0604020202020204" pitchFamily="34" charset="0"/>
              </a:rPr>
              <a:t>）</a:t>
            </a:r>
            <a:r>
              <a:rPr lang="en-US" altLang="zh-CN" sz="1800" b="1" dirty="0">
                <a:latin typeface="Arial" panose="020B0604020202020204" pitchFamily="34" charset="0"/>
              </a:rPr>
              <a:t> ×70%</a:t>
            </a:r>
            <a:r>
              <a:rPr lang="zh-CN" altLang="en-US" sz="1800" b="1" dirty="0">
                <a:latin typeface="Arial" panose="020B0604020202020204" pitchFamily="34" charset="0"/>
              </a:rPr>
              <a:t> </a:t>
            </a:r>
            <a:r>
              <a:rPr lang="en-US" altLang="zh-CN" sz="1800" b="1" dirty="0">
                <a:latin typeface="Arial" panose="020B0604020202020204" pitchFamily="34" charset="0"/>
              </a:rPr>
              <a:t>×10%-210</a:t>
            </a:r>
            <a:r>
              <a:rPr lang="zh-CN" altLang="en-US" sz="1800" dirty="0">
                <a:latin typeface="Arial" panose="020B0604020202020204" pitchFamily="34" charset="0"/>
              </a:rPr>
              <a:t> </a:t>
            </a:r>
            <a:r>
              <a:rPr lang="en-US" altLang="zh-CN" sz="1800" b="1" dirty="0">
                <a:latin typeface="Arial" panose="020B0604020202020204" pitchFamily="34" charset="0"/>
              </a:rPr>
              <a:t>=294</a:t>
            </a:r>
            <a:r>
              <a:rPr lang="zh-CN" altLang="en-US" sz="1800" b="1" dirty="0">
                <a:latin typeface="Arial" panose="020B0604020202020204" pitchFamily="34" charset="0"/>
              </a:rPr>
              <a:t>元              </a:t>
            </a:r>
            <a:r>
              <a:rPr lang="en-US" altLang="zh-CN" sz="1800" b="1" dirty="0">
                <a:latin typeface="Arial" panose="020B0604020202020204" pitchFamily="34" charset="0"/>
              </a:rPr>
              <a:t>200</a:t>
            </a:r>
            <a:r>
              <a:rPr lang="zh-CN" altLang="en-US" sz="1800" b="1" dirty="0">
                <a:latin typeface="Arial" panose="020B0604020202020204" pitchFamily="34" charset="0"/>
              </a:rPr>
              <a:t>元</a:t>
            </a:r>
            <a:br>
              <a:rPr lang="zh-CN" altLang="en-US" sz="1800" b="1" dirty="0">
                <a:latin typeface="Arial" panose="020B0604020202020204" pitchFamily="34" charset="0"/>
              </a:rPr>
            </a:br>
            <a:r>
              <a:rPr lang="zh-CN" altLang="en-US" sz="1800" b="1" dirty="0">
                <a:latin typeface="Arial" panose="020B0604020202020204" pitchFamily="34" charset="0"/>
              </a:rPr>
              <a:t>       中奖应纳税额</a:t>
            </a:r>
            <a:r>
              <a:rPr lang="en-US" altLang="zh-CN" sz="1800" b="1" dirty="0">
                <a:latin typeface="Arial" panose="020B0604020202020204" pitchFamily="34" charset="0"/>
              </a:rPr>
              <a:t>=12000×20%= 2400</a:t>
            </a:r>
            <a:r>
              <a:rPr lang="zh-CN" altLang="en-US" sz="1800" b="1" dirty="0">
                <a:latin typeface="Arial" panose="020B0604020202020204" pitchFamily="34" charset="0"/>
              </a:rPr>
              <a:t>元                                                   </a:t>
            </a:r>
            <a:r>
              <a:rPr lang="en-US" altLang="zh-CN" sz="1800" b="1" dirty="0">
                <a:latin typeface="Arial" panose="020B0604020202020204" pitchFamily="34" charset="0"/>
              </a:rPr>
              <a:t>900</a:t>
            </a:r>
            <a:r>
              <a:rPr lang="zh-CN" altLang="en-US" sz="1800" b="1" dirty="0">
                <a:latin typeface="Arial" panose="020B0604020202020204" pitchFamily="34" charset="0"/>
              </a:rPr>
              <a:t>元  </a:t>
            </a:r>
            <a:endParaRPr lang="en-US" altLang="zh-CN" sz="1800" b="1" dirty="0">
              <a:latin typeface="Arial" panose="020B0604020202020204" pitchFamily="34" charset="0"/>
            </a:endParaRPr>
          </a:p>
          <a:p>
            <a:pPr marL="0" lvl="0" indent="0">
              <a:lnSpc>
                <a:spcPct val="140000"/>
              </a:lnSpc>
              <a:buNone/>
            </a:pPr>
            <a:r>
              <a:rPr lang="en-US" altLang="zh-CN" sz="1800" b="1" dirty="0">
                <a:latin typeface="Arial" panose="020B0604020202020204" pitchFamily="34" charset="0"/>
              </a:rPr>
              <a:t>        </a:t>
            </a:r>
            <a:r>
              <a:rPr lang="zh-CN" altLang="en-US" sz="1800" b="1" dirty="0">
                <a:latin typeface="Arial" panose="020B0604020202020204" pitchFamily="34" charset="0"/>
              </a:rPr>
              <a:t>分国不分项国内纳税额</a:t>
            </a:r>
            <a:r>
              <a:rPr lang="en-US" altLang="zh-CN" sz="1800" b="1" dirty="0">
                <a:latin typeface="Arial" panose="020B0604020202020204" pitchFamily="34" charset="0"/>
              </a:rPr>
              <a:t>=294+2400=2694</a:t>
            </a:r>
            <a:r>
              <a:rPr lang="zh-CN" altLang="en-US" sz="1800" b="1" dirty="0">
                <a:latin typeface="Arial" panose="020B0604020202020204" pitchFamily="34" charset="0"/>
              </a:rPr>
              <a:t>元</a:t>
            </a:r>
            <a:endParaRPr lang="en-US" altLang="zh-CN" sz="1800" b="1" dirty="0">
              <a:latin typeface="Arial" panose="020B0604020202020204" pitchFamily="34" charset="0"/>
            </a:endParaRPr>
          </a:p>
          <a:p>
            <a:pPr marL="0" lvl="0" indent="0">
              <a:lnSpc>
                <a:spcPct val="140000"/>
              </a:lnSpc>
              <a:buNone/>
            </a:pPr>
            <a:r>
              <a:rPr lang="en-US" altLang="zh-CN" sz="1800" b="1" dirty="0">
                <a:latin typeface="Arial" panose="020B0604020202020204" pitchFamily="34" charset="0"/>
              </a:rPr>
              <a:t>                            </a:t>
            </a:r>
            <a:r>
              <a:rPr lang="zh-CN" altLang="en-US" sz="1800" b="1" dirty="0">
                <a:latin typeface="Arial" panose="020B0604020202020204" pitchFamily="34" charset="0"/>
              </a:rPr>
              <a:t>国外纳税额</a:t>
            </a:r>
            <a:r>
              <a:rPr lang="en-US" altLang="zh-CN" sz="1800" b="1" dirty="0">
                <a:latin typeface="Arial" panose="020B0604020202020204" pitchFamily="34" charset="0"/>
              </a:rPr>
              <a:t>=200+900=1100</a:t>
            </a:r>
            <a:r>
              <a:rPr lang="zh-CN" altLang="en-US" sz="1800" b="1" dirty="0">
                <a:latin typeface="Arial" panose="020B0604020202020204" pitchFamily="34" charset="0"/>
              </a:rPr>
              <a:t>元</a:t>
            </a:r>
            <a:endParaRPr lang="en-US" altLang="zh-CN" sz="1800" b="1" dirty="0">
              <a:latin typeface="Arial" panose="020B0604020202020204" pitchFamily="34" charset="0"/>
            </a:endParaRPr>
          </a:p>
          <a:p>
            <a:pPr marL="0" lvl="0" indent="0">
              <a:lnSpc>
                <a:spcPct val="140000"/>
              </a:lnSpc>
              <a:buNone/>
            </a:pPr>
            <a:r>
              <a:rPr lang="en-US" altLang="zh-CN" sz="1800" b="1" dirty="0">
                <a:latin typeface="Arial" panose="020B0604020202020204" pitchFamily="34" charset="0"/>
              </a:rPr>
              <a:t>         </a:t>
            </a:r>
            <a:r>
              <a:rPr lang="zh-CN" altLang="en-US" sz="1800" b="1" dirty="0">
                <a:latin typeface="Arial" panose="020B0604020202020204" pitchFamily="34" charset="0"/>
              </a:rPr>
              <a:t>刘某需要补缴</a:t>
            </a:r>
            <a:r>
              <a:rPr lang="en-US" altLang="zh-CN" sz="1800" b="1" dirty="0">
                <a:latin typeface="Arial" panose="020B0604020202020204" pitchFamily="34" charset="0"/>
              </a:rPr>
              <a:t>2694-1100=1594</a:t>
            </a:r>
            <a:r>
              <a:rPr lang="zh-CN" altLang="en-US" sz="1800" b="1" dirty="0">
                <a:latin typeface="Arial" panose="020B0604020202020204" pitchFamily="34" charset="0"/>
              </a:rPr>
              <a:t>元税款</a:t>
            </a:r>
            <a:endParaRPr lang="en-US" altLang="zh-CN" sz="1800" b="1" dirty="0">
              <a:latin typeface="Arial" panose="020B0604020202020204" pitchFamily="34" charset="0"/>
            </a:endParaRPr>
          </a:p>
          <a:p>
            <a:pPr marL="0" lvl="0" indent="0">
              <a:lnSpc>
                <a:spcPct val="140000"/>
              </a:lnSpc>
              <a:buNone/>
            </a:pPr>
            <a:r>
              <a:rPr lang="en-US" altLang="zh-CN" sz="1800" b="1" dirty="0">
                <a:latin typeface="Arial" panose="020B0604020202020204" pitchFamily="34" charset="0"/>
              </a:rPr>
              <a:t>               </a:t>
            </a:r>
            <a:r>
              <a:rPr lang="zh-CN" altLang="en-US" sz="1800" b="1" dirty="0">
                <a:latin typeface="Arial" panose="020B0604020202020204" pitchFamily="34" charset="0"/>
              </a:rPr>
              <a:t> </a:t>
            </a:r>
            <a:endParaRPr lang="en-US" altLang="zh-CN" sz="1800" b="1" dirty="0">
              <a:latin typeface="Arial" panose="020B0604020202020204" pitchFamily="34" charset="0"/>
            </a:endParaRPr>
          </a:p>
          <a:p>
            <a:pPr marL="0" lvl="0" indent="0">
              <a:lnSpc>
                <a:spcPct val="140000"/>
              </a:lnSpc>
              <a:buNone/>
            </a:pPr>
            <a:r>
              <a:rPr lang="en-US" altLang="zh-CN" sz="1800" b="1" dirty="0">
                <a:latin typeface="Arial" panose="020B0604020202020204" pitchFamily="34" charset="0"/>
              </a:rPr>
              <a:t>                            </a:t>
            </a:r>
            <a:r>
              <a:rPr lang="zh-CN" altLang="en-US" sz="1800" b="1" dirty="0">
                <a:latin typeface="Arial" panose="020B0604020202020204" pitchFamily="34" charset="0"/>
              </a:rPr>
              <a:t>                                                  </a:t>
            </a:r>
            <a:endParaRPr lang="zh-CN" altLang="en-US" sz="1800" b="1"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1123">
                                            <p:txEl>
                                              <p:charRg st="0" end="13"/>
                                            </p:txEl>
                                          </p:spTgt>
                                        </p:tgtEl>
                                        <p:attrNameLst>
                                          <p:attrName>style.visibility</p:attrName>
                                        </p:attrNameLst>
                                      </p:cBhvr>
                                      <p:to>
                                        <p:strVal val="visible"/>
                                      </p:to>
                                    </p:set>
                                    <p:anim calcmode="lin" valueType="num">
                                      <p:cBhvr additive="base">
                                        <p:cTn id="7" dur="500" fill="hold"/>
                                        <p:tgtEl>
                                          <p:spTgt spid="131123">
                                            <p:txEl>
                                              <p:charRg st="0" end="1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123">
                                            <p:txEl>
                                              <p:charRg st="0" end="13"/>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31123">
                                            <p:txEl>
                                              <p:charRg st="13" end="26"/>
                                            </p:txEl>
                                          </p:spTgt>
                                        </p:tgtEl>
                                        <p:attrNameLst>
                                          <p:attrName>style.visibility</p:attrName>
                                        </p:attrNameLst>
                                      </p:cBhvr>
                                      <p:to>
                                        <p:strVal val="visible"/>
                                      </p:to>
                                    </p:set>
                                    <p:anim calcmode="lin" valueType="num">
                                      <p:cBhvr additive="base">
                                        <p:cTn id="13" dur="500" fill="hold"/>
                                        <p:tgtEl>
                                          <p:spTgt spid="131123">
                                            <p:txEl>
                                              <p:charRg st="13" end="2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1123">
                                            <p:txEl>
                                              <p:charRg st="13" end="26"/>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31123">
                                            <p:txEl>
                                              <p:charRg st="26" end="34"/>
                                            </p:txEl>
                                          </p:spTgt>
                                        </p:tgtEl>
                                        <p:attrNameLst>
                                          <p:attrName>style.visibility</p:attrName>
                                        </p:attrNameLst>
                                      </p:cBhvr>
                                      <p:to>
                                        <p:strVal val="visible"/>
                                      </p:to>
                                    </p:set>
                                    <p:anim calcmode="lin" valueType="num">
                                      <p:cBhvr additive="base">
                                        <p:cTn id="19" dur="500" fill="hold"/>
                                        <p:tgtEl>
                                          <p:spTgt spid="131123">
                                            <p:txEl>
                                              <p:charRg st="26" end="3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1123">
                                            <p:txEl>
                                              <p:charRg st="26" end="34"/>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1123">
                                            <p:txEl>
                                              <p:charRg st="34" end="63"/>
                                            </p:txEl>
                                          </p:spTgt>
                                        </p:tgtEl>
                                        <p:attrNameLst>
                                          <p:attrName>style.visibility</p:attrName>
                                        </p:attrNameLst>
                                      </p:cBhvr>
                                      <p:to>
                                        <p:strVal val="visible"/>
                                      </p:to>
                                    </p:set>
                                    <p:anim calcmode="lin" valueType="num">
                                      <p:cBhvr additive="base">
                                        <p:cTn id="25" dur="500" fill="hold"/>
                                        <p:tgtEl>
                                          <p:spTgt spid="131123">
                                            <p:txEl>
                                              <p:charRg st="34" end="6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1123">
                                            <p:txEl>
                                              <p:charRg st="34" end="63"/>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31123">
                                            <p:txEl>
                                              <p:charRg st="63" end="91"/>
                                            </p:txEl>
                                          </p:spTgt>
                                        </p:tgtEl>
                                        <p:attrNameLst>
                                          <p:attrName>style.visibility</p:attrName>
                                        </p:attrNameLst>
                                      </p:cBhvr>
                                      <p:to>
                                        <p:strVal val="visible"/>
                                      </p:to>
                                    </p:set>
                                    <p:anim calcmode="lin" valueType="num">
                                      <p:cBhvr additive="base">
                                        <p:cTn id="31" dur="500" fill="hold"/>
                                        <p:tgtEl>
                                          <p:spTgt spid="131123">
                                            <p:txEl>
                                              <p:charRg st="63" end="9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123">
                                            <p:txEl>
                                              <p:charRg st="63" end="91"/>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31123">
                                            <p:txEl>
                                              <p:charRg st="91" end="188"/>
                                            </p:txEl>
                                          </p:spTgt>
                                        </p:tgtEl>
                                        <p:attrNameLst>
                                          <p:attrName>style.visibility</p:attrName>
                                        </p:attrNameLst>
                                      </p:cBhvr>
                                      <p:to>
                                        <p:strVal val="visible"/>
                                      </p:to>
                                    </p:set>
                                    <p:anim calcmode="lin" valueType="num">
                                      <p:cBhvr additive="base">
                                        <p:cTn id="37" dur="500" fill="hold"/>
                                        <p:tgtEl>
                                          <p:spTgt spid="131123">
                                            <p:txEl>
                                              <p:charRg st="91" end="18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1123">
                                            <p:txEl>
                                              <p:charRg st="91" end="188"/>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31123">
                                            <p:txEl>
                                              <p:charRg st="188" end="336"/>
                                            </p:txEl>
                                          </p:spTgt>
                                        </p:tgtEl>
                                        <p:attrNameLst>
                                          <p:attrName>style.visibility</p:attrName>
                                        </p:attrNameLst>
                                      </p:cBhvr>
                                      <p:to>
                                        <p:strVal val="visible"/>
                                      </p:to>
                                    </p:set>
                                    <p:anim calcmode="lin" valueType="num">
                                      <p:cBhvr additive="base">
                                        <p:cTn id="43" dur="500" fill="hold"/>
                                        <p:tgtEl>
                                          <p:spTgt spid="131123">
                                            <p:txEl>
                                              <p:charRg st="188" end="33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1123">
                                            <p:txEl>
                                              <p:charRg st="188" end="336"/>
                                            </p:txEl>
                                          </p:spTgt>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131123">
                                            <p:txEl>
                                              <p:charRg st="336" end="370"/>
                                            </p:txEl>
                                          </p:spTgt>
                                        </p:tgtEl>
                                        <p:attrNameLst>
                                          <p:attrName>style.visibility</p:attrName>
                                        </p:attrNameLst>
                                      </p:cBhvr>
                                      <p:to>
                                        <p:strVal val="visible"/>
                                      </p:to>
                                    </p:set>
                                    <p:anim calcmode="lin" valueType="num">
                                      <p:cBhvr additive="base">
                                        <p:cTn id="49" dur="500" fill="hold"/>
                                        <p:tgtEl>
                                          <p:spTgt spid="131123">
                                            <p:txEl>
                                              <p:charRg st="336" end="37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1123">
                                            <p:txEl>
                                              <p:charRg st="336" end="370"/>
                                            </p:txEl>
                                          </p:spTgt>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131123">
                                            <p:txEl>
                                              <p:charRg st="370" end="418"/>
                                            </p:txEl>
                                          </p:spTgt>
                                        </p:tgtEl>
                                        <p:attrNameLst>
                                          <p:attrName>style.visibility</p:attrName>
                                        </p:attrNameLst>
                                      </p:cBhvr>
                                      <p:to>
                                        <p:strVal val="visible"/>
                                      </p:to>
                                    </p:set>
                                    <p:anim calcmode="lin" valueType="num">
                                      <p:cBhvr additive="base">
                                        <p:cTn id="55" dur="500" fill="hold"/>
                                        <p:tgtEl>
                                          <p:spTgt spid="131123">
                                            <p:txEl>
                                              <p:charRg st="370" end="41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31123">
                                            <p:txEl>
                                              <p:charRg st="370" end="418"/>
                                            </p:txEl>
                                          </p:spTgt>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31123">
                                            <p:txEl>
                                              <p:charRg st="418" end="451"/>
                                            </p:txEl>
                                          </p:spTgt>
                                        </p:tgtEl>
                                        <p:attrNameLst>
                                          <p:attrName>style.visibility</p:attrName>
                                        </p:attrNameLst>
                                      </p:cBhvr>
                                      <p:to>
                                        <p:strVal val="visible"/>
                                      </p:to>
                                    </p:set>
                                    <p:anim calcmode="lin" valueType="num">
                                      <p:cBhvr additive="base">
                                        <p:cTn id="61" dur="500" fill="hold"/>
                                        <p:tgtEl>
                                          <p:spTgt spid="131123">
                                            <p:txEl>
                                              <p:charRg st="418" end="45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31123">
                                            <p:txEl>
                                              <p:charRg st="418" end="451"/>
                                            </p:txEl>
                                          </p:spTgt>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131123">
                                            <p:txEl>
                                              <p:charRg st="451" end="468"/>
                                            </p:txEl>
                                          </p:spTgt>
                                        </p:tgtEl>
                                        <p:attrNameLst>
                                          <p:attrName>style.visibility</p:attrName>
                                        </p:attrNameLst>
                                      </p:cBhvr>
                                      <p:to>
                                        <p:strVal val="visible"/>
                                      </p:to>
                                    </p:set>
                                    <p:anim calcmode="lin" valueType="num">
                                      <p:cBhvr additive="base">
                                        <p:cTn id="67" dur="500" fill="hold"/>
                                        <p:tgtEl>
                                          <p:spTgt spid="131123">
                                            <p:txEl>
                                              <p:charRg st="451" end="46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31123">
                                            <p:txEl>
                                              <p:charRg st="451" end="468"/>
                                            </p:txEl>
                                          </p:spTgt>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131123">
                                            <p:txEl>
                                              <p:charRg st="468" end="547"/>
                                            </p:txEl>
                                          </p:spTgt>
                                        </p:tgtEl>
                                        <p:attrNameLst>
                                          <p:attrName>style.visibility</p:attrName>
                                        </p:attrNameLst>
                                      </p:cBhvr>
                                      <p:to>
                                        <p:strVal val="visible"/>
                                      </p:to>
                                    </p:set>
                                    <p:anim calcmode="lin" valueType="num">
                                      <p:cBhvr additive="base">
                                        <p:cTn id="73" dur="500" fill="hold"/>
                                        <p:tgtEl>
                                          <p:spTgt spid="131123">
                                            <p:txEl>
                                              <p:charRg st="468" end="54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31123">
                                            <p:txEl>
                                              <p:charRg st="468" end="547"/>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2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Rectangle 4"/>
          <p:cNvSpPr>
            <a:spLocks noGrp="1"/>
          </p:cNvSpPr>
          <p:nvPr>
            <p:ph type="ctrTitle" idx="4294967295"/>
          </p:nvPr>
        </p:nvSpPr>
        <p:spPr>
          <a:xfrm>
            <a:off x="0" y="1238250"/>
            <a:ext cx="9144000" cy="1327150"/>
          </a:xfrm>
          <a:solidFill>
            <a:schemeClr val="tx2">
              <a:alpha val="100000"/>
            </a:schemeClr>
          </a:solidFill>
          <a:ln/>
        </p:spPr>
        <p:txBody>
          <a:bodyPr vert="horz" wrap="square" lIns="91440" tIns="45720" rIns="91440" bIns="45720" anchor="ctr"/>
          <a:lstStyle>
            <a:lvl1pPr lvl="0">
              <a:buClrTx/>
              <a:buSzTx/>
              <a:buFontTx/>
              <a:defRPr/>
            </a:lvl1pPr>
          </a:lstStyle>
          <a:p>
            <a:pPr lvl="0" algn="l" eaLnBrk="1" hangingPunct="1"/>
            <a:r>
              <a:rPr lang="zh-CN" altLang="en-US" b="1" dirty="0">
                <a:solidFill>
                  <a:schemeClr val="bg1"/>
                </a:solidFill>
                <a:ea typeface="微软雅黑" panose="020B0503020204020204" pitchFamily="34" charset="-122"/>
              </a:rPr>
              <a:t>个人所得税特殊规定；</a:t>
            </a:r>
            <a:endParaRPr lang="zh-CN" altLang="en-US" b="1" dirty="0">
              <a:solidFill>
                <a:schemeClr val="bg1"/>
              </a:solidFill>
              <a:ea typeface="微软雅黑" panose="020B0503020204020204" pitchFamily="34" charset="-122"/>
            </a:endParaRPr>
          </a:p>
        </p:txBody>
      </p:sp>
      <p:sp>
        <p:nvSpPr>
          <p:cNvPr id="115715" name="矩形 5"/>
          <p:cNvSpPr/>
          <p:nvPr/>
        </p:nvSpPr>
        <p:spPr>
          <a:xfrm>
            <a:off x="500063" y="2551113"/>
            <a:ext cx="7072312" cy="35401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r>
              <a:rPr lang="zh-CN" altLang="en-US" sz="2800" b="1" dirty="0">
                <a:latin typeface="楷体_GB2312" pitchFamily="49" charset="-122"/>
                <a:ea typeface="楷体_GB2312" pitchFamily="49" charset="-122"/>
              </a:rPr>
              <a:t>个人的</a:t>
            </a:r>
            <a:r>
              <a:rPr lang="zh-CN" altLang="en-US" sz="2800" b="1" dirty="0">
                <a:solidFill>
                  <a:srgbClr val="FF3300"/>
                </a:solidFill>
                <a:latin typeface="楷体_GB2312" pitchFamily="49" charset="-122"/>
                <a:ea typeface="楷体_GB2312" pitchFamily="49" charset="-122"/>
              </a:rPr>
              <a:t>公益性捐赠</a:t>
            </a:r>
            <a:r>
              <a:rPr lang="zh-CN" altLang="en-US" sz="2800" b="1" dirty="0">
                <a:latin typeface="楷体_GB2312" pitchFamily="49" charset="-122"/>
                <a:ea typeface="楷体_GB2312" pitchFamily="49" charset="-122"/>
              </a:rPr>
              <a:t>，捐赠额未超过纳税人申报的</a:t>
            </a:r>
            <a:r>
              <a:rPr lang="zh-CN" altLang="en-US" sz="2800" b="1" dirty="0">
                <a:solidFill>
                  <a:srgbClr val="FF3300"/>
                </a:solidFill>
                <a:latin typeface="楷体_GB2312" pitchFamily="49" charset="-122"/>
                <a:ea typeface="楷体_GB2312" pitchFamily="49" charset="-122"/>
              </a:rPr>
              <a:t>应纳税所得额</a:t>
            </a:r>
            <a:r>
              <a:rPr lang="en-US" altLang="zh-CN" sz="2800" b="1" dirty="0">
                <a:solidFill>
                  <a:srgbClr val="FF3300"/>
                </a:solidFill>
                <a:latin typeface="楷体_GB2312" pitchFamily="49" charset="-122"/>
                <a:ea typeface="楷体_GB2312" pitchFamily="49" charset="-122"/>
              </a:rPr>
              <a:t>30%</a:t>
            </a:r>
            <a:r>
              <a:rPr lang="zh-CN" altLang="en-US" sz="2800" b="1" dirty="0">
                <a:latin typeface="楷体_GB2312" pitchFamily="49" charset="-122"/>
                <a:ea typeface="楷体_GB2312" pitchFamily="49" charset="-122"/>
              </a:rPr>
              <a:t>的部分，可以从应纳税所得额中扣除，超过部分不得扣除。</a:t>
            </a:r>
            <a:br>
              <a:rPr lang="zh-CN" altLang="en-US" sz="2800" b="1" dirty="0">
                <a:latin typeface="楷体_GB2312" pitchFamily="49" charset="-122"/>
                <a:ea typeface="楷体_GB2312" pitchFamily="49" charset="-122"/>
              </a:rPr>
            </a:br>
            <a:r>
              <a:rPr lang="zh-CN" altLang="en-US" sz="2800" b="1" dirty="0">
                <a:latin typeface="楷体_GB2312" pitchFamily="49" charset="-122"/>
                <a:ea typeface="楷体_GB2312" pitchFamily="49" charset="-122"/>
              </a:rPr>
              <a:t>　　个人的以下四项公益性捐赠，准予在税前的所得额中</a:t>
            </a:r>
            <a:r>
              <a:rPr lang="zh-CN" altLang="en-US" sz="2800" b="1" dirty="0">
                <a:solidFill>
                  <a:srgbClr val="FF3300"/>
                </a:solidFill>
                <a:latin typeface="楷体_GB2312" pitchFamily="49" charset="-122"/>
                <a:ea typeface="楷体_GB2312" pitchFamily="49" charset="-122"/>
              </a:rPr>
              <a:t>全额扣除</a:t>
            </a:r>
            <a:r>
              <a:rPr lang="zh-CN" altLang="en-US" sz="2800" b="1" dirty="0">
                <a:latin typeface="楷体_GB2312" pitchFamily="49" charset="-122"/>
                <a:ea typeface="楷体_GB2312" pitchFamily="49" charset="-122"/>
              </a:rPr>
              <a:t>：</a:t>
            </a:r>
            <a:endParaRPr lang="en-US" altLang="zh-CN" sz="2800" b="1" dirty="0">
              <a:latin typeface="楷体_GB2312" pitchFamily="49" charset="-122"/>
              <a:ea typeface="楷体_GB2312" pitchFamily="49" charset="-122"/>
            </a:endParaRPr>
          </a:p>
          <a:p>
            <a:pPr marL="0" lvl="0" indent="0">
              <a:spcBef>
                <a:spcPct val="0"/>
              </a:spcBef>
              <a:buNone/>
            </a:pP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红十字事业；</a:t>
            </a:r>
            <a:endParaRPr lang="en-US" altLang="zh-CN" sz="2800" b="1" dirty="0">
              <a:latin typeface="楷体_GB2312" pitchFamily="49" charset="-122"/>
              <a:ea typeface="楷体_GB2312" pitchFamily="49" charset="-122"/>
            </a:endParaRPr>
          </a:p>
          <a:p>
            <a:pPr marL="0" lvl="0" indent="0">
              <a:spcBef>
                <a:spcPct val="0"/>
              </a:spcBef>
              <a:buNone/>
            </a:pPr>
            <a:r>
              <a:rPr lang="en-US" altLang="zh-CN" sz="2800" b="1" dirty="0">
                <a:latin typeface="楷体_GB2312" pitchFamily="49" charset="-122"/>
                <a:ea typeface="楷体_GB2312" pitchFamily="49" charset="-122"/>
              </a:rPr>
              <a:t>2.</a:t>
            </a:r>
            <a:r>
              <a:rPr lang="zh-CN" altLang="en-US" sz="2800" b="1" dirty="0">
                <a:latin typeface="楷体_GB2312" pitchFamily="49" charset="-122"/>
                <a:ea typeface="楷体_GB2312" pitchFamily="49" charset="-122"/>
              </a:rPr>
              <a:t>农村义务教育；</a:t>
            </a:r>
            <a:endParaRPr lang="en-US" altLang="zh-CN" sz="2800" b="1" dirty="0">
              <a:latin typeface="楷体_GB2312" pitchFamily="49" charset="-122"/>
              <a:ea typeface="楷体_GB2312" pitchFamily="49" charset="-122"/>
            </a:endParaRPr>
          </a:p>
          <a:p>
            <a:pPr marL="0" lvl="0" indent="0">
              <a:spcBef>
                <a:spcPct val="0"/>
              </a:spcBef>
              <a:buNone/>
            </a:pPr>
            <a:r>
              <a:rPr lang="en-US" altLang="zh-CN" sz="2800" b="1"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公益性青少年活动场所；</a:t>
            </a:r>
            <a:endParaRPr lang="zh-CN" altLang="en-US" sz="2800" dirty="0">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矩形 1"/>
          <p:cNvSpPr/>
          <p:nvPr/>
        </p:nvSpPr>
        <p:spPr>
          <a:xfrm>
            <a:off x="500063" y="214313"/>
            <a:ext cx="8429625" cy="86836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defTabSz="1127125">
              <a:lnSpc>
                <a:spcPct val="120000"/>
              </a:lnSpc>
              <a:spcBef>
                <a:spcPct val="50000"/>
              </a:spcBef>
              <a:buClr>
                <a:srgbClr val="663300"/>
              </a:buClr>
              <a:buSzPct val="75000"/>
              <a:buFont typeface="Wingdings" panose="05000000000000000000" pitchFamily="2" charset="2"/>
              <a:buNone/>
            </a:pPr>
            <a:r>
              <a:rPr lang="zh-CN" altLang="en-US" sz="1800" b="1" dirty="0">
                <a:latin typeface="楷体_GB2312" pitchFamily="49" charset="-122"/>
                <a:ea typeface="楷体_GB2312" pitchFamily="49" charset="-122"/>
              </a:rPr>
              <a:t>例、某人用</a:t>
            </a:r>
            <a:r>
              <a:rPr lang="en-US" altLang="zh-CN" sz="1800" b="1" dirty="0">
                <a:latin typeface="楷体_GB2312" pitchFamily="49" charset="-122"/>
                <a:ea typeface="楷体_GB2312" pitchFamily="49" charset="-122"/>
              </a:rPr>
              <a:t>10</a:t>
            </a:r>
            <a:r>
              <a:rPr lang="zh-CN" altLang="en-US" sz="1800" b="1" dirty="0">
                <a:latin typeface="楷体_GB2312" pitchFamily="49" charset="-122"/>
                <a:ea typeface="楷体_GB2312" pitchFamily="49" charset="-122"/>
              </a:rPr>
              <a:t>元钱购买足彩，中奖</a:t>
            </a:r>
            <a:r>
              <a:rPr lang="en-US" altLang="zh-CN" sz="1800" b="1" dirty="0">
                <a:latin typeface="楷体_GB2312" pitchFamily="49" charset="-122"/>
                <a:ea typeface="楷体_GB2312" pitchFamily="49" charset="-122"/>
              </a:rPr>
              <a:t>10</a:t>
            </a:r>
            <a:r>
              <a:rPr lang="zh-CN" altLang="en-US" sz="1800" b="1" dirty="0">
                <a:latin typeface="楷体_GB2312" pitchFamily="49" charset="-122"/>
                <a:ea typeface="楷体_GB2312" pitchFamily="49" charset="-122"/>
              </a:rPr>
              <a:t>万元。该人拿出其中</a:t>
            </a:r>
            <a:r>
              <a:rPr lang="en-US" altLang="zh-CN" sz="1800" b="1" dirty="0">
                <a:latin typeface="楷体_GB2312" pitchFamily="49" charset="-122"/>
                <a:ea typeface="楷体_GB2312" pitchFamily="49" charset="-122"/>
              </a:rPr>
              <a:t>1</a:t>
            </a:r>
            <a:r>
              <a:rPr lang="zh-CN" altLang="en-US" sz="1800" b="1" dirty="0">
                <a:latin typeface="楷体_GB2312" pitchFamily="49" charset="-122"/>
                <a:ea typeface="楷体_GB2312" pitchFamily="49" charset="-122"/>
              </a:rPr>
              <a:t>万元捐赠给贫困山区。请问他实际可获得金额为多少？</a:t>
            </a:r>
            <a:endParaRPr lang="zh-CN" altLang="en-US" sz="2400" dirty="0">
              <a:latin typeface="楷体_GB2312" pitchFamily="49" charset="-122"/>
              <a:ea typeface="楷体_GB2312" pitchFamily="49" charset="-122"/>
            </a:endParaRPr>
          </a:p>
        </p:txBody>
      </p:sp>
      <p:sp>
        <p:nvSpPr>
          <p:cNvPr id="114691" name="矩形 3"/>
          <p:cNvSpPr/>
          <p:nvPr/>
        </p:nvSpPr>
        <p:spPr>
          <a:xfrm>
            <a:off x="642938" y="1071563"/>
            <a:ext cx="8143875" cy="15875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30000"/>
              </a:lnSpc>
              <a:buNone/>
            </a:pPr>
            <a:r>
              <a:rPr lang="zh-CN" altLang="en-US" sz="1800" b="1" dirty="0">
                <a:latin typeface="Arial" panose="020B0604020202020204" pitchFamily="34" charset="0"/>
              </a:rPr>
              <a:t>解：捐赠扣除限额</a:t>
            </a:r>
            <a:r>
              <a:rPr lang="en-US" altLang="zh-CN" sz="1800" b="1" dirty="0">
                <a:latin typeface="Arial" panose="020B0604020202020204" pitchFamily="34" charset="0"/>
              </a:rPr>
              <a:t>=10</a:t>
            </a:r>
            <a:r>
              <a:rPr lang="en-US" altLang="zh-CN" sz="1800" b="1" dirty="0">
                <a:latin typeface="Comic Sans MS" panose="030F0702030302020204" pitchFamily="66" charset="0"/>
              </a:rPr>
              <a:t>×30%=3</a:t>
            </a:r>
            <a:r>
              <a:rPr lang="zh-CN" altLang="en-US" sz="1800" b="1" dirty="0">
                <a:latin typeface="Comic Sans MS" panose="030F0702030302020204" pitchFamily="66" charset="0"/>
              </a:rPr>
              <a:t>万元</a:t>
            </a:r>
            <a:r>
              <a:rPr lang="zh-CN" altLang="en-US" sz="1800" b="1" dirty="0">
                <a:latin typeface="Arial" panose="020B0604020202020204" pitchFamily="34" charset="0"/>
              </a:rPr>
              <a:t> </a:t>
            </a:r>
            <a:endParaRPr lang="zh-CN" altLang="en-US" sz="1800" dirty="0">
              <a:latin typeface="Times New Roman" panose="02020603050405020304" pitchFamily="18" charset="0"/>
            </a:endParaRPr>
          </a:p>
          <a:p>
            <a:pPr marL="0" lvl="0" indent="0">
              <a:lnSpc>
                <a:spcPct val="130000"/>
              </a:lnSpc>
              <a:buNone/>
            </a:pPr>
            <a:r>
              <a:rPr lang="zh-CN" altLang="en-US" sz="1800" b="1" dirty="0">
                <a:latin typeface="Arial" panose="020B0604020202020204" pitchFamily="34" charset="0"/>
              </a:rPr>
              <a:t>       应税所得</a:t>
            </a:r>
            <a:r>
              <a:rPr lang="en-US" altLang="zh-CN" sz="1800" b="1" dirty="0">
                <a:latin typeface="Arial" panose="020B0604020202020204" pitchFamily="34" charset="0"/>
              </a:rPr>
              <a:t>=10-1=9</a:t>
            </a:r>
            <a:r>
              <a:rPr lang="zh-CN" altLang="en-US" sz="1800" b="1" dirty="0">
                <a:latin typeface="Arial" panose="020B0604020202020204" pitchFamily="34" charset="0"/>
              </a:rPr>
              <a:t>万</a:t>
            </a:r>
            <a:br>
              <a:rPr lang="zh-CN" altLang="en-US" sz="1800" b="1" dirty="0">
                <a:latin typeface="Arial" panose="020B0604020202020204" pitchFamily="34" charset="0"/>
              </a:rPr>
            </a:br>
            <a:r>
              <a:rPr lang="zh-CN" altLang="en-US" sz="1800" b="1" dirty="0">
                <a:latin typeface="Arial" panose="020B0604020202020204" pitchFamily="34" charset="0"/>
              </a:rPr>
              <a:t>       应纳个税</a:t>
            </a:r>
            <a:r>
              <a:rPr lang="en-US" altLang="zh-CN" sz="1800" b="1" dirty="0">
                <a:latin typeface="Arial" panose="020B0604020202020204" pitchFamily="34" charset="0"/>
              </a:rPr>
              <a:t>=9×20%=1.8</a:t>
            </a:r>
            <a:r>
              <a:rPr lang="zh-CN" altLang="en-US" sz="1800" b="1" dirty="0">
                <a:latin typeface="Arial" panose="020B0604020202020204" pitchFamily="34" charset="0"/>
              </a:rPr>
              <a:t>万</a:t>
            </a:r>
            <a:br>
              <a:rPr lang="zh-CN" altLang="en-US" sz="1800" b="1" dirty="0">
                <a:latin typeface="Arial" panose="020B0604020202020204" pitchFamily="34" charset="0"/>
              </a:rPr>
            </a:br>
            <a:r>
              <a:rPr lang="zh-CN" altLang="en-US" sz="1800" b="1" dirty="0">
                <a:latin typeface="Arial" panose="020B0604020202020204" pitchFamily="34" charset="0"/>
              </a:rPr>
              <a:t>       实际所得金额</a:t>
            </a:r>
            <a:r>
              <a:rPr lang="en-US" altLang="zh-CN" sz="1800" b="1" dirty="0">
                <a:latin typeface="Arial" panose="020B0604020202020204" pitchFamily="34" charset="0"/>
              </a:rPr>
              <a:t>=9-1.8=7.2</a:t>
            </a:r>
            <a:r>
              <a:rPr lang="zh-CN" altLang="en-US" sz="1800" b="1" dirty="0">
                <a:latin typeface="Arial" panose="020B0604020202020204" pitchFamily="34" charset="0"/>
              </a:rPr>
              <a:t>万</a:t>
            </a:r>
            <a:endParaRPr lang="zh-CN" altLang="en-US" sz="1400" dirty="0">
              <a:latin typeface="Arial" panose="020B0604020202020204" pitchFamily="34" charset="0"/>
            </a:endParaRPr>
          </a:p>
        </p:txBody>
      </p:sp>
      <p:sp>
        <p:nvSpPr>
          <p:cNvPr id="114692" name="矩形 4"/>
          <p:cNvSpPr/>
          <p:nvPr/>
        </p:nvSpPr>
        <p:spPr>
          <a:xfrm>
            <a:off x="571500" y="2714625"/>
            <a:ext cx="8215313" cy="1477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r>
              <a:rPr lang="zh-CN" altLang="en-US" sz="1800" b="1" dirty="0">
                <a:solidFill>
                  <a:srgbClr val="FF3300"/>
                </a:solidFill>
                <a:latin typeface="Arial" panose="020B0604020202020204" pitchFamily="34" charset="0"/>
              </a:rPr>
              <a:t>捐赠扣除限额＝申报的应纳税所得额</a:t>
            </a:r>
            <a:r>
              <a:rPr lang="en-US" altLang="zh-CN" sz="1800" b="1" dirty="0">
                <a:solidFill>
                  <a:srgbClr val="FF3300"/>
                </a:solidFill>
                <a:latin typeface="Arial" panose="020B0604020202020204" pitchFamily="34" charset="0"/>
              </a:rPr>
              <a:t>×30%</a:t>
            </a:r>
            <a:br>
              <a:rPr lang="en-US" altLang="zh-CN" sz="1800" b="1" dirty="0">
                <a:solidFill>
                  <a:srgbClr val="FF3300"/>
                </a:solidFill>
                <a:latin typeface="Arial" panose="020B0604020202020204" pitchFamily="34" charset="0"/>
              </a:rPr>
            </a:br>
            <a:r>
              <a:rPr lang="zh-CN" altLang="en-US" sz="1800" b="1" dirty="0">
                <a:solidFill>
                  <a:srgbClr val="FF3300"/>
                </a:solidFill>
                <a:latin typeface="Arial" panose="020B0604020202020204" pitchFamily="34" charset="0"/>
              </a:rPr>
              <a:t>应纳税额＝（应纳税所得额－允许扣除的捐赠额）</a:t>
            </a:r>
            <a:r>
              <a:rPr lang="en-US" altLang="zh-CN" sz="1800" b="1" dirty="0">
                <a:solidFill>
                  <a:srgbClr val="FF3300"/>
                </a:solidFill>
                <a:latin typeface="Arial" panose="020B0604020202020204" pitchFamily="34" charset="0"/>
              </a:rPr>
              <a:t>×</a:t>
            </a:r>
            <a:r>
              <a:rPr lang="zh-CN" altLang="en-US" sz="1800" b="1" dirty="0">
                <a:solidFill>
                  <a:srgbClr val="FF3300"/>
                </a:solidFill>
                <a:latin typeface="Arial" panose="020B0604020202020204" pitchFamily="34" charset="0"/>
              </a:rPr>
              <a:t>适用税率－速算扣除数</a:t>
            </a:r>
            <a:br>
              <a:rPr lang="zh-CN" altLang="en-US" sz="1800" b="1" dirty="0">
                <a:solidFill>
                  <a:srgbClr val="FF3300"/>
                </a:solidFill>
                <a:latin typeface="Arial" panose="020B0604020202020204" pitchFamily="34" charset="0"/>
              </a:rPr>
            </a:br>
            <a:r>
              <a:rPr lang="zh-CN" altLang="en-US" sz="1800" b="1" dirty="0">
                <a:latin typeface="Arial" panose="020B0604020202020204" pitchFamily="34" charset="0"/>
              </a:rPr>
              <a:t>　　</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例题</a:t>
            </a:r>
            <a:r>
              <a:rPr lang="en-US" altLang="zh-CN" sz="1800" b="1" dirty="0">
                <a:latin typeface="楷体_GB2312" pitchFamily="49" charset="-122"/>
                <a:ea typeface="楷体_GB2312" pitchFamily="49" charset="-122"/>
              </a:rPr>
              <a:t>】</a:t>
            </a:r>
            <a:r>
              <a:rPr lang="zh-CN" altLang="en-US" sz="1800" b="1" dirty="0">
                <a:latin typeface="楷体_GB2312" pitchFamily="49" charset="-122"/>
                <a:ea typeface="楷体_GB2312" pitchFamily="49" charset="-122"/>
              </a:rPr>
              <a:t>某外国歌星参加某单位举办的演唱会，取得出场费收入</a:t>
            </a:r>
            <a:r>
              <a:rPr lang="en-US" altLang="zh-CN" sz="1800" b="1" dirty="0">
                <a:latin typeface="楷体_GB2312" pitchFamily="49" charset="-122"/>
                <a:ea typeface="楷体_GB2312" pitchFamily="49" charset="-122"/>
              </a:rPr>
              <a:t>80000</a:t>
            </a:r>
            <a:r>
              <a:rPr lang="zh-CN" altLang="en-US" sz="1800" b="1" dirty="0">
                <a:latin typeface="楷体_GB2312" pitchFamily="49" charset="-122"/>
                <a:ea typeface="楷体_GB2312" pitchFamily="49" charset="-122"/>
              </a:rPr>
              <a:t>元，将其中</a:t>
            </a:r>
            <a:r>
              <a:rPr lang="en-US" altLang="zh-CN" sz="1800" b="1" dirty="0">
                <a:latin typeface="楷体_GB2312" pitchFamily="49" charset="-122"/>
                <a:ea typeface="楷体_GB2312" pitchFamily="49" charset="-122"/>
              </a:rPr>
              <a:t>30000</a:t>
            </a:r>
            <a:r>
              <a:rPr lang="zh-CN" altLang="en-US" sz="1800" b="1" dirty="0">
                <a:latin typeface="楷体_GB2312" pitchFamily="49" charset="-122"/>
                <a:ea typeface="楷体_GB2312" pitchFamily="49" charset="-122"/>
              </a:rPr>
              <a:t>元通过当地教育机构捐赠给某希望小学。计算该歌星取得的出场费收入应缴纳的个人所得税。若捐赠给农村义务教育呢？</a:t>
            </a:r>
            <a:r>
              <a:rPr lang="zh-CN" altLang="en-US" sz="1800" b="1" dirty="0">
                <a:latin typeface="Arial" panose="020B0604020202020204" pitchFamily="34" charset="0"/>
              </a:rPr>
              <a:t>　　</a:t>
            </a:r>
            <a:endParaRPr lang="zh-CN" altLang="en-US" sz="1800" dirty="0">
              <a:latin typeface="Arial" panose="020B0604020202020204" pitchFamily="34" charset="0"/>
            </a:endParaRPr>
          </a:p>
        </p:txBody>
      </p:sp>
      <p:sp>
        <p:nvSpPr>
          <p:cNvPr id="114693" name="矩形 5"/>
          <p:cNvSpPr/>
          <p:nvPr/>
        </p:nvSpPr>
        <p:spPr>
          <a:xfrm>
            <a:off x="571500" y="4500563"/>
            <a:ext cx="8001000" cy="15779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90000"/>
              </a:lnSpc>
              <a:spcBef>
                <a:spcPct val="0"/>
              </a:spcBef>
              <a:buNone/>
            </a:pPr>
            <a:r>
              <a:rPr lang="zh-CN" altLang="en-US" sz="1800" b="1" dirty="0">
                <a:latin typeface="Arial" panose="020B0604020202020204" pitchFamily="34" charset="0"/>
              </a:rPr>
              <a:t>解  </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1</a:t>
            </a:r>
            <a:r>
              <a:rPr lang="zh-CN" altLang="en-US" sz="1800" b="1" dirty="0">
                <a:latin typeface="楷体_GB2312" pitchFamily="49" charset="-122"/>
                <a:ea typeface="楷体_GB2312" pitchFamily="49" charset="-122"/>
              </a:rPr>
              <a:t>）未扣除捐赠的应纳税所得额＝</a:t>
            </a:r>
            <a:r>
              <a:rPr lang="en-US" altLang="zh-CN" sz="1800" b="1" dirty="0">
                <a:latin typeface="楷体_GB2312" pitchFamily="49" charset="-122"/>
                <a:ea typeface="楷体_GB2312" pitchFamily="49" charset="-122"/>
              </a:rPr>
              <a:t>80000×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1</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20%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64000</a:t>
            </a:r>
            <a:r>
              <a:rPr lang="zh-CN" altLang="en-US" sz="1800" b="1" dirty="0">
                <a:latin typeface="楷体_GB2312" pitchFamily="49" charset="-122"/>
                <a:ea typeface="楷体_GB2312" pitchFamily="49" charset="-122"/>
              </a:rPr>
              <a:t>（元）</a:t>
            </a:r>
            <a:endParaRPr lang="zh-CN" altLang="en-US" sz="1800" b="1" dirty="0">
              <a:latin typeface="楷体_GB2312" pitchFamily="49" charset="-122"/>
              <a:ea typeface="楷体_GB2312" pitchFamily="49" charset="-122"/>
            </a:endParaRPr>
          </a:p>
          <a:p>
            <a:pPr marL="0" lvl="0" indent="0">
              <a:lnSpc>
                <a:spcPct val="90000"/>
              </a:lnSpc>
              <a:spcBef>
                <a:spcPct val="0"/>
              </a:spcBef>
              <a:buNone/>
            </a:pPr>
            <a:r>
              <a:rPr lang="zh-CN" altLang="en-US" sz="1800" b="1" dirty="0">
                <a:latin typeface="楷体_GB2312" pitchFamily="49" charset="-122"/>
                <a:ea typeface="楷体_GB2312" pitchFamily="49" charset="-122"/>
              </a:rPr>
              <a:t>   （</a:t>
            </a:r>
            <a:r>
              <a:rPr lang="en-US" altLang="zh-CN" sz="1800" b="1" dirty="0">
                <a:latin typeface="楷体_GB2312" pitchFamily="49" charset="-122"/>
                <a:ea typeface="楷体_GB2312" pitchFamily="49" charset="-122"/>
              </a:rPr>
              <a:t>2</a:t>
            </a:r>
            <a:r>
              <a:rPr lang="zh-CN" altLang="en-US" sz="1800" b="1" dirty="0">
                <a:latin typeface="楷体_GB2312" pitchFamily="49" charset="-122"/>
                <a:ea typeface="楷体_GB2312" pitchFamily="49" charset="-122"/>
              </a:rPr>
              <a:t>）捐赠的扣除标准＝</a:t>
            </a:r>
            <a:r>
              <a:rPr lang="en-US" altLang="zh-CN" sz="1800" b="1" dirty="0">
                <a:latin typeface="楷体_GB2312" pitchFamily="49" charset="-122"/>
                <a:ea typeface="楷体_GB2312" pitchFamily="49" charset="-122"/>
              </a:rPr>
              <a:t>64000×30%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19200</a:t>
            </a:r>
            <a:r>
              <a:rPr lang="zh-CN" altLang="en-US" sz="1800" b="1" dirty="0">
                <a:latin typeface="楷体_GB2312" pitchFamily="49" charset="-122"/>
                <a:ea typeface="楷体_GB2312" pitchFamily="49" charset="-122"/>
              </a:rPr>
              <a:t>（元），由于实际捐赠额大于扣除标准，税前只能按扣除标准扣除。</a:t>
            </a:r>
            <a:br>
              <a:rPr lang="zh-CN" altLang="en-US" sz="1800" b="1" dirty="0">
                <a:latin typeface="楷体_GB2312" pitchFamily="49" charset="-122"/>
                <a:ea typeface="楷体_GB2312" pitchFamily="49" charset="-122"/>
              </a:rPr>
            </a:br>
            <a:r>
              <a:rPr lang="zh-CN" altLang="en-US" sz="1800" b="1" dirty="0">
                <a:latin typeface="楷体_GB2312" pitchFamily="49" charset="-122"/>
                <a:ea typeface="楷体_GB2312" pitchFamily="49" charset="-122"/>
              </a:rPr>
              <a:t>　（</a:t>
            </a:r>
            <a:r>
              <a:rPr lang="en-US" altLang="zh-CN" sz="1800" b="1" dirty="0">
                <a:latin typeface="楷体_GB2312" pitchFamily="49" charset="-122"/>
                <a:ea typeface="楷体_GB2312" pitchFamily="49" charset="-122"/>
              </a:rPr>
              <a:t>3</a:t>
            </a:r>
            <a:r>
              <a:rPr lang="zh-CN" altLang="en-US" sz="1800" b="1" dirty="0">
                <a:latin typeface="楷体_GB2312" pitchFamily="49" charset="-122"/>
                <a:ea typeface="楷体_GB2312" pitchFamily="49" charset="-122"/>
              </a:rPr>
              <a:t>）应缴纳的个人所得税＝（</a:t>
            </a:r>
            <a:r>
              <a:rPr lang="en-US" altLang="zh-CN" sz="1800" b="1" dirty="0">
                <a:latin typeface="楷体_GB2312" pitchFamily="49" charset="-122"/>
                <a:ea typeface="楷体_GB2312" pitchFamily="49" charset="-122"/>
              </a:rPr>
              <a:t>64000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19200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×30%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4410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9030</a:t>
            </a:r>
            <a:r>
              <a:rPr lang="zh-CN" altLang="en-US" sz="1800" b="1" dirty="0">
                <a:latin typeface="楷体_GB2312" pitchFamily="49" charset="-122"/>
                <a:ea typeface="楷体_GB2312" pitchFamily="49" charset="-122"/>
              </a:rPr>
              <a:t>（元）</a:t>
            </a:r>
            <a:endParaRPr lang="zh-CN" altLang="en-US" sz="1800" b="1" dirty="0">
              <a:latin typeface="楷体_GB2312" pitchFamily="49" charset="-122"/>
              <a:ea typeface="楷体_GB2312" pitchFamily="49" charset="-122"/>
            </a:endParaRPr>
          </a:p>
          <a:p>
            <a:pPr marL="0" lvl="0" indent="0">
              <a:lnSpc>
                <a:spcPct val="90000"/>
              </a:lnSpc>
              <a:spcBef>
                <a:spcPct val="0"/>
              </a:spcBef>
              <a:buNone/>
            </a:pPr>
            <a:r>
              <a:rPr lang="zh-CN" altLang="en-US" sz="1800" b="1" dirty="0">
                <a:latin typeface="楷体_GB2312" pitchFamily="49" charset="-122"/>
                <a:ea typeface="楷体_GB2312" pitchFamily="49" charset="-122"/>
              </a:rPr>
              <a:t>    </a:t>
            </a:r>
            <a:r>
              <a:rPr lang="en-US" altLang="zh-CN" sz="1800" b="1" dirty="0">
                <a:latin typeface="楷体_GB2312" pitchFamily="49" charset="-122"/>
                <a:ea typeface="楷体_GB2312" pitchFamily="49" charset="-122"/>
              </a:rPr>
              <a:t>2.</a:t>
            </a:r>
            <a:r>
              <a:rPr lang="zh-CN" altLang="en-US" sz="1800" b="1" dirty="0">
                <a:latin typeface="楷体_GB2312" pitchFamily="49" charset="-122"/>
                <a:ea typeface="楷体_GB2312" pitchFamily="49" charset="-122"/>
              </a:rPr>
              <a:t>捐赠给义务教育：应缴纳的个人所得税</a:t>
            </a:r>
            <a:endParaRPr lang="zh-CN" altLang="en-US" sz="1800" b="1" dirty="0">
              <a:latin typeface="楷体_GB2312" pitchFamily="49" charset="-122"/>
              <a:ea typeface="楷体_GB2312" pitchFamily="49" charset="-122"/>
            </a:endParaRPr>
          </a:p>
          <a:p>
            <a:pPr marL="0" lvl="0" indent="0">
              <a:lnSpc>
                <a:spcPct val="90000"/>
              </a:lnSpc>
              <a:spcBef>
                <a:spcPct val="0"/>
              </a:spcBef>
              <a:buNone/>
            </a:pPr>
            <a:r>
              <a:rPr lang="zh-CN" altLang="en-US" sz="1800" b="1" dirty="0">
                <a:latin typeface="楷体_GB2312" pitchFamily="49" charset="-122"/>
                <a:ea typeface="楷体_GB2312" pitchFamily="49" charset="-122"/>
              </a:rPr>
              <a:t>    ＝（</a:t>
            </a:r>
            <a:r>
              <a:rPr lang="en-US" altLang="zh-CN" sz="1800" b="1" dirty="0">
                <a:latin typeface="楷体_GB2312" pitchFamily="49" charset="-122"/>
                <a:ea typeface="楷体_GB2312" pitchFamily="49" charset="-122"/>
              </a:rPr>
              <a:t>64000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30000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×25%</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2660</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5840</a:t>
            </a:r>
            <a:r>
              <a:rPr lang="zh-CN" altLang="en-US" sz="1800" b="1" dirty="0">
                <a:latin typeface="楷体_GB2312" pitchFamily="49" charset="-122"/>
                <a:ea typeface="楷体_GB2312" pitchFamily="49" charset="-122"/>
              </a:rPr>
              <a:t>（元）</a:t>
            </a:r>
            <a:r>
              <a:rPr lang="zh-CN" altLang="en-US" sz="1800" b="1"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 to="" calcmode="lin" valueType="num">
                                      <p:cBhvr>
                                        <p:cTn id="7" dur="1" fill="hold"/>
                                        <p:tgtEl>
                                          <p:spTgt spid="114690"/>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14691"/>
                                        </p:tgtEl>
                                        <p:attrNameLst>
                                          <p:attrName>style.visibility</p:attrName>
                                        </p:attrNameLst>
                                      </p:cBhvr>
                                      <p:to>
                                        <p:strVal val="visible"/>
                                      </p:to>
                                    </p:set>
                                    <p:anim to="" calcmode="lin" valueType="num">
                                      <p:cBhvr>
                                        <p:cTn id="12" dur="1" fill="hold"/>
                                        <p:tgtEl>
                                          <p:spTgt spid="114691"/>
                                        </p:tgtEl>
                                        <p:attrNameLst>
                                          <p:attrName>style.visibility</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14692"/>
                                        </p:tgtEl>
                                        <p:attrNameLst>
                                          <p:attrName>style.visibility</p:attrName>
                                        </p:attrNameLst>
                                      </p:cBhvr>
                                      <p:to>
                                        <p:strVal val="visible"/>
                                      </p:to>
                                    </p:set>
                                    <p:anim to="" calcmode="lin" valueType="num">
                                      <p:cBhvr>
                                        <p:cTn id="17" dur="1" fill="hold"/>
                                        <p:tgtEl>
                                          <p:spTgt spid="114692"/>
                                        </p:tgtEl>
                                        <p:attrNameLst>
                                          <p:attrName>style.visibility</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114693"/>
                                        </p:tgtEl>
                                        <p:attrNameLst>
                                          <p:attrName>style.visibility</p:attrName>
                                        </p:attrNameLst>
                                      </p:cBhvr>
                                      <p:to>
                                        <p:strVal val="visible"/>
                                      </p:to>
                                    </p:set>
                                    <p:anim to="" calcmode="lin" valueType="num">
                                      <p:cBhvr>
                                        <p:cTn id="22" dur="1" fill="hold"/>
                                        <p:tgtEl>
                                          <p:spTgt spid="114693"/>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p:bldP spid="114691" grpId="0"/>
      <p:bldP spid="114692" grpId="0"/>
      <p:bldP spid="11469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Rectangle 4"/>
          <p:cNvSpPr>
            <a:spLocks noGrp="1"/>
          </p:cNvSpPr>
          <p:nvPr>
            <p:ph type="ctrTitle" idx="4294967295"/>
          </p:nvPr>
        </p:nvSpPr>
        <p:spPr>
          <a:xfrm>
            <a:off x="0" y="1238250"/>
            <a:ext cx="9144000" cy="1327150"/>
          </a:xfrm>
          <a:solidFill>
            <a:schemeClr val="tx2">
              <a:alpha val="100000"/>
            </a:schemeClr>
          </a:solidFill>
          <a:ln/>
        </p:spPr>
        <p:txBody>
          <a:bodyPr vert="horz" wrap="square" lIns="91440" tIns="45720" rIns="91440" bIns="45720" anchor="ctr"/>
          <a:lstStyle>
            <a:lvl1pPr lvl="0">
              <a:buClrTx/>
              <a:buSzTx/>
              <a:buFontTx/>
              <a:defRPr/>
            </a:lvl1pPr>
          </a:lstStyle>
          <a:p>
            <a:pPr lvl="0" eaLnBrk="1" hangingPunct="1"/>
            <a:r>
              <a:rPr lang="zh-CN" altLang="en-US" sz="4800" b="1" dirty="0">
                <a:solidFill>
                  <a:schemeClr val="bg1"/>
                </a:solidFill>
                <a:latin typeface="微软雅黑" panose="020B0503020204020204" pitchFamily="34" charset="-122"/>
                <a:ea typeface="微软雅黑" panose="020B0503020204020204" pitchFamily="34" charset="-122"/>
              </a:rPr>
              <a:t>任务</a:t>
            </a:r>
            <a:r>
              <a:rPr lang="en-US" altLang="zh-CN" sz="4800" b="1" dirty="0">
                <a:solidFill>
                  <a:schemeClr val="bg1"/>
                </a:solidFill>
                <a:latin typeface="微软雅黑" panose="020B0503020204020204" pitchFamily="34" charset="-122"/>
                <a:ea typeface="微软雅黑" panose="020B0503020204020204" pitchFamily="34" charset="-122"/>
              </a:rPr>
              <a:t>2</a:t>
            </a:r>
            <a:r>
              <a:rPr lang="zh-CN" altLang="en-US" sz="4800"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ea typeface="微软雅黑" panose="020B0503020204020204" pitchFamily="34" charset="-122"/>
              </a:rPr>
              <a:t>办理个人所得税申报业务</a:t>
            </a:r>
            <a:endParaRPr lang="zh-CN" altLang="en-US" b="1" dirty="0">
              <a:solidFill>
                <a:schemeClr val="bg1"/>
              </a:solidFill>
              <a:ea typeface="微软雅黑" panose="020B0503020204020204" pitchFamily="34" charset="-122"/>
            </a:endParaRPr>
          </a:p>
        </p:txBody>
      </p:sp>
      <p:sp>
        <p:nvSpPr>
          <p:cNvPr id="117763" name="AutoShape 6"/>
          <p:cNvSpPr/>
          <p:nvPr/>
        </p:nvSpPr>
        <p:spPr>
          <a:xfrm>
            <a:off x="1285875" y="3429000"/>
            <a:ext cx="6878638" cy="571500"/>
          </a:xfrm>
          <a:prstGeom prst="roundRect">
            <a:avLst>
              <a:gd name="adj" fmla="val 16667"/>
            </a:avLst>
          </a:prstGeom>
          <a:solidFill>
            <a:srgbClr val="1F497D"/>
          </a:solidFill>
          <a:ln w="9525"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 typeface="Wingdings" panose="05000000000000000000" pitchFamily="2" charset="2"/>
              <a:buChar char="l"/>
            </a:pPr>
            <a:r>
              <a:rPr lang="zh-CN" altLang="en-US" sz="2800" b="1" dirty="0">
                <a:solidFill>
                  <a:srgbClr val="FFFFFF"/>
                </a:solidFill>
                <a:latin typeface="微软雅黑" panose="020B0503020204020204" pitchFamily="34" charset="-122"/>
                <a:ea typeface="微软雅黑" panose="020B0503020204020204" pitchFamily="34" charset="-122"/>
              </a:rPr>
              <a:t> 掌握个人所得税税收优惠政策</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117764" name="AutoShape 11"/>
          <p:cNvSpPr/>
          <p:nvPr/>
        </p:nvSpPr>
        <p:spPr>
          <a:xfrm>
            <a:off x="1285875" y="4357688"/>
            <a:ext cx="6878638" cy="571500"/>
          </a:xfrm>
          <a:prstGeom prst="roundRect">
            <a:avLst>
              <a:gd name="adj" fmla="val 16667"/>
            </a:avLst>
          </a:prstGeom>
          <a:solidFill>
            <a:srgbClr val="1F497D"/>
          </a:solidFill>
          <a:ln w="9525"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 typeface="Wingdings" panose="05000000000000000000" pitchFamily="2" charset="2"/>
              <a:buChar char="l"/>
            </a:pPr>
            <a:r>
              <a:rPr lang="zh-CN" altLang="en-US" sz="2800" b="1" dirty="0">
                <a:solidFill>
                  <a:srgbClr val="FFFFFF"/>
                </a:solidFill>
                <a:latin typeface="微软雅黑" panose="020B0503020204020204" pitchFamily="34" charset="-122"/>
                <a:ea typeface="微软雅黑" panose="020B0503020204020204" pitchFamily="34" charset="-122"/>
              </a:rPr>
              <a:t> 掌握个人所得税纳税期限</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117765" name="AutoShape 11"/>
          <p:cNvSpPr/>
          <p:nvPr/>
        </p:nvSpPr>
        <p:spPr>
          <a:xfrm>
            <a:off x="1285875" y="5286375"/>
            <a:ext cx="6878638" cy="571500"/>
          </a:xfrm>
          <a:prstGeom prst="roundRect">
            <a:avLst>
              <a:gd name="adj" fmla="val 16667"/>
            </a:avLst>
          </a:prstGeom>
          <a:solidFill>
            <a:srgbClr val="1F497D"/>
          </a:solidFill>
          <a:ln w="9525" cap="flat" cmpd="sng">
            <a:solidFill>
              <a:srgbClr val="00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 typeface="Wingdings" panose="05000000000000000000" pitchFamily="2" charset="2"/>
              <a:buChar char="l"/>
            </a:pPr>
            <a:r>
              <a:rPr lang="zh-CN" altLang="en-US" sz="2800" b="1" dirty="0">
                <a:solidFill>
                  <a:srgbClr val="FFFFFF"/>
                </a:solidFill>
                <a:latin typeface="微软雅黑" panose="020B0503020204020204" pitchFamily="34" charset="-122"/>
                <a:ea typeface="微软雅黑" panose="020B0503020204020204" pitchFamily="34" charset="-122"/>
              </a:rPr>
              <a:t> 掌握个人所得税纳税地点</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Rectangle 3"/>
          <p:cNvSpPr>
            <a:spLocks noGrp="1"/>
          </p:cNvSpPr>
          <p:nvPr>
            <p:ph idx="1"/>
          </p:nvPr>
        </p:nvSpPr>
        <p:spPr>
          <a:xfrm>
            <a:off x="457200" y="1196975"/>
            <a:ext cx="8229600" cy="5111750"/>
          </a:xfrm>
          <a:ln/>
        </p:spPr>
        <p:txBody>
          <a:bodyPr vert="horz" wrap="square" lIns="91440" tIns="45720" rIns="91440" bIns="45720" anchor="t"/>
          <a:p>
            <a:pPr marL="457200" indent="-457200">
              <a:lnSpc>
                <a:spcPct val="150000"/>
              </a:lnSpc>
              <a:buFont typeface="宋体" panose="02010600030101010101" pitchFamily="2" charset="-122"/>
              <a:buAutoNum type="arabicPeriod"/>
            </a:pPr>
            <a:r>
              <a:rPr lang="zh-CN" altLang="en-US" sz="2400" b="1" dirty="0">
                <a:latin typeface="宋体" panose="02010600030101010101" pitchFamily="2" charset="-122"/>
              </a:rPr>
              <a:t>省级人民政府、国务院部委、和中国人民解放军军以上单位，以及外国组织颁发的科学、教育、技术、文化、卫生、体育、环境保护等方面的奖金。</a:t>
            </a:r>
            <a:endParaRPr lang="zh-CN" altLang="en-US" sz="2400" b="1" dirty="0">
              <a:latin typeface="宋体" panose="02010600030101010101" pitchFamily="2" charset="-122"/>
            </a:endParaRPr>
          </a:p>
          <a:p>
            <a:pPr marL="457200" indent="-457200">
              <a:lnSpc>
                <a:spcPct val="150000"/>
              </a:lnSpc>
              <a:buFont typeface="宋体" panose="02010600030101010101" pitchFamily="2" charset="-122"/>
              <a:buAutoNum type="arabicPeriod"/>
            </a:pPr>
            <a:r>
              <a:rPr lang="zh-CN" altLang="en-US" sz="2400" b="1" dirty="0">
                <a:latin typeface="宋体" panose="02010600030101010101" pitchFamily="2" charset="-122"/>
              </a:rPr>
              <a:t>国债和国家发行的金融债券利息。</a:t>
            </a:r>
            <a:endParaRPr lang="zh-CN" altLang="en-US" sz="2400" b="1" dirty="0">
              <a:latin typeface="宋体" panose="02010600030101010101" pitchFamily="2" charset="-122"/>
            </a:endParaRPr>
          </a:p>
          <a:p>
            <a:pPr marL="457200" indent="-457200">
              <a:lnSpc>
                <a:spcPct val="150000"/>
              </a:lnSpc>
              <a:buFont typeface="宋体" panose="02010600030101010101" pitchFamily="2" charset="-122"/>
              <a:buAutoNum type="arabicPeriod"/>
            </a:pPr>
            <a:r>
              <a:rPr lang="zh-CN" altLang="en-US" sz="2400" b="1" dirty="0">
                <a:latin typeface="宋体" panose="02010600030101010101" pitchFamily="2" charset="-122"/>
              </a:rPr>
              <a:t>按国家统一规定发给的补贴、津贴。（两院院士的特殊津贴每人每年</a:t>
            </a:r>
            <a:r>
              <a:rPr lang="en-US" altLang="zh-CN" sz="2400" b="1" dirty="0">
                <a:latin typeface="宋体" panose="02010600030101010101" pitchFamily="2" charset="-122"/>
              </a:rPr>
              <a:t>1</a:t>
            </a:r>
            <a:r>
              <a:rPr lang="zh-CN" altLang="en-US" sz="2400" b="1" dirty="0">
                <a:latin typeface="宋体" panose="02010600030101010101" pitchFamily="2" charset="-122"/>
              </a:rPr>
              <a:t>万元）</a:t>
            </a:r>
            <a:endParaRPr lang="zh-CN" altLang="en-US" sz="2400" b="1" dirty="0">
              <a:latin typeface="宋体" panose="02010600030101010101" pitchFamily="2" charset="-122"/>
            </a:endParaRPr>
          </a:p>
          <a:p>
            <a:pPr marL="457200" indent="-457200">
              <a:lnSpc>
                <a:spcPct val="150000"/>
              </a:lnSpc>
              <a:buFont typeface="宋体" panose="02010600030101010101" pitchFamily="2" charset="-122"/>
              <a:buAutoNum type="arabicPeriod"/>
            </a:pPr>
            <a:r>
              <a:rPr lang="zh-CN" altLang="en-US" sz="2400" b="1" dirty="0">
                <a:latin typeface="宋体" panose="02010600030101010101" pitchFamily="2" charset="-122"/>
              </a:rPr>
              <a:t>福利费、抚恤金、救济金。</a:t>
            </a:r>
            <a:endParaRPr lang="zh-CN" altLang="en-US" sz="2400" b="1" dirty="0">
              <a:latin typeface="宋体" panose="02010600030101010101" pitchFamily="2" charset="-122"/>
            </a:endParaRPr>
          </a:p>
          <a:p>
            <a:pPr marL="457200" indent="-457200">
              <a:lnSpc>
                <a:spcPct val="150000"/>
              </a:lnSpc>
              <a:buFont typeface="宋体" panose="02010600030101010101" pitchFamily="2" charset="-122"/>
              <a:buAutoNum type="arabicPeriod"/>
            </a:pPr>
            <a:r>
              <a:rPr lang="zh-CN" altLang="en-US" sz="2400" b="1" dirty="0">
                <a:latin typeface="宋体" panose="02010600030101010101" pitchFamily="2" charset="-122"/>
              </a:rPr>
              <a:t>保险赔款。</a:t>
            </a:r>
            <a:endParaRPr lang="zh-CN" altLang="en-US" sz="2400" b="1" dirty="0">
              <a:latin typeface="宋体" panose="02010600030101010101" pitchFamily="2" charset="-122"/>
            </a:endParaRPr>
          </a:p>
          <a:p>
            <a:pPr marL="457200" indent="-457200">
              <a:lnSpc>
                <a:spcPct val="150000"/>
              </a:lnSpc>
              <a:buFont typeface="宋体" panose="02010600030101010101" pitchFamily="2" charset="-122"/>
              <a:buAutoNum type="arabicPeriod"/>
            </a:pPr>
            <a:r>
              <a:rPr lang="zh-CN" altLang="en-US" sz="2400" b="1" dirty="0">
                <a:latin typeface="宋体" panose="02010600030101010101" pitchFamily="2" charset="-122"/>
              </a:rPr>
              <a:t>军人的转业退役金。</a:t>
            </a:r>
            <a:endParaRPr lang="zh-CN" altLang="en-US" sz="2400" b="1" dirty="0">
              <a:latin typeface="宋体" panose="02010600030101010101" pitchFamily="2" charset="-122"/>
            </a:endParaRPr>
          </a:p>
        </p:txBody>
      </p:sp>
      <p:sp>
        <p:nvSpPr>
          <p:cNvPr id="118787" name="Rectangle 2"/>
          <p:cNvSpPr txBox="1"/>
          <p:nvPr/>
        </p:nvSpPr>
        <p:spPr>
          <a:xfrm>
            <a:off x="-1587" y="404813"/>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25000"/>
              </a:lnSpc>
              <a:buNone/>
            </a:pPr>
            <a:r>
              <a:rPr lang="zh-CN" altLang="en-US" sz="2800" b="1" dirty="0">
                <a:solidFill>
                  <a:schemeClr val="bg1"/>
                </a:solidFill>
                <a:latin typeface="Arial" panose="020B0604020202020204" pitchFamily="34" charset="0"/>
              </a:rPr>
              <a:t>     </a:t>
            </a:r>
            <a:r>
              <a:rPr lang="en-US" altLang="zh-CN" sz="2800" b="1" dirty="0">
                <a:solidFill>
                  <a:schemeClr val="bg1"/>
                </a:solidFill>
                <a:latin typeface="Arial" panose="020B0604020202020204" pitchFamily="34" charset="0"/>
              </a:rPr>
              <a:t>1.</a:t>
            </a:r>
            <a:r>
              <a:rPr lang="zh-CN" altLang="en-US" sz="2800" b="1" dirty="0">
                <a:solidFill>
                  <a:schemeClr val="bg1"/>
                </a:solidFill>
                <a:latin typeface="Arial" panose="020B0604020202020204" pitchFamily="34" charset="0"/>
              </a:rPr>
              <a:t>个人所得税免税项目</a:t>
            </a:r>
            <a:r>
              <a:rPr lang="zh-CN" altLang="en-US" sz="2800" dirty="0">
                <a:solidFill>
                  <a:schemeClr val="bg1"/>
                </a:solidFill>
                <a:latin typeface="Arial" panose="020B0604020202020204" pitchFamily="34" charset="0"/>
              </a:rPr>
              <a:t> </a:t>
            </a:r>
            <a:endParaRPr lang="zh-CN" altLang="en-US" sz="2800" dirty="0">
              <a:solidFill>
                <a:schemeClr val="bg1"/>
              </a:solidFill>
              <a:latin typeface="Arial" panose="020B0604020202020204" pitchFamily="34" charset="0"/>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Rectangle 3"/>
          <p:cNvSpPr>
            <a:spLocks noGrp="1"/>
          </p:cNvSpPr>
          <p:nvPr>
            <p:ph idx="1"/>
          </p:nvPr>
        </p:nvSpPr>
        <p:spPr>
          <a:xfrm>
            <a:off x="457200" y="1196975"/>
            <a:ext cx="8229600" cy="5111750"/>
          </a:xfrm>
          <a:ln/>
        </p:spPr>
        <p:txBody>
          <a:bodyPr vert="horz" wrap="square" lIns="91440" tIns="45720" rIns="91440" bIns="45720" anchor="t"/>
          <a:p>
            <a:pPr>
              <a:lnSpc>
                <a:spcPct val="150000"/>
              </a:lnSpc>
              <a:buNone/>
            </a:pPr>
            <a:r>
              <a:rPr lang="en-US" altLang="zh-CN" sz="2400" b="1" dirty="0">
                <a:latin typeface="宋体" panose="02010600030101010101" pitchFamily="2" charset="-122"/>
              </a:rPr>
              <a:t>7.</a:t>
            </a:r>
            <a:r>
              <a:rPr lang="zh-CN" altLang="en-US" sz="2400" b="1" dirty="0">
                <a:latin typeface="宋体" panose="02010600030101010101" pitchFamily="2" charset="-122"/>
              </a:rPr>
              <a:t>离退休工资。</a:t>
            </a:r>
            <a:endParaRPr lang="zh-CN" altLang="en-US" sz="2400" b="1" dirty="0">
              <a:latin typeface="宋体" panose="02010600030101010101" pitchFamily="2" charset="-122"/>
            </a:endParaRPr>
          </a:p>
          <a:p>
            <a:pPr>
              <a:lnSpc>
                <a:spcPct val="150000"/>
              </a:lnSpc>
              <a:buNone/>
            </a:pPr>
            <a:r>
              <a:rPr lang="en-US" altLang="zh-CN" sz="2400" b="1" dirty="0">
                <a:latin typeface="宋体" panose="02010600030101010101" pitchFamily="2" charset="-122"/>
              </a:rPr>
              <a:t>8.</a:t>
            </a:r>
            <a:r>
              <a:rPr lang="zh-CN" altLang="en-US" sz="2400" b="1" dirty="0">
                <a:latin typeface="宋体" panose="02010600030101010101" pitchFamily="2" charset="-122"/>
              </a:rPr>
              <a:t>驻华的使馆、领事馆人员免税。</a:t>
            </a:r>
            <a:endParaRPr lang="zh-CN" altLang="en-US" sz="2400" b="1" dirty="0">
              <a:latin typeface="宋体" panose="02010600030101010101" pitchFamily="2" charset="-122"/>
            </a:endParaRPr>
          </a:p>
          <a:p>
            <a:pPr>
              <a:lnSpc>
                <a:spcPct val="150000"/>
              </a:lnSpc>
              <a:buNone/>
            </a:pPr>
            <a:r>
              <a:rPr lang="en-US" altLang="zh-CN" sz="2400" b="1" dirty="0">
                <a:latin typeface="宋体" panose="02010600030101010101" pitchFamily="2" charset="-122"/>
              </a:rPr>
              <a:t>9.</a:t>
            </a:r>
            <a:r>
              <a:rPr lang="zh-CN" altLang="en-US" sz="2400" b="1" dirty="0">
                <a:latin typeface="宋体" panose="02010600030101010101" pitchFamily="2" charset="-122"/>
              </a:rPr>
              <a:t>见义勇为奖金。</a:t>
            </a:r>
            <a:endParaRPr lang="zh-CN" altLang="en-US" sz="2400" b="1" dirty="0">
              <a:latin typeface="宋体" panose="02010600030101010101" pitchFamily="2" charset="-122"/>
            </a:endParaRPr>
          </a:p>
          <a:p>
            <a:pPr>
              <a:lnSpc>
                <a:spcPct val="150000"/>
              </a:lnSpc>
              <a:buNone/>
            </a:pPr>
            <a:r>
              <a:rPr lang="en-US" altLang="zh-CN" sz="2400" b="1" dirty="0">
                <a:latin typeface="宋体" panose="02010600030101010101" pitchFamily="2" charset="-122"/>
              </a:rPr>
              <a:t>10.</a:t>
            </a:r>
            <a:r>
              <a:rPr lang="zh-CN" altLang="en-US" sz="2400" b="1" dirty="0">
                <a:latin typeface="宋体" panose="02010600030101010101" pitchFamily="2" charset="-122"/>
              </a:rPr>
              <a:t>按照省级以上人民政府规定的标准，以个人工资中的部分作为社会保险（住房、医疗、失业、养老等）免税 。</a:t>
            </a:r>
            <a:endParaRPr lang="zh-CN" altLang="en-US" sz="2400" b="1" dirty="0">
              <a:latin typeface="宋体" panose="02010600030101010101" pitchFamily="2" charset="-122"/>
            </a:endParaRPr>
          </a:p>
          <a:p>
            <a:pPr>
              <a:lnSpc>
                <a:spcPct val="150000"/>
              </a:lnSpc>
              <a:buNone/>
            </a:pPr>
            <a:r>
              <a:rPr lang="en-US" altLang="zh-CN" sz="2400" b="1" dirty="0">
                <a:latin typeface="宋体" panose="02010600030101010101" pitchFamily="2" charset="-122"/>
              </a:rPr>
              <a:t>11.</a:t>
            </a:r>
            <a:r>
              <a:rPr lang="zh-CN" altLang="en-US" sz="2400" b="1" dirty="0">
                <a:latin typeface="宋体" panose="02010600030101010101" pitchFamily="2" charset="-122"/>
              </a:rPr>
              <a:t>残疾、孤老人员和烈士家属的所得。</a:t>
            </a:r>
            <a:endParaRPr lang="zh-CN" altLang="en-US" sz="2400" b="1" dirty="0">
              <a:latin typeface="宋体" panose="02010600030101010101" pitchFamily="2" charset="-122"/>
            </a:endParaRPr>
          </a:p>
          <a:p>
            <a:pPr>
              <a:lnSpc>
                <a:spcPct val="150000"/>
              </a:lnSpc>
              <a:buFont typeface="宋体" panose="02010600030101010101" pitchFamily="2" charset="-122"/>
              <a:buAutoNum type="arabicPeriod"/>
            </a:pPr>
            <a:endParaRPr lang="zh-CN" altLang="en-US" sz="2400" b="1" dirty="0">
              <a:latin typeface="宋体" panose="02010600030101010101" pitchFamily="2" charset="-122"/>
            </a:endParaRPr>
          </a:p>
        </p:txBody>
      </p:sp>
      <p:sp>
        <p:nvSpPr>
          <p:cNvPr id="119811" name="Rectangle 2"/>
          <p:cNvSpPr txBox="1"/>
          <p:nvPr/>
        </p:nvSpPr>
        <p:spPr>
          <a:xfrm>
            <a:off x="-1587" y="404813"/>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25000"/>
              </a:lnSpc>
              <a:buNone/>
            </a:pPr>
            <a:r>
              <a:rPr lang="zh-CN" altLang="en-US" sz="2800" b="1" dirty="0">
                <a:solidFill>
                  <a:schemeClr val="bg1"/>
                </a:solidFill>
                <a:latin typeface="Arial" panose="020B0604020202020204" pitchFamily="34" charset="0"/>
              </a:rPr>
              <a:t>     </a:t>
            </a:r>
            <a:r>
              <a:rPr lang="en-US" altLang="zh-CN" sz="2800" b="1" dirty="0">
                <a:solidFill>
                  <a:schemeClr val="bg1"/>
                </a:solidFill>
                <a:latin typeface="Arial" panose="020B0604020202020204" pitchFamily="34" charset="0"/>
              </a:rPr>
              <a:t>1.</a:t>
            </a:r>
            <a:r>
              <a:rPr lang="zh-CN" altLang="en-US" sz="2800" b="1" dirty="0">
                <a:solidFill>
                  <a:schemeClr val="bg1"/>
                </a:solidFill>
                <a:latin typeface="Arial" panose="020B0604020202020204" pitchFamily="34" charset="0"/>
              </a:rPr>
              <a:t>个人所得税免税项目</a:t>
            </a:r>
            <a:r>
              <a:rPr lang="zh-CN" altLang="en-US" sz="2800" dirty="0">
                <a:solidFill>
                  <a:schemeClr val="bg1"/>
                </a:solidFill>
                <a:latin typeface="Arial" panose="020B0604020202020204" pitchFamily="34" charset="0"/>
              </a:rPr>
              <a:t> </a:t>
            </a:r>
            <a:endParaRPr lang="zh-CN" altLang="en-US" sz="2800" dirty="0">
              <a:solidFill>
                <a:schemeClr val="bg1"/>
              </a:solidFill>
              <a:latin typeface="Arial" panose="020B0604020202020204" pitchFamily="34" charset="0"/>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
          <p:cNvGrpSpPr/>
          <p:nvPr/>
        </p:nvGrpSpPr>
        <p:grpSpPr>
          <a:xfrm>
            <a:off x="468313" y="1679575"/>
            <a:ext cx="8280400" cy="4341813"/>
            <a:chOff x="441" y="1058"/>
            <a:chExt cx="4743" cy="2372"/>
          </a:xfrm>
        </p:grpSpPr>
        <p:sp>
          <p:nvSpPr>
            <p:cNvPr id="120837" name="AutoShape 5"/>
            <p:cNvSpPr/>
            <p:nvPr/>
          </p:nvSpPr>
          <p:spPr>
            <a:xfrm>
              <a:off x="441" y="2131"/>
              <a:ext cx="921" cy="349"/>
            </a:xfrm>
            <a:prstGeom prst="roundRect">
              <a:avLst>
                <a:gd name="adj" fmla="val 16667"/>
              </a:avLst>
            </a:prstGeom>
            <a:solidFill>
              <a:schemeClr val="tx2"/>
            </a:solidFill>
            <a:ln w="9525" cap="flat" cmpd="sng">
              <a:solidFill>
                <a:srgbClr val="0000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缴纳方式</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0838" name="AutoShape 6"/>
            <p:cNvSpPr/>
            <p:nvPr/>
          </p:nvSpPr>
          <p:spPr>
            <a:xfrm>
              <a:off x="2967" y="1058"/>
              <a:ext cx="2217" cy="279"/>
            </a:xfrm>
            <a:prstGeom prst="roundRect">
              <a:avLst>
                <a:gd name="adj" fmla="val 16667"/>
              </a:avLst>
            </a:prstGeom>
            <a:solidFill>
              <a:srgbClr val="CAFEDE"/>
            </a:solidFill>
            <a:ln w="9525" cap="flat" cmpd="sng">
              <a:solidFill>
                <a:srgbClr val="0000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spcBef>
                  <a:spcPct val="0"/>
                </a:spcBef>
                <a:buNone/>
              </a:pPr>
              <a:r>
                <a:rPr lang="zh-CN" altLang="en-US" sz="2000" b="1" dirty="0">
                  <a:latin typeface="宋体" panose="02010600030101010101" pitchFamily="2" charset="-122"/>
                </a:rPr>
                <a:t>扣缴义务人</a:t>
              </a:r>
              <a:endParaRPr lang="zh-CN" altLang="en-US" sz="2000" b="1" dirty="0">
                <a:latin typeface="Verdana" panose="020B0604030504040204" pitchFamily="34" charset="0"/>
              </a:endParaRPr>
            </a:p>
          </p:txBody>
        </p:sp>
        <p:sp>
          <p:nvSpPr>
            <p:cNvPr id="120839" name="AutoShape 7"/>
            <p:cNvSpPr/>
            <p:nvPr/>
          </p:nvSpPr>
          <p:spPr>
            <a:xfrm>
              <a:off x="2967" y="1407"/>
              <a:ext cx="2217" cy="279"/>
            </a:xfrm>
            <a:prstGeom prst="roundRect">
              <a:avLst>
                <a:gd name="adj" fmla="val 16667"/>
              </a:avLst>
            </a:prstGeom>
            <a:solidFill>
              <a:srgbClr val="CAFEDE"/>
            </a:solidFill>
            <a:ln w="9525" cap="flat" cmpd="sng">
              <a:solidFill>
                <a:srgbClr val="0000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spcBef>
                  <a:spcPct val="0"/>
                </a:spcBef>
                <a:buNone/>
              </a:pPr>
              <a:r>
                <a:rPr lang="zh-CN" altLang="en-US" sz="2000" b="1" dirty="0">
                  <a:latin typeface="宋体" panose="02010600030101010101" pitchFamily="2" charset="-122"/>
                </a:rPr>
                <a:t>代扣代缴的范围</a:t>
              </a:r>
              <a:endParaRPr lang="zh-CN" altLang="en-US" sz="2000" b="1" dirty="0">
                <a:latin typeface="Verdana" panose="020B0604030504040204" pitchFamily="34" charset="0"/>
              </a:endParaRPr>
            </a:p>
          </p:txBody>
        </p:sp>
        <p:sp>
          <p:nvSpPr>
            <p:cNvPr id="120840" name="AutoShape 8"/>
            <p:cNvSpPr/>
            <p:nvPr/>
          </p:nvSpPr>
          <p:spPr>
            <a:xfrm>
              <a:off x="2967" y="1756"/>
              <a:ext cx="2217" cy="279"/>
            </a:xfrm>
            <a:prstGeom prst="roundRect">
              <a:avLst>
                <a:gd name="adj" fmla="val 16667"/>
              </a:avLst>
            </a:prstGeom>
            <a:solidFill>
              <a:srgbClr val="CAFEDE"/>
            </a:solidFill>
            <a:ln w="9525" cap="flat" cmpd="sng">
              <a:solidFill>
                <a:srgbClr val="0000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spcBef>
                  <a:spcPct val="0"/>
                </a:spcBef>
                <a:buNone/>
              </a:pPr>
              <a:r>
                <a:rPr lang="zh-CN" altLang="en-US" sz="2000" b="1" dirty="0">
                  <a:latin typeface="宋体" panose="02010600030101010101" pitchFamily="2" charset="-122"/>
                </a:rPr>
                <a:t>扣缴义务人的义务及应承担责任</a:t>
              </a:r>
              <a:endParaRPr lang="zh-CN" altLang="en-US" sz="2000" b="1" dirty="0">
                <a:latin typeface="Verdana" panose="020B0604030504040204" pitchFamily="34" charset="0"/>
              </a:endParaRPr>
            </a:p>
          </p:txBody>
        </p:sp>
        <p:sp>
          <p:nvSpPr>
            <p:cNvPr id="120841" name="AutoShape 9"/>
            <p:cNvSpPr/>
            <p:nvPr/>
          </p:nvSpPr>
          <p:spPr>
            <a:xfrm>
              <a:off x="2967" y="2104"/>
              <a:ext cx="2217" cy="280"/>
            </a:xfrm>
            <a:prstGeom prst="roundRect">
              <a:avLst>
                <a:gd name="adj" fmla="val 16667"/>
              </a:avLst>
            </a:prstGeom>
            <a:solidFill>
              <a:srgbClr val="CAFEDE"/>
            </a:solidFill>
            <a:ln w="9525" cap="flat" cmpd="sng">
              <a:solidFill>
                <a:srgbClr val="0000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spcBef>
                  <a:spcPct val="0"/>
                </a:spcBef>
                <a:buNone/>
              </a:pPr>
              <a:r>
                <a:rPr lang="zh-CN" altLang="en-US" sz="2000" b="1" dirty="0">
                  <a:latin typeface="宋体" panose="02010600030101010101" pitchFamily="2" charset="-122"/>
                </a:rPr>
                <a:t>代扣代缴期限：次月</a:t>
              </a:r>
              <a:r>
                <a:rPr lang="en-US" altLang="zh-CN" sz="2000" b="1" dirty="0">
                  <a:latin typeface="宋体" panose="02010600030101010101" pitchFamily="2" charset="-122"/>
                </a:rPr>
                <a:t>15</a:t>
              </a:r>
              <a:r>
                <a:rPr lang="zh-CN" altLang="en-US" sz="2000" b="1" dirty="0">
                  <a:latin typeface="宋体" panose="02010600030101010101" pitchFamily="2" charset="-122"/>
                </a:rPr>
                <a:t>日内</a:t>
              </a:r>
              <a:endParaRPr lang="zh-CN" altLang="en-US" sz="2000" b="1" dirty="0">
                <a:latin typeface="Verdana" panose="020B0604030504040204" pitchFamily="34" charset="0"/>
              </a:endParaRPr>
            </a:p>
          </p:txBody>
        </p:sp>
        <p:sp>
          <p:nvSpPr>
            <p:cNvPr id="120842" name="AutoShape 10"/>
            <p:cNvSpPr/>
            <p:nvPr/>
          </p:nvSpPr>
          <p:spPr>
            <a:xfrm>
              <a:off x="2967" y="2453"/>
              <a:ext cx="2217" cy="279"/>
            </a:xfrm>
            <a:prstGeom prst="roundRect">
              <a:avLst>
                <a:gd name="adj" fmla="val 16667"/>
              </a:avLst>
            </a:prstGeom>
            <a:solidFill>
              <a:srgbClr val="E6CDFF"/>
            </a:solidFill>
            <a:ln w="9525" cap="flat" cmpd="sng">
              <a:solidFill>
                <a:srgbClr val="0000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spcBef>
                  <a:spcPct val="0"/>
                </a:spcBef>
                <a:buNone/>
              </a:pPr>
              <a:r>
                <a:rPr lang="zh-CN" altLang="en-US" sz="2000" b="1" dirty="0">
                  <a:latin typeface="宋体" panose="02010600030101010101" pitchFamily="2" charset="-122"/>
                </a:rPr>
                <a:t>自行申报的纳税人</a:t>
              </a:r>
              <a:endParaRPr lang="zh-CN" altLang="en-US" sz="2000" b="1" dirty="0">
                <a:latin typeface="Verdana" panose="020B0604030504040204" pitchFamily="34" charset="0"/>
              </a:endParaRPr>
            </a:p>
          </p:txBody>
        </p:sp>
        <p:sp>
          <p:nvSpPr>
            <p:cNvPr id="120843" name="AutoShape 11"/>
            <p:cNvSpPr/>
            <p:nvPr/>
          </p:nvSpPr>
          <p:spPr>
            <a:xfrm>
              <a:off x="2967" y="2802"/>
              <a:ext cx="2217" cy="279"/>
            </a:xfrm>
            <a:prstGeom prst="roundRect">
              <a:avLst>
                <a:gd name="adj" fmla="val 16667"/>
              </a:avLst>
            </a:prstGeom>
            <a:solidFill>
              <a:srgbClr val="E6CDFF"/>
            </a:solidFill>
            <a:ln w="9525" cap="flat" cmpd="sng">
              <a:solidFill>
                <a:srgbClr val="0000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spcBef>
                  <a:spcPct val="0"/>
                </a:spcBef>
                <a:buNone/>
              </a:pPr>
              <a:r>
                <a:rPr lang="zh-CN" altLang="en-US" sz="2000" b="1" dirty="0">
                  <a:latin typeface="宋体" panose="02010600030101010101" pitchFamily="2" charset="-122"/>
                </a:rPr>
                <a:t>申报的纳税期限</a:t>
              </a:r>
              <a:endParaRPr lang="zh-CN" altLang="en-US" sz="2000" b="1" dirty="0">
                <a:latin typeface="Verdana" panose="020B0604030504040204" pitchFamily="34" charset="0"/>
              </a:endParaRPr>
            </a:p>
          </p:txBody>
        </p:sp>
        <p:sp>
          <p:nvSpPr>
            <p:cNvPr id="120844" name="AutoShape 12"/>
            <p:cNvSpPr/>
            <p:nvPr/>
          </p:nvSpPr>
          <p:spPr>
            <a:xfrm>
              <a:off x="2967" y="3151"/>
              <a:ext cx="2217" cy="279"/>
            </a:xfrm>
            <a:prstGeom prst="roundRect">
              <a:avLst>
                <a:gd name="adj" fmla="val 16667"/>
              </a:avLst>
            </a:prstGeom>
            <a:solidFill>
              <a:srgbClr val="E6CDFF"/>
            </a:solidFill>
            <a:ln w="9525" cap="flat" cmpd="sng">
              <a:solidFill>
                <a:srgbClr val="0000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spcBef>
                  <a:spcPct val="0"/>
                </a:spcBef>
                <a:buNone/>
              </a:pPr>
              <a:r>
                <a:rPr lang="zh-CN" altLang="en-US" sz="2000" b="1" dirty="0">
                  <a:latin typeface="宋体" panose="02010600030101010101" pitchFamily="2" charset="-122"/>
                </a:rPr>
                <a:t>自行申报的纳税地点</a:t>
              </a:r>
              <a:endParaRPr lang="zh-CN" altLang="en-US" sz="2000" b="1" dirty="0">
                <a:latin typeface="Verdana" panose="020B0604030504040204" pitchFamily="34" charset="0"/>
              </a:endParaRPr>
            </a:p>
          </p:txBody>
        </p:sp>
        <p:sp>
          <p:nvSpPr>
            <p:cNvPr id="120845" name="AutoShape 13"/>
            <p:cNvSpPr/>
            <p:nvPr/>
          </p:nvSpPr>
          <p:spPr>
            <a:xfrm>
              <a:off x="1535" y="1546"/>
              <a:ext cx="1023" cy="349"/>
            </a:xfrm>
            <a:prstGeom prst="roundRect">
              <a:avLst>
                <a:gd name="adj" fmla="val 16667"/>
              </a:avLst>
            </a:prstGeom>
            <a:solidFill>
              <a:schemeClr val="tx2"/>
            </a:solidFill>
            <a:ln w="9525" cap="flat" cmpd="sng">
              <a:solidFill>
                <a:srgbClr val="000000"/>
              </a:solidFill>
              <a:prstDash val="solid"/>
              <a:headEnd type="none" w="med" len="med"/>
              <a:tailEnd type="none" w="med" len="med"/>
            </a:ln>
          </p:spPr>
          <p:txBody>
            <a:bodyPr anchor="ctr" anchorCtr="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代扣代缴</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0846" name="AutoShape 14"/>
            <p:cNvSpPr/>
            <p:nvPr/>
          </p:nvSpPr>
          <p:spPr>
            <a:xfrm>
              <a:off x="1535" y="2732"/>
              <a:ext cx="1023" cy="349"/>
            </a:xfrm>
            <a:prstGeom prst="roundRect">
              <a:avLst>
                <a:gd name="adj" fmla="val 16667"/>
              </a:avLst>
            </a:prstGeom>
            <a:solidFill>
              <a:schemeClr val="tx2"/>
            </a:solidFill>
            <a:ln w="9525" cap="flat" cmpd="sng">
              <a:solidFill>
                <a:srgbClr val="000000"/>
              </a:solidFill>
              <a:prstDash val="solid"/>
              <a:headEnd type="none" w="med" len="med"/>
              <a:tailEnd type="none" w="med" len="med"/>
            </a:ln>
          </p:spPr>
          <p:txBody>
            <a:bodyPr anchor="ctr" anchorCtr="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自行申报</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0847" name="AutoShape 15"/>
            <p:cNvSpPr/>
            <p:nvPr/>
          </p:nvSpPr>
          <p:spPr>
            <a:xfrm>
              <a:off x="2763" y="1199"/>
              <a:ext cx="102" cy="1116"/>
            </a:xfrm>
            <a:prstGeom prst="leftBrace">
              <a:avLst>
                <a:gd name="adj1" fmla="val 89758"/>
                <a:gd name="adj2" fmla="val 50000"/>
              </a:avLst>
            </a:prstGeom>
            <a:solidFill>
              <a:srgbClr val="666699">
                <a:alpha val="50195"/>
              </a:srgbClr>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sp>
          <p:nvSpPr>
            <p:cNvPr id="120848" name="AutoShape 16"/>
            <p:cNvSpPr/>
            <p:nvPr/>
          </p:nvSpPr>
          <p:spPr>
            <a:xfrm>
              <a:off x="2763" y="2594"/>
              <a:ext cx="102" cy="698"/>
            </a:xfrm>
            <a:prstGeom prst="leftBrace">
              <a:avLst>
                <a:gd name="adj1" fmla="val 56139"/>
                <a:gd name="adj2" fmla="val 50000"/>
              </a:avLst>
            </a:prstGeom>
            <a:solidFill>
              <a:srgbClr val="666699">
                <a:alpha val="50195"/>
              </a:srgbClr>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sp>
          <p:nvSpPr>
            <p:cNvPr id="120849" name="AutoShape 17"/>
            <p:cNvSpPr/>
            <p:nvPr/>
          </p:nvSpPr>
          <p:spPr>
            <a:xfrm>
              <a:off x="1377" y="1689"/>
              <a:ext cx="102" cy="1248"/>
            </a:xfrm>
            <a:prstGeom prst="leftBrace">
              <a:avLst>
                <a:gd name="adj1" fmla="val 100374"/>
                <a:gd name="adj2" fmla="val 50000"/>
              </a:avLst>
            </a:prstGeom>
            <a:solidFill>
              <a:srgbClr val="666699">
                <a:alpha val="50195"/>
              </a:srgbClr>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latin typeface="Arial" panose="020B0604020202020204" pitchFamily="34" charset="0"/>
              </a:endParaRPr>
            </a:p>
          </p:txBody>
        </p:sp>
      </p:grpSp>
      <p:sp>
        <p:nvSpPr>
          <p:cNvPr id="120835" name="Rectangle 18"/>
          <p:cNvSpPr txBox="1"/>
          <p:nvPr/>
        </p:nvSpPr>
        <p:spPr>
          <a:xfrm>
            <a:off x="358775" y="1052513"/>
            <a:ext cx="8785225" cy="5400675"/>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buNone/>
            </a:pPr>
            <a:endParaRPr lang="zh-CN" altLang="en-US" dirty="0"/>
          </a:p>
        </p:txBody>
      </p:sp>
      <p:sp>
        <p:nvSpPr>
          <p:cNvPr id="120836" name="Rectangle 2"/>
          <p:cNvSpPr txBox="1"/>
          <p:nvPr/>
        </p:nvSpPr>
        <p:spPr>
          <a:xfrm>
            <a:off x="-1587" y="404813"/>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25000"/>
              </a:lnSpc>
              <a:buNone/>
            </a:pPr>
            <a:r>
              <a:rPr lang="zh-CN" altLang="en-US" sz="2800" b="1" dirty="0">
                <a:solidFill>
                  <a:schemeClr val="bg1"/>
                </a:solidFill>
                <a:latin typeface="Arial" panose="020B0604020202020204" pitchFamily="34" charset="0"/>
              </a:rPr>
              <a:t>     </a:t>
            </a:r>
            <a:r>
              <a:rPr lang="en-US" altLang="zh-CN" sz="2800" b="1" dirty="0">
                <a:solidFill>
                  <a:schemeClr val="bg1"/>
                </a:solidFill>
                <a:latin typeface="Arial" panose="020B0604020202020204" pitchFamily="34" charset="0"/>
              </a:rPr>
              <a:t>2.</a:t>
            </a:r>
            <a:r>
              <a:rPr lang="zh-CN" altLang="en-US" sz="2800" b="1" dirty="0">
                <a:solidFill>
                  <a:schemeClr val="bg1"/>
                </a:solidFill>
                <a:latin typeface="Arial" panose="020B0604020202020204" pitchFamily="34" charset="0"/>
              </a:rPr>
              <a:t>个人所得税申报缴纳方式</a:t>
            </a:r>
            <a:endParaRPr lang="zh-CN" altLang="en-US" sz="2800" dirty="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txBox="1">
            <a:spLocks noGrp="1"/>
          </p:cNvSpPr>
          <p:nvPr/>
        </p:nvSpPr>
        <p:spPr>
          <a:xfrm>
            <a:off x="457200" y="6356350"/>
            <a:ext cx="2133600" cy="365125"/>
          </a:xfrm>
          <a:prstGeom prst="rect">
            <a:avLst/>
          </a:prstGeom>
          <a:noFill/>
        </p:spPr>
        <p:txBody>
          <a:bodyPr anchor="ctr"/>
          <a:lstStyle/>
          <a:p>
            <a:pPr marR="0" defTabSz="914400" eaLnBrk="1" fontAlgn="auto" hangingPunct="1">
              <a:spcBef>
                <a:spcPts val="0"/>
              </a:spcBef>
              <a:spcAft>
                <a:spcPts val="0"/>
              </a:spcAft>
              <a:buClrTx/>
              <a:buSzTx/>
              <a:buFontTx/>
              <a:defRPr/>
            </a:pPr>
            <a:fld id="{B3478A30-C886-435E-BF59-AE35C9EA68E9}" type="datetime1">
              <a:rPr kumimoji="0" lang="zh-CN" altLang="en-US" sz="1200" kern="1200" cap="none" spc="0" normalizeH="0" baseline="0" noProof="0">
                <a:solidFill>
                  <a:schemeClr val="tx1">
                    <a:tint val="75000"/>
                  </a:schemeClr>
                </a:solidFill>
                <a:latin typeface="+mn-lt"/>
                <a:ea typeface="+mn-ea"/>
                <a:cs typeface="+mn-cs"/>
              </a:rPr>
            </a:fld>
            <a:endParaRPr kumimoji="0" lang="en-US" altLang="zh-CN" sz="1200" kern="1200" cap="none" spc="0" normalizeH="0" baseline="0" noProof="0">
              <a:solidFill>
                <a:schemeClr val="tx1">
                  <a:tint val="75000"/>
                </a:schemeClr>
              </a:solidFill>
              <a:latin typeface="+mn-lt"/>
              <a:ea typeface="+mn-ea"/>
              <a:cs typeface="+mn-cs"/>
            </a:endParaRPr>
          </a:p>
        </p:txBody>
      </p:sp>
      <p:sp>
        <p:nvSpPr>
          <p:cNvPr id="121859" name="Rectangle 3"/>
          <p:cNvSpPr>
            <a:spLocks noGrp="1"/>
          </p:cNvSpPr>
          <p:nvPr>
            <p:ph idx="4294967295"/>
          </p:nvPr>
        </p:nvSpPr>
        <p:spPr>
          <a:xfrm>
            <a:off x="457200" y="1208088"/>
            <a:ext cx="8329613" cy="4864100"/>
          </a:xfrm>
          <a:ln/>
        </p:spPr>
        <p:txBody>
          <a:bodyPr vert="horz" wrap="square" lIns="91440" tIns="45720" rIns="91440" bIns="45720" anchor="t"/>
          <a:p>
            <a:pPr>
              <a:lnSpc>
                <a:spcPct val="150000"/>
              </a:lnSpc>
              <a:buNone/>
            </a:pPr>
            <a:r>
              <a:rPr lang="zh-CN" altLang="en-US" sz="2800" b="1" dirty="0">
                <a:latin typeface="微软雅黑" panose="020B0503020204020204" pitchFamily="34" charset="-122"/>
                <a:ea typeface="微软雅黑" panose="020B0503020204020204" pitchFamily="34" charset="-122"/>
              </a:rPr>
              <a:t>代扣代缴纳税：</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宋体" panose="02010600030101010101" pitchFamily="2" charset="-122"/>
              </a:rPr>
              <a:t>居民个人取得综合所得，按年计算个人所得税；</a:t>
            </a:r>
            <a:endParaRPr lang="zh-CN" altLang="en-US" sz="2800" b="1" dirty="0">
              <a:latin typeface="宋体" panose="02010600030101010101" pitchFamily="2" charset="-122"/>
            </a:endParaRPr>
          </a:p>
          <a:p>
            <a:pPr>
              <a:lnSpc>
                <a:spcPct val="150000"/>
              </a:lnSpc>
            </a:pPr>
            <a:r>
              <a:rPr lang="zh-CN" altLang="en-US" sz="2800" b="1" dirty="0">
                <a:latin typeface="宋体" panose="02010600030101010101" pitchFamily="2" charset="-122"/>
              </a:rPr>
              <a:t>有扣缴义务人的，由扣缴义务人按月预扣预缴；</a:t>
            </a:r>
            <a:endParaRPr lang="en-US" altLang="zh-CN" sz="2800" b="1" dirty="0">
              <a:latin typeface="宋体" panose="02010600030101010101" pitchFamily="2" charset="-122"/>
            </a:endParaRPr>
          </a:p>
          <a:p>
            <a:pPr>
              <a:lnSpc>
                <a:spcPct val="150000"/>
              </a:lnSpc>
            </a:pPr>
            <a:r>
              <a:rPr lang="zh-CN" altLang="en-US" sz="2800" b="1" dirty="0">
                <a:latin typeface="宋体" panose="02010600030101010101" pitchFamily="2" charset="-122"/>
              </a:rPr>
              <a:t>办理汇算清缴的，应当在取得所得的次年</a:t>
            </a:r>
            <a:r>
              <a:rPr lang="en-US" altLang="zh-CN" sz="2800" b="1" dirty="0">
                <a:latin typeface="宋体" panose="02010600030101010101" pitchFamily="2" charset="-122"/>
              </a:rPr>
              <a:t>3</a:t>
            </a:r>
            <a:r>
              <a:rPr lang="zh-CN" altLang="en-US" sz="2800" b="1" dirty="0">
                <a:latin typeface="宋体" panose="02010600030101010101" pitchFamily="2" charset="-122"/>
              </a:rPr>
              <a:t>月到</a:t>
            </a:r>
            <a:r>
              <a:rPr lang="en-US" altLang="zh-CN" sz="2800" b="1" dirty="0">
                <a:latin typeface="宋体" panose="02010600030101010101" pitchFamily="2" charset="-122"/>
              </a:rPr>
              <a:t>6</a:t>
            </a:r>
            <a:r>
              <a:rPr lang="zh-CN" altLang="en-US" sz="2800" b="1" dirty="0">
                <a:latin typeface="宋体" panose="02010600030101010101" pitchFamily="2" charset="-122"/>
              </a:rPr>
              <a:t>月内办理汇算清缴；</a:t>
            </a:r>
            <a:endParaRPr lang="en-US" altLang="zh-CN" sz="2800" b="1" dirty="0">
              <a:latin typeface="宋体" panose="02010600030101010101" pitchFamily="2" charset="-122"/>
            </a:endParaRPr>
          </a:p>
          <a:p>
            <a:pPr>
              <a:lnSpc>
                <a:spcPct val="150000"/>
              </a:lnSpc>
            </a:pPr>
            <a:r>
              <a:rPr lang="zh-CN" altLang="en-US" sz="2800" b="1" dirty="0">
                <a:latin typeface="宋体" panose="02010600030101010101" pitchFamily="2" charset="-122"/>
              </a:rPr>
              <a:t>居民个人向扣缴义务人提供专项扣除信息的，扣缴义务人按月预扣预缴税款时予以扣除；</a:t>
            </a:r>
            <a:endParaRPr lang="zh-CN" altLang="en-US" sz="2800" b="1" dirty="0">
              <a:latin typeface="宋体" panose="02010600030101010101" pitchFamily="2" charset="-122"/>
            </a:endParaRPr>
          </a:p>
        </p:txBody>
      </p:sp>
      <p:sp>
        <p:nvSpPr>
          <p:cNvPr id="121860" name="Rectangle 2"/>
          <p:cNvSpPr txBox="1"/>
          <p:nvPr/>
        </p:nvSpPr>
        <p:spPr>
          <a:xfrm>
            <a:off x="-1587" y="404813"/>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25000"/>
              </a:lnSpc>
              <a:buNone/>
            </a:pPr>
            <a:r>
              <a:rPr lang="zh-CN" altLang="en-US" sz="2800" b="1" dirty="0">
                <a:solidFill>
                  <a:schemeClr val="bg1"/>
                </a:solidFill>
                <a:latin typeface="Arial" panose="020B0604020202020204" pitchFamily="34" charset="0"/>
              </a:rPr>
              <a:t>      </a:t>
            </a:r>
            <a:r>
              <a:rPr lang="en-US" altLang="zh-CN" sz="2800" b="1" dirty="0">
                <a:solidFill>
                  <a:schemeClr val="bg1"/>
                </a:solidFill>
                <a:latin typeface="Arial" panose="020B0604020202020204" pitchFamily="34" charset="0"/>
              </a:rPr>
              <a:t>2.</a:t>
            </a:r>
            <a:r>
              <a:rPr lang="zh-CN" altLang="en-US" sz="2800" b="1" dirty="0">
                <a:solidFill>
                  <a:schemeClr val="bg1"/>
                </a:solidFill>
                <a:latin typeface="Arial" panose="020B0604020202020204" pitchFamily="34" charset="0"/>
              </a:rPr>
              <a:t>个人所得税申报缴纳方式</a:t>
            </a:r>
            <a:endParaRPr lang="zh-CN" altLang="en-US" sz="2800" dirty="0">
              <a:solidFill>
                <a:schemeClr val="bg1"/>
              </a:solidFill>
              <a:latin typeface="Arial" panose="020B0604020202020204" pitchFamily="34" charset="0"/>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txBox="1">
            <a:spLocks noGrp="1"/>
          </p:cNvSpPr>
          <p:nvPr>
            <p:ph type="dt" sz="half" idx="2"/>
          </p:nvPr>
        </p:nvSpPr>
        <p:spPr>
          <a:noFill/>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B3478A30-C886-435E-BF59-AE35C9EA68E9}"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2883" name="Rectangle 3"/>
          <p:cNvSpPr>
            <a:spLocks noGrp="1"/>
          </p:cNvSpPr>
          <p:nvPr>
            <p:ph idx="1"/>
          </p:nvPr>
        </p:nvSpPr>
        <p:spPr>
          <a:xfrm>
            <a:off x="457200" y="1208088"/>
            <a:ext cx="8329613" cy="4864100"/>
          </a:xfrm>
          <a:ln/>
        </p:spPr>
        <p:txBody>
          <a:bodyPr vert="horz" wrap="square" lIns="91440" tIns="45720" rIns="91440" bIns="45720" anchor="t"/>
          <a:p>
            <a:pPr>
              <a:lnSpc>
                <a:spcPct val="150000"/>
              </a:lnSpc>
              <a:buNone/>
            </a:pPr>
            <a:r>
              <a:rPr lang="zh-CN" altLang="en-US" sz="2800" b="1" dirty="0">
                <a:latin typeface="微软雅黑" panose="020B0503020204020204" pitchFamily="34" charset="-122"/>
                <a:ea typeface="微软雅黑" panose="020B0503020204020204" pitchFamily="34" charset="-122"/>
              </a:rPr>
              <a:t>自行申报纳税：</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800" b="1" dirty="0">
                <a:latin typeface="宋体" panose="02010600030101010101" pitchFamily="2" charset="-122"/>
              </a:rPr>
              <a:t>年所得</a:t>
            </a:r>
            <a:r>
              <a:rPr lang="en-US" altLang="zh-CN" sz="2800" b="1" dirty="0"/>
              <a:t>12</a:t>
            </a:r>
            <a:r>
              <a:rPr lang="zh-CN" altLang="en-US" sz="2800" b="1" dirty="0">
                <a:latin typeface="宋体" panose="02010600030101010101" pitchFamily="2" charset="-122"/>
              </a:rPr>
              <a:t>万元以上的</a:t>
            </a:r>
            <a:endParaRPr lang="en-US" altLang="zh-CN" sz="2800" b="1" dirty="0">
              <a:latin typeface="宋体" panose="02010600030101010101" pitchFamily="2" charset="-122"/>
            </a:endParaRPr>
          </a:p>
          <a:p>
            <a:pPr>
              <a:lnSpc>
                <a:spcPct val="150000"/>
              </a:lnSpc>
            </a:pPr>
            <a:r>
              <a:rPr lang="zh-CN" altLang="en-US" sz="2800" b="1" dirty="0">
                <a:latin typeface="宋体" panose="02010600030101010101" pitchFamily="2" charset="-122"/>
              </a:rPr>
              <a:t>从中国境内两处或者两处以上取得工资、薪金所得的；</a:t>
            </a:r>
            <a:endParaRPr lang="en-US" altLang="zh-CN" sz="2800" b="1" dirty="0">
              <a:latin typeface="宋体" panose="02010600030101010101" pitchFamily="2" charset="-122"/>
            </a:endParaRPr>
          </a:p>
          <a:p>
            <a:pPr>
              <a:lnSpc>
                <a:spcPct val="150000"/>
              </a:lnSpc>
            </a:pPr>
            <a:r>
              <a:rPr lang="zh-CN" altLang="en-US" sz="2800" b="1" dirty="0">
                <a:latin typeface="宋体" panose="02010600030101010101" pitchFamily="2" charset="-122"/>
              </a:rPr>
              <a:t>从中国境外取得所得的；</a:t>
            </a:r>
            <a:endParaRPr lang="en-US" altLang="zh-CN" sz="2800" b="1" dirty="0">
              <a:latin typeface="宋体" panose="02010600030101010101" pitchFamily="2" charset="-122"/>
            </a:endParaRPr>
          </a:p>
          <a:p>
            <a:pPr>
              <a:lnSpc>
                <a:spcPct val="150000"/>
              </a:lnSpc>
            </a:pPr>
            <a:r>
              <a:rPr lang="zh-CN" altLang="en-US" sz="2800" b="1" dirty="0">
                <a:latin typeface="宋体" panose="02010600030101010101" pitchFamily="2" charset="-122"/>
              </a:rPr>
              <a:t>取得应税所得，没有扣缴义务人的；</a:t>
            </a:r>
            <a:endParaRPr lang="en-US" altLang="zh-CN" sz="2800" b="1" dirty="0">
              <a:latin typeface="宋体" panose="02010600030101010101" pitchFamily="2" charset="-122"/>
            </a:endParaRPr>
          </a:p>
          <a:p>
            <a:pPr>
              <a:lnSpc>
                <a:spcPct val="150000"/>
              </a:lnSpc>
            </a:pPr>
            <a:r>
              <a:rPr lang="zh-CN" altLang="en-US" sz="2800" b="1" dirty="0">
                <a:latin typeface="宋体" panose="02010600030101010101" pitchFamily="2" charset="-122"/>
              </a:rPr>
              <a:t>国务院规定的其他情形等。</a:t>
            </a:r>
            <a:endParaRPr lang="zh-CN" altLang="en-US" sz="2800" b="1" dirty="0">
              <a:latin typeface="宋体" panose="02010600030101010101" pitchFamily="2" charset="-122"/>
            </a:endParaRPr>
          </a:p>
        </p:txBody>
      </p:sp>
      <p:sp>
        <p:nvSpPr>
          <p:cNvPr id="122884" name="Rectangle 2"/>
          <p:cNvSpPr txBox="1"/>
          <p:nvPr/>
        </p:nvSpPr>
        <p:spPr>
          <a:xfrm>
            <a:off x="-1587" y="404813"/>
            <a:ext cx="9144000" cy="654050"/>
          </a:xfrm>
          <a:prstGeom prst="rect">
            <a:avLst/>
          </a:prstGeom>
          <a:solidFill>
            <a:srgbClr val="1F497D"/>
          </a:solid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25000"/>
              </a:lnSpc>
              <a:buNone/>
            </a:pPr>
            <a:r>
              <a:rPr lang="zh-CN" altLang="en-US" sz="2800" b="1" dirty="0">
                <a:solidFill>
                  <a:schemeClr val="bg1"/>
                </a:solidFill>
                <a:latin typeface="Arial" panose="020B0604020202020204" pitchFamily="34" charset="0"/>
              </a:rPr>
              <a:t>      </a:t>
            </a:r>
            <a:r>
              <a:rPr lang="en-US" altLang="zh-CN" sz="2800" b="1" dirty="0">
                <a:solidFill>
                  <a:schemeClr val="bg1"/>
                </a:solidFill>
                <a:latin typeface="Arial" panose="020B0604020202020204" pitchFamily="34" charset="0"/>
              </a:rPr>
              <a:t>2.</a:t>
            </a:r>
            <a:r>
              <a:rPr lang="zh-CN" altLang="en-US" sz="2800" b="1" dirty="0">
                <a:solidFill>
                  <a:schemeClr val="bg1"/>
                </a:solidFill>
                <a:latin typeface="Arial" panose="020B0604020202020204" pitchFamily="34" charset="0"/>
              </a:rPr>
              <a:t>个人所得税申报缴纳方式</a:t>
            </a:r>
            <a:endParaRPr lang="zh-CN" altLang="en-US" sz="2800" dirty="0">
              <a:solidFill>
                <a:schemeClr val="bg1"/>
              </a:solidFill>
              <a:latin typeface="Arial" panose="020B0604020202020204" pitchFamily="34" charset="0"/>
            </a:endParaRPr>
          </a:p>
        </p:txBody>
      </p:sp>
    </p:spTree>
  </p:cSld>
  <p:clrMapOvr>
    <a:masterClrMapping/>
  </p:clrMapOvr>
  <p:transition/>
</p:sld>
</file>

<file path=ppt/tags/tag1.xml><?xml version="1.0" encoding="utf-8"?>
<p:tagLst xmlns:p="http://schemas.openxmlformats.org/presentationml/2006/main">
  <p:tag name="KSO_WM_SLIDE_MODEL_TYPE" val="timeline"/>
</p:tagLst>
</file>

<file path=ppt/tags/tag2.xml><?xml version="1.0" encoding="utf-8"?>
<p:tagLst xmlns:p="http://schemas.openxmlformats.org/presentationml/2006/main">
  <p:tag name="KSO_WM_DOC_GUID" val="{8dff36b1-4e1b-4ba5-b6fa-6de3a81601cc}"/>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微软雅黑"/>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15053</Words>
  <Application>WPS 演示</Application>
  <PresentationFormat>全屏显示(4:3)</PresentationFormat>
  <Paragraphs>1483</Paragraphs>
  <Slides>100</Slides>
  <Notes>1</Notes>
  <HiddenSlides>0</HiddenSlides>
  <MMClips>0</MMClips>
  <ScaleCrop>false</ScaleCrop>
  <HeadingPairs>
    <vt:vector size="8" baseType="variant">
      <vt:variant>
        <vt:lpstr>已用的字体</vt:lpstr>
      </vt:variant>
      <vt:variant>
        <vt:i4>15</vt:i4>
      </vt:variant>
      <vt:variant>
        <vt:lpstr>主题</vt:lpstr>
      </vt:variant>
      <vt:variant>
        <vt:i4>7</vt:i4>
      </vt:variant>
      <vt:variant>
        <vt:lpstr>嵌入 OLE 服务器</vt:lpstr>
      </vt:variant>
      <vt:variant>
        <vt:i4>4</vt:i4>
      </vt:variant>
      <vt:variant>
        <vt:lpstr>幻灯片标题</vt:lpstr>
      </vt:variant>
      <vt:variant>
        <vt:i4>100</vt:i4>
      </vt:variant>
    </vt:vector>
  </HeadingPairs>
  <TitlesOfParts>
    <vt:vector size="126" baseType="lpstr">
      <vt:lpstr>Arial</vt:lpstr>
      <vt:lpstr>宋体</vt:lpstr>
      <vt:lpstr>Wingdings</vt:lpstr>
      <vt:lpstr>微软雅黑</vt:lpstr>
      <vt:lpstr>Calibri</vt:lpstr>
      <vt:lpstr>楷体_GB2312</vt:lpstr>
      <vt:lpstr>新宋体</vt:lpstr>
      <vt:lpstr>Verdana</vt:lpstr>
      <vt:lpstr>Times New Roman</vt:lpstr>
      <vt:lpstr>华文行楷</vt:lpstr>
      <vt:lpstr>+mn-ea</vt:lpstr>
      <vt:lpstr>Segoe Print</vt:lpstr>
      <vt:lpstr>黑体</vt:lpstr>
      <vt:lpstr>Comic Sans MS</vt:lpstr>
      <vt:lpstr>Arial Unicode MS</vt:lpstr>
      <vt:lpstr>默认设计模板</vt:lpstr>
      <vt:lpstr>1_Office 主题</vt:lpstr>
      <vt:lpstr>2_Office 主题</vt:lpstr>
      <vt:lpstr>3_Office 主题</vt:lpstr>
      <vt:lpstr>4_Office 主题</vt:lpstr>
      <vt:lpstr>5_Office 主题</vt:lpstr>
      <vt:lpstr>6_Office 主题</vt:lpstr>
      <vt:lpstr>Paint.Picture</vt:lpstr>
      <vt:lpstr>Paint.Picture</vt:lpstr>
      <vt:lpstr>MS_ClipArt_Gallery.2</vt:lpstr>
      <vt:lpstr>MS_ClipArt_Gallery.5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2020年个人所得税培训课件</dc:title>
  <dc:creator>荀子; 恐龙</dc:creator>
  <cp:lastModifiedBy>zj</cp:lastModifiedBy>
  <cp:revision>1</cp:revision>
  <dcterms:created xsi:type="dcterms:W3CDTF">2021-04-29T11:59:57Z</dcterms:created>
  <dcterms:modified xsi:type="dcterms:W3CDTF">2021-04-29T12:00:00Z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